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9"/>
  </p:notesMasterIdLst>
  <p:handoutMasterIdLst>
    <p:handoutMasterId r:id="rId100"/>
  </p:handoutMasterIdLst>
  <p:sldIdLst>
    <p:sldId id="520" r:id="rId2"/>
    <p:sldId id="843" r:id="rId3"/>
    <p:sldId id="844" r:id="rId4"/>
    <p:sldId id="778" r:id="rId5"/>
    <p:sldId id="845" r:id="rId6"/>
    <p:sldId id="782" r:id="rId7"/>
    <p:sldId id="783" r:id="rId8"/>
    <p:sldId id="731" r:id="rId9"/>
    <p:sldId id="779" r:id="rId10"/>
    <p:sldId id="674" r:id="rId11"/>
    <p:sldId id="675" r:id="rId12"/>
    <p:sldId id="676" r:id="rId13"/>
    <p:sldId id="711" r:id="rId14"/>
    <p:sldId id="785" r:id="rId15"/>
    <p:sldId id="786" r:id="rId16"/>
    <p:sldId id="668" r:id="rId17"/>
    <p:sldId id="834" r:id="rId18"/>
    <p:sldId id="835" r:id="rId19"/>
    <p:sldId id="787" r:id="rId20"/>
    <p:sldId id="788" r:id="rId21"/>
    <p:sldId id="789" r:id="rId22"/>
    <p:sldId id="790" r:id="rId23"/>
    <p:sldId id="833" r:id="rId24"/>
    <p:sldId id="847" r:id="rId25"/>
    <p:sldId id="692" r:id="rId26"/>
    <p:sldId id="851" r:id="rId27"/>
    <p:sldId id="848" r:id="rId28"/>
    <p:sldId id="852" r:id="rId29"/>
    <p:sldId id="849" r:id="rId30"/>
    <p:sldId id="846" r:id="rId31"/>
    <p:sldId id="753" r:id="rId32"/>
    <p:sldId id="794" r:id="rId33"/>
    <p:sldId id="795" r:id="rId34"/>
    <p:sldId id="757" r:id="rId35"/>
    <p:sldId id="796" r:id="rId36"/>
    <p:sldId id="758" r:id="rId37"/>
    <p:sldId id="797" r:id="rId38"/>
    <p:sldId id="799" r:id="rId39"/>
    <p:sldId id="800" r:id="rId40"/>
    <p:sldId id="761" r:id="rId41"/>
    <p:sldId id="853" r:id="rId42"/>
    <p:sldId id="801" r:id="rId43"/>
    <p:sldId id="802" r:id="rId44"/>
    <p:sldId id="766" r:id="rId45"/>
    <p:sldId id="803" r:id="rId46"/>
    <p:sldId id="804" r:id="rId47"/>
    <p:sldId id="805" r:id="rId48"/>
    <p:sldId id="806" r:id="rId49"/>
    <p:sldId id="807" r:id="rId50"/>
    <p:sldId id="808" r:id="rId51"/>
    <p:sldId id="809" r:id="rId52"/>
    <p:sldId id="836" r:id="rId53"/>
    <p:sldId id="810" r:id="rId54"/>
    <p:sldId id="811" r:id="rId55"/>
    <p:sldId id="698" r:id="rId56"/>
    <p:sldId id="812" r:id="rId57"/>
    <p:sldId id="813" r:id="rId58"/>
    <p:sldId id="850" r:id="rId59"/>
    <p:sldId id="838" r:id="rId60"/>
    <p:sldId id="780" r:id="rId61"/>
    <p:sldId id="815" r:id="rId62"/>
    <p:sldId id="816" r:id="rId63"/>
    <p:sldId id="817" r:id="rId64"/>
    <p:sldId id="631" r:id="rId65"/>
    <p:sldId id="818" r:id="rId66"/>
    <p:sldId id="819" r:id="rId67"/>
    <p:sldId id="820" r:id="rId68"/>
    <p:sldId id="821" r:id="rId69"/>
    <p:sldId id="822" r:id="rId70"/>
    <p:sldId id="617" r:id="rId71"/>
    <p:sldId id="823" r:id="rId72"/>
    <p:sldId id="824" r:id="rId73"/>
    <p:sldId id="825" r:id="rId74"/>
    <p:sldId id="826" r:id="rId75"/>
    <p:sldId id="621" r:id="rId76"/>
    <p:sldId id="582" r:id="rId77"/>
    <p:sldId id="584" r:id="rId78"/>
    <p:sldId id="585" r:id="rId79"/>
    <p:sldId id="587" r:id="rId80"/>
    <p:sldId id="589" r:id="rId81"/>
    <p:sldId id="590" r:id="rId82"/>
    <p:sldId id="591" r:id="rId83"/>
    <p:sldId id="592" r:id="rId84"/>
    <p:sldId id="593" r:id="rId85"/>
    <p:sldId id="594" r:id="rId86"/>
    <p:sldId id="595" r:id="rId87"/>
    <p:sldId id="596" r:id="rId88"/>
    <p:sldId id="733" r:id="rId89"/>
    <p:sldId id="734" r:id="rId90"/>
    <p:sldId id="827" r:id="rId91"/>
    <p:sldId id="736" r:id="rId92"/>
    <p:sldId id="828" r:id="rId93"/>
    <p:sldId id="738" r:id="rId94"/>
    <p:sldId id="830" r:id="rId95"/>
    <p:sldId id="831" r:id="rId96"/>
    <p:sldId id="839" r:id="rId97"/>
    <p:sldId id="832" r:id="rId98"/>
  </p:sldIdLst>
  <p:sldSz cx="9144000" cy="6858000" type="screen4x3"/>
  <p:notesSz cx="7077075" cy="9363075"/>
  <p:custDataLst>
    <p:tags r:id="rId10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0">
          <p15:clr>
            <a:srgbClr val="A4A3A4"/>
          </p15:clr>
        </p15:guide>
        <p15:guide id="2" pos="22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E"/>
    <a:srgbClr val="D0D8E8"/>
    <a:srgbClr val="9BC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1" autoAdjust="0"/>
    <p:restoredTop sz="98094" autoAdjust="0"/>
  </p:normalViewPr>
  <p:slideViewPr>
    <p:cSldViewPr>
      <p:cViewPr varScale="1">
        <p:scale>
          <a:sx n="104" d="100"/>
          <a:sy n="104" d="100"/>
        </p:scale>
        <p:origin x="-1264" y="-9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notesViewPr>
    <p:cSldViewPr>
      <p:cViewPr>
        <p:scale>
          <a:sx n="70" d="100"/>
          <a:sy n="70" d="100"/>
        </p:scale>
        <p:origin x="-2436" y="408"/>
      </p:cViewPr>
      <p:guideLst>
        <p:guide orient="horz" pos="2950"/>
        <p:guide pos="223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interSettings" Target="printerSettings/printerSettings1.bin"/><Relationship Id="rId102" Type="http://schemas.openxmlformats.org/officeDocument/2006/relationships/tags" Target="tags/tag1.xml"/><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handoutMaster" Target="handoutMasters/handout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_rels/data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image" Target="../media/image32.jpeg"/><Relationship Id="rId2"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image" Target="../media/image32.jpeg"/><Relationship Id="rId2"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36991C-74AC-49D6-ADF2-06BDDC0B6C03}" type="doc">
      <dgm:prSet loTypeId="urn:microsoft.com/office/officeart/2005/8/layout/pList2#1" loCatId="list" qsTypeId="urn:microsoft.com/office/officeart/2005/8/quickstyle/simple1" qsCatId="simple" csTypeId="urn:microsoft.com/office/officeart/2005/8/colors/accent1_2" csCatId="accent1" phldr="1"/>
      <dgm:spPr/>
    </dgm:pt>
    <dgm:pt modelId="{9FDCE8C1-B58D-4C87-B0F1-A8FB6B563698}">
      <dgm:prSet phldrT="[Text]" custT="1"/>
      <dgm:spPr/>
      <dgm:t>
        <a:bodyPr/>
        <a:lstStyle/>
        <a:p>
          <a:r>
            <a:rPr lang="en-US" sz="2000" b="1" dirty="0" smtClean="0"/>
            <a:t>Part A Hospital Insurance</a:t>
          </a:r>
          <a:endParaRPr lang="en-US" sz="2000" b="1" dirty="0"/>
        </a:p>
      </dgm:t>
      <dgm:extLst>
        <a:ext uri="{E40237B7-FDA0-4F09-8148-C483321AD2D9}">
          <dgm14:cNvPr xmlns:dgm14="http://schemas.microsoft.com/office/drawing/2010/diagram" id="0" name="" descr="Part A Hospital Insurance&#10;" title="part A"/>
        </a:ext>
      </dgm:extLst>
    </dgm:pt>
    <dgm:pt modelId="{3ED9B716-15AB-4011-8B44-DD5AE9120BA7}" type="parTrans" cxnId="{26320344-3E1F-46DC-B3CD-6537F4BD7A4A}">
      <dgm:prSet/>
      <dgm:spPr/>
      <dgm:t>
        <a:bodyPr/>
        <a:lstStyle/>
        <a:p>
          <a:endParaRPr lang="en-US"/>
        </a:p>
      </dgm:t>
    </dgm:pt>
    <dgm:pt modelId="{48D14F0C-76A9-48EB-9043-D105EC90AAD9}" type="sibTrans" cxnId="{26320344-3E1F-46DC-B3CD-6537F4BD7A4A}">
      <dgm:prSet/>
      <dgm:spPr/>
      <dgm:t>
        <a:bodyPr/>
        <a:lstStyle/>
        <a:p>
          <a:endParaRPr lang="en-US"/>
        </a:p>
      </dgm:t>
    </dgm:pt>
    <dgm:pt modelId="{CCB254E7-7AE5-4237-AC45-1FB42C32275C}">
      <dgm:prSet phldrT="[Text]" custT="1"/>
      <dgm:spPr/>
      <dgm:t>
        <a:bodyPr/>
        <a:lstStyle/>
        <a:p>
          <a:r>
            <a:rPr lang="en-US" sz="2000" b="1" dirty="0" smtClean="0"/>
            <a:t>Part B Medical Insurance</a:t>
          </a:r>
          <a:r>
            <a:rPr lang="en-US" sz="1700" dirty="0" smtClean="0"/>
            <a:t>	</a:t>
          </a:r>
          <a:endParaRPr lang="en-US" sz="1700" dirty="0"/>
        </a:p>
      </dgm:t>
      <dgm:extLst>
        <a:ext uri="{E40237B7-FDA0-4F09-8148-C483321AD2D9}">
          <dgm14:cNvPr xmlns:dgm14="http://schemas.microsoft.com/office/drawing/2010/diagram" id="0" name="" descr="Part B Medical Insurance &#10;" title="Part B"/>
        </a:ext>
      </dgm:extLst>
    </dgm:pt>
    <dgm:pt modelId="{DCA7DDDF-04CE-4F6C-8AED-F3E8645C8DD2}" type="parTrans" cxnId="{D565DE86-EB22-46E0-9CCB-AF62C195BE62}">
      <dgm:prSet/>
      <dgm:spPr/>
      <dgm:t>
        <a:bodyPr/>
        <a:lstStyle/>
        <a:p>
          <a:endParaRPr lang="en-US"/>
        </a:p>
      </dgm:t>
    </dgm:pt>
    <dgm:pt modelId="{EBB80556-96B3-4B28-B915-9606A9AE962C}" type="sibTrans" cxnId="{D565DE86-EB22-46E0-9CCB-AF62C195BE62}">
      <dgm:prSet/>
      <dgm:spPr/>
      <dgm:t>
        <a:bodyPr/>
        <a:lstStyle/>
        <a:p>
          <a:endParaRPr lang="en-US"/>
        </a:p>
      </dgm:t>
    </dgm:pt>
    <dgm:pt modelId="{1E329FE2-26FB-4EDA-ADE5-C05C9C42F69A}">
      <dgm:prSet phldrT="[Text]" custT="1"/>
      <dgm:spPr/>
      <dgm:t>
        <a:bodyPr/>
        <a:lstStyle/>
        <a:p>
          <a:r>
            <a:rPr lang="en-US" sz="2000" b="1" dirty="0" smtClean="0"/>
            <a:t>Part C Medicare Advantage Plans (like HMOs/PPOs) </a:t>
          </a:r>
          <a:r>
            <a:rPr lang="en-US" sz="1700" dirty="0" smtClean="0"/>
            <a:t>Includes Part A, Part B and sometimes Part D coverage </a:t>
          </a:r>
          <a:endParaRPr lang="en-US" sz="1700" dirty="0"/>
        </a:p>
      </dgm:t>
      <dgm:extLst>
        <a:ext uri="{E40237B7-FDA0-4F09-8148-C483321AD2D9}">
          <dgm14:cNvPr xmlns:dgm14="http://schemas.microsoft.com/office/drawing/2010/diagram" id="0" name="" descr="Part C Medicare Advantage Plans (like HMOs/PPOs) Includes Part A, Part B and sometimes Part D coverage &#10;" title="Part C"/>
        </a:ext>
      </dgm:extLst>
    </dgm:pt>
    <dgm:pt modelId="{633C02F7-69DA-4A4B-A292-DC4304727856}" type="parTrans" cxnId="{244960A6-6E71-42A0-9ACD-FC26A5A407F1}">
      <dgm:prSet/>
      <dgm:spPr/>
      <dgm:t>
        <a:bodyPr/>
        <a:lstStyle/>
        <a:p>
          <a:endParaRPr lang="en-US"/>
        </a:p>
      </dgm:t>
    </dgm:pt>
    <dgm:pt modelId="{21DD9548-6603-4C0B-8189-7F5DCF085E94}" type="sibTrans" cxnId="{244960A6-6E71-42A0-9ACD-FC26A5A407F1}">
      <dgm:prSet/>
      <dgm:spPr/>
      <dgm:t>
        <a:bodyPr/>
        <a:lstStyle/>
        <a:p>
          <a:endParaRPr lang="en-US"/>
        </a:p>
      </dgm:t>
    </dgm:pt>
    <dgm:pt modelId="{AD7A8618-6064-41D7-8365-B37264D688FC}">
      <dgm:prSet phldrT="[Text]" custT="1"/>
      <dgm:spPr/>
      <dgm:t>
        <a:bodyPr/>
        <a:lstStyle/>
        <a:p>
          <a:r>
            <a:rPr lang="en-US" sz="2000" b="1" dirty="0" smtClean="0"/>
            <a:t>Part D Medicare Prescription Drug Coverage</a:t>
          </a:r>
          <a:endParaRPr lang="en-US" sz="2000" b="1" dirty="0"/>
        </a:p>
      </dgm:t>
      <dgm:extLst>
        <a:ext uri="{E40237B7-FDA0-4F09-8148-C483321AD2D9}">
          <dgm14:cNvPr xmlns:dgm14="http://schemas.microsoft.com/office/drawing/2010/diagram" id="0" name="" descr="Part D Medicare Prescription Drug Coverage&#10;" title="Part D"/>
        </a:ext>
      </dgm:extLst>
    </dgm:pt>
    <dgm:pt modelId="{511CA061-341C-4B9D-9E62-00CEE4537C9D}" type="parTrans" cxnId="{C51D3A02-66F1-4140-B117-D173BED88DC8}">
      <dgm:prSet/>
      <dgm:spPr/>
      <dgm:t>
        <a:bodyPr/>
        <a:lstStyle/>
        <a:p>
          <a:endParaRPr lang="en-US"/>
        </a:p>
      </dgm:t>
    </dgm:pt>
    <dgm:pt modelId="{CB18D4EC-5CAD-4947-9366-63CF1A1183ED}" type="sibTrans" cxnId="{C51D3A02-66F1-4140-B117-D173BED88DC8}">
      <dgm:prSet/>
      <dgm:spPr/>
      <dgm:t>
        <a:bodyPr/>
        <a:lstStyle/>
        <a:p>
          <a:endParaRPr lang="en-US"/>
        </a:p>
      </dgm:t>
    </dgm:pt>
    <dgm:pt modelId="{82AEA39A-D373-4F8E-8BE6-DE723396E6F8}" type="pres">
      <dgm:prSet presAssocID="{5936991C-74AC-49D6-ADF2-06BDDC0B6C03}" presName="Name0" presStyleCnt="0">
        <dgm:presLayoutVars>
          <dgm:dir/>
          <dgm:resizeHandles val="exact"/>
        </dgm:presLayoutVars>
      </dgm:prSet>
      <dgm:spPr/>
    </dgm:pt>
    <dgm:pt modelId="{3038BFC1-A524-49B5-AD01-729E4706DDE2}" type="pres">
      <dgm:prSet presAssocID="{5936991C-74AC-49D6-ADF2-06BDDC0B6C03}" presName="bkgdShp" presStyleLbl="alignAccFollowNode1" presStyleIdx="0" presStyleCnt="1"/>
      <dgm:spPr/>
      <dgm:t>
        <a:bodyPr/>
        <a:lstStyle/>
        <a:p>
          <a:endParaRPr lang="en-US"/>
        </a:p>
      </dgm:t>
    </dgm:pt>
    <dgm:pt modelId="{6DC59DF4-EF78-4600-86AF-9DB5BE1969A6}" type="pres">
      <dgm:prSet presAssocID="{5936991C-74AC-49D6-ADF2-06BDDC0B6C03}" presName="linComp" presStyleCnt="0"/>
      <dgm:spPr/>
    </dgm:pt>
    <dgm:pt modelId="{C4688080-78A1-4AF7-B6B7-FDDCE7EF1010}" type="pres">
      <dgm:prSet presAssocID="{9FDCE8C1-B58D-4C87-B0F1-A8FB6B563698}" presName="compNode" presStyleCnt="0"/>
      <dgm:spPr/>
    </dgm:pt>
    <dgm:pt modelId="{B9190056-5272-460F-A316-1E39CEB814C0}" type="pres">
      <dgm:prSet presAssocID="{9FDCE8C1-B58D-4C87-B0F1-A8FB6B563698}" presName="node" presStyleLbl="node1" presStyleIdx="0" presStyleCnt="4">
        <dgm:presLayoutVars>
          <dgm:bulletEnabled val="1"/>
        </dgm:presLayoutVars>
      </dgm:prSet>
      <dgm:spPr/>
      <dgm:t>
        <a:bodyPr/>
        <a:lstStyle/>
        <a:p>
          <a:endParaRPr lang="en-US"/>
        </a:p>
      </dgm:t>
    </dgm:pt>
    <dgm:pt modelId="{B4CA6AB2-8684-4BE9-88DF-12D4D9414E11}" type="pres">
      <dgm:prSet presAssocID="{9FDCE8C1-B58D-4C87-B0F1-A8FB6B563698}" presName="invisiNode" presStyleLbl="node1" presStyleIdx="0" presStyleCnt="4"/>
      <dgm:spPr/>
    </dgm:pt>
    <dgm:pt modelId="{8C98B3AB-1BB9-419A-B85D-C8CED2763647}" type="pres">
      <dgm:prSet presAssocID="{9FDCE8C1-B58D-4C87-B0F1-A8FB6B563698}" presName="imagNode" presStyleLbl="fgImgPlace1" presStyleIdx="0" presStyleCnt="4"/>
      <dgm:spPr>
        <a:blipFill rotWithShape="0">
          <a:blip xmlns:r="http://schemas.openxmlformats.org/officeDocument/2006/relationships" r:embed="rId1">
            <a:duotone>
              <a:prstClr val="black"/>
              <a:schemeClr val="accent1">
                <a:tint val="45000"/>
                <a:satMod val="400000"/>
              </a:schemeClr>
            </a:duotone>
          </a:blip>
          <a:stretch>
            <a:fillRect/>
          </a:stretch>
        </a:blipFill>
      </dgm:spPr>
      <dgm:extLst>
        <a:ext uri="{E40237B7-FDA0-4F09-8148-C483321AD2D9}">
          <dgm14:cNvPr xmlns:dgm14="http://schemas.microsoft.com/office/drawing/2010/diagram" id="0" name="" descr="graphic of H for hospital" title="graphic of H for hospital"/>
        </a:ext>
      </dgm:extLst>
    </dgm:pt>
    <dgm:pt modelId="{C03C1913-C716-456D-9DAA-7B204A10E431}" type="pres">
      <dgm:prSet presAssocID="{48D14F0C-76A9-48EB-9043-D105EC90AAD9}" presName="sibTrans" presStyleLbl="sibTrans2D1" presStyleIdx="0" presStyleCnt="0"/>
      <dgm:spPr/>
      <dgm:t>
        <a:bodyPr/>
        <a:lstStyle/>
        <a:p>
          <a:endParaRPr lang="en-US"/>
        </a:p>
      </dgm:t>
    </dgm:pt>
    <dgm:pt modelId="{2F7DB555-22FA-4A40-BDAC-8B6BFA87DCC6}" type="pres">
      <dgm:prSet presAssocID="{CCB254E7-7AE5-4237-AC45-1FB42C32275C}" presName="compNode" presStyleCnt="0"/>
      <dgm:spPr/>
    </dgm:pt>
    <dgm:pt modelId="{FFB9F90F-833E-4AF6-9D41-FEA07765D9C3}" type="pres">
      <dgm:prSet presAssocID="{CCB254E7-7AE5-4237-AC45-1FB42C32275C}" presName="node" presStyleLbl="node1" presStyleIdx="1" presStyleCnt="4">
        <dgm:presLayoutVars>
          <dgm:bulletEnabled val="1"/>
        </dgm:presLayoutVars>
      </dgm:prSet>
      <dgm:spPr/>
      <dgm:t>
        <a:bodyPr/>
        <a:lstStyle/>
        <a:p>
          <a:endParaRPr lang="en-US"/>
        </a:p>
      </dgm:t>
    </dgm:pt>
    <dgm:pt modelId="{F4CF67F9-1E26-4E6A-859C-E7606CDEC8BE}" type="pres">
      <dgm:prSet presAssocID="{CCB254E7-7AE5-4237-AC45-1FB42C32275C}" presName="invisiNode" presStyleLbl="node1" presStyleIdx="1" presStyleCnt="4"/>
      <dgm:spPr/>
    </dgm:pt>
    <dgm:pt modelId="{34D8C33A-6615-45BE-9CAB-0E3C92CE0146}" type="pres">
      <dgm:prSet presAssocID="{CCB254E7-7AE5-4237-AC45-1FB42C32275C}" presName="imagNode" presStyleLbl="fgImgPlace1" presStyleIdx="1" presStyleCnt="4"/>
      <dgm:spPr>
        <a:blipFill rotWithShape="0">
          <a:blip xmlns:r="http://schemas.openxmlformats.org/officeDocument/2006/relationships" r:embed="rId2">
            <a:duotone>
              <a:prstClr val="black"/>
              <a:schemeClr val="accent1">
                <a:tint val="45000"/>
                <a:satMod val="400000"/>
              </a:schemeClr>
            </a:duotone>
          </a:blip>
          <a:stretch>
            <a:fillRect/>
          </a:stretch>
        </a:blipFill>
      </dgm:spPr>
      <dgm:extLst>
        <a:ext uri="{E40237B7-FDA0-4F09-8148-C483321AD2D9}">
          <dgm14:cNvPr xmlns:dgm14="http://schemas.microsoft.com/office/drawing/2010/diagram" id="0" name="" descr="Part B Graphic" title="part B graphic"/>
        </a:ext>
      </dgm:extLst>
    </dgm:pt>
    <dgm:pt modelId="{4E0F21C8-45C2-4E2B-BF45-0C401A24C588}" type="pres">
      <dgm:prSet presAssocID="{EBB80556-96B3-4B28-B915-9606A9AE962C}" presName="sibTrans" presStyleLbl="sibTrans2D1" presStyleIdx="0" presStyleCnt="0"/>
      <dgm:spPr/>
      <dgm:t>
        <a:bodyPr/>
        <a:lstStyle/>
        <a:p>
          <a:endParaRPr lang="en-US"/>
        </a:p>
      </dgm:t>
    </dgm:pt>
    <dgm:pt modelId="{6A3AB180-55C1-4F57-8907-26E7F802F9C5}" type="pres">
      <dgm:prSet presAssocID="{1E329FE2-26FB-4EDA-ADE5-C05C9C42F69A}" presName="compNode" presStyleCnt="0"/>
      <dgm:spPr/>
    </dgm:pt>
    <dgm:pt modelId="{ACF7CE3A-57D4-4F48-9E7B-80BF4F17191F}" type="pres">
      <dgm:prSet presAssocID="{1E329FE2-26FB-4EDA-ADE5-C05C9C42F69A}" presName="node" presStyleLbl="node1" presStyleIdx="2" presStyleCnt="4">
        <dgm:presLayoutVars>
          <dgm:bulletEnabled val="1"/>
        </dgm:presLayoutVars>
      </dgm:prSet>
      <dgm:spPr/>
      <dgm:t>
        <a:bodyPr/>
        <a:lstStyle/>
        <a:p>
          <a:endParaRPr lang="en-US"/>
        </a:p>
      </dgm:t>
    </dgm:pt>
    <dgm:pt modelId="{A25DD50A-FD45-4AB4-BB9B-846F1F0FEF3A}" type="pres">
      <dgm:prSet presAssocID="{1E329FE2-26FB-4EDA-ADE5-C05C9C42F69A}" presName="invisiNode" presStyleLbl="node1" presStyleIdx="2" presStyleCnt="4"/>
      <dgm:spPr/>
    </dgm:pt>
    <dgm:pt modelId="{650F7A33-91A8-4FDC-86A9-52A7F62CC262}" type="pres">
      <dgm:prSet presAssocID="{1E329FE2-26FB-4EDA-ADE5-C05C9C42F69A}" presName="imagNode" presStyleLbl="fgImgPlace1" presStyleIdx="2" presStyleCnt="4" custLinFactNeighborX="-110" custLinFactNeighborY="-2463"/>
      <dgm:spPr>
        <a:blipFill rotWithShape="0">
          <a:blip xmlns:r="http://schemas.openxmlformats.org/officeDocument/2006/relationships" r:embed="rId3">
            <a:duotone>
              <a:prstClr val="black"/>
              <a:schemeClr val="accent1">
                <a:tint val="45000"/>
                <a:satMod val="400000"/>
              </a:schemeClr>
            </a:duotone>
          </a:blip>
          <a:stretch>
            <a:fillRect/>
          </a:stretch>
        </a:blipFill>
      </dgm:spPr>
      <dgm:extLst>
        <a:ext uri="{E40237B7-FDA0-4F09-8148-C483321AD2D9}">
          <dgm14:cNvPr xmlns:dgm14="http://schemas.microsoft.com/office/drawing/2010/diagram" id="0" name="" descr="Part C graphic" title="Part C graphic"/>
        </a:ext>
      </dgm:extLst>
    </dgm:pt>
    <dgm:pt modelId="{6F63F81A-135E-43DC-B179-59B74A460381}" type="pres">
      <dgm:prSet presAssocID="{21DD9548-6603-4C0B-8189-7F5DCF085E94}" presName="sibTrans" presStyleLbl="sibTrans2D1" presStyleIdx="0" presStyleCnt="0"/>
      <dgm:spPr/>
      <dgm:t>
        <a:bodyPr/>
        <a:lstStyle/>
        <a:p>
          <a:endParaRPr lang="en-US"/>
        </a:p>
      </dgm:t>
    </dgm:pt>
    <dgm:pt modelId="{C266C995-2C40-470D-A609-D497A082FFBB}" type="pres">
      <dgm:prSet presAssocID="{AD7A8618-6064-41D7-8365-B37264D688FC}" presName="compNode" presStyleCnt="0"/>
      <dgm:spPr/>
    </dgm:pt>
    <dgm:pt modelId="{61631289-9812-41CB-A79F-371ABE60634A}" type="pres">
      <dgm:prSet presAssocID="{AD7A8618-6064-41D7-8365-B37264D688FC}" presName="node" presStyleLbl="node1" presStyleIdx="3" presStyleCnt="4">
        <dgm:presLayoutVars>
          <dgm:bulletEnabled val="1"/>
        </dgm:presLayoutVars>
      </dgm:prSet>
      <dgm:spPr/>
      <dgm:t>
        <a:bodyPr/>
        <a:lstStyle/>
        <a:p>
          <a:endParaRPr lang="en-US"/>
        </a:p>
      </dgm:t>
    </dgm:pt>
    <dgm:pt modelId="{202956DC-A047-4F75-A3C5-E8CCDF97D3B5}" type="pres">
      <dgm:prSet presAssocID="{AD7A8618-6064-41D7-8365-B37264D688FC}" presName="invisiNode" presStyleLbl="node1" presStyleIdx="3" presStyleCnt="4"/>
      <dgm:spPr/>
    </dgm:pt>
    <dgm:pt modelId="{B6A3AA38-82E3-4410-A7EF-BD1690391318}" type="pres">
      <dgm:prSet presAssocID="{AD7A8618-6064-41D7-8365-B37264D688FC}" presName="imagNode" presStyleLbl="fgImgPlace1" presStyleIdx="3" presStyleCnt="4"/>
      <dgm:spPr>
        <a:blipFill rotWithShape="0">
          <a:blip xmlns:r="http://schemas.openxmlformats.org/officeDocument/2006/relationships" r:embed="rId4">
            <a:duotone>
              <a:prstClr val="black"/>
              <a:schemeClr val="accent1">
                <a:tint val="45000"/>
                <a:satMod val="400000"/>
              </a:schemeClr>
            </a:duotone>
          </a:blip>
          <a:stretch>
            <a:fillRect/>
          </a:stretch>
        </a:blipFill>
      </dgm:spPr>
      <dgm:t>
        <a:bodyPr/>
        <a:lstStyle/>
        <a:p>
          <a:endParaRPr lang="en-US"/>
        </a:p>
      </dgm:t>
      <dgm:extLst>
        <a:ext uri="{E40237B7-FDA0-4F09-8148-C483321AD2D9}">
          <dgm14:cNvPr xmlns:dgm14="http://schemas.microsoft.com/office/drawing/2010/diagram" id="0" name="" descr="Part D graphic" title="Part D graphic"/>
        </a:ext>
      </dgm:extLst>
    </dgm:pt>
  </dgm:ptLst>
  <dgm:cxnLst>
    <dgm:cxn modelId="{26320344-3E1F-46DC-B3CD-6537F4BD7A4A}" srcId="{5936991C-74AC-49D6-ADF2-06BDDC0B6C03}" destId="{9FDCE8C1-B58D-4C87-B0F1-A8FB6B563698}" srcOrd="0" destOrd="0" parTransId="{3ED9B716-15AB-4011-8B44-DD5AE9120BA7}" sibTransId="{48D14F0C-76A9-48EB-9043-D105EC90AAD9}"/>
    <dgm:cxn modelId="{373E803E-B033-4437-9DB0-5DDD29C9CBA2}" type="presOf" srcId="{9FDCE8C1-B58D-4C87-B0F1-A8FB6B563698}" destId="{B9190056-5272-460F-A316-1E39CEB814C0}" srcOrd="0" destOrd="0" presId="urn:microsoft.com/office/officeart/2005/8/layout/pList2#1"/>
    <dgm:cxn modelId="{E4D12E8F-7A38-4137-B397-08C1CED81CFD}" type="presOf" srcId="{21DD9548-6603-4C0B-8189-7F5DCF085E94}" destId="{6F63F81A-135E-43DC-B179-59B74A460381}" srcOrd="0" destOrd="0" presId="urn:microsoft.com/office/officeart/2005/8/layout/pList2#1"/>
    <dgm:cxn modelId="{C51D3A02-66F1-4140-B117-D173BED88DC8}" srcId="{5936991C-74AC-49D6-ADF2-06BDDC0B6C03}" destId="{AD7A8618-6064-41D7-8365-B37264D688FC}" srcOrd="3" destOrd="0" parTransId="{511CA061-341C-4B9D-9E62-00CEE4537C9D}" sibTransId="{CB18D4EC-5CAD-4947-9366-63CF1A1183ED}"/>
    <dgm:cxn modelId="{7EB07F13-728A-4405-B754-8443826BF225}" type="presOf" srcId="{AD7A8618-6064-41D7-8365-B37264D688FC}" destId="{61631289-9812-41CB-A79F-371ABE60634A}" srcOrd="0" destOrd="0" presId="urn:microsoft.com/office/officeart/2005/8/layout/pList2#1"/>
    <dgm:cxn modelId="{E2D941E7-C6A9-47E5-88CE-DFFD3EFBC0F4}" type="presOf" srcId="{1E329FE2-26FB-4EDA-ADE5-C05C9C42F69A}" destId="{ACF7CE3A-57D4-4F48-9E7B-80BF4F17191F}" srcOrd="0" destOrd="0" presId="urn:microsoft.com/office/officeart/2005/8/layout/pList2#1"/>
    <dgm:cxn modelId="{244960A6-6E71-42A0-9ACD-FC26A5A407F1}" srcId="{5936991C-74AC-49D6-ADF2-06BDDC0B6C03}" destId="{1E329FE2-26FB-4EDA-ADE5-C05C9C42F69A}" srcOrd="2" destOrd="0" parTransId="{633C02F7-69DA-4A4B-A292-DC4304727856}" sibTransId="{21DD9548-6603-4C0B-8189-7F5DCF085E94}"/>
    <dgm:cxn modelId="{D565DE86-EB22-46E0-9CCB-AF62C195BE62}" srcId="{5936991C-74AC-49D6-ADF2-06BDDC0B6C03}" destId="{CCB254E7-7AE5-4237-AC45-1FB42C32275C}" srcOrd="1" destOrd="0" parTransId="{DCA7DDDF-04CE-4F6C-8AED-F3E8645C8DD2}" sibTransId="{EBB80556-96B3-4B28-B915-9606A9AE962C}"/>
    <dgm:cxn modelId="{DE0AE06F-33FD-414B-BB95-0C94F1E2C810}" type="presOf" srcId="{48D14F0C-76A9-48EB-9043-D105EC90AAD9}" destId="{C03C1913-C716-456D-9DAA-7B204A10E431}" srcOrd="0" destOrd="0" presId="urn:microsoft.com/office/officeart/2005/8/layout/pList2#1"/>
    <dgm:cxn modelId="{FA77F825-4504-493E-A615-CE14084ED250}" type="presOf" srcId="{EBB80556-96B3-4B28-B915-9606A9AE962C}" destId="{4E0F21C8-45C2-4E2B-BF45-0C401A24C588}" srcOrd="0" destOrd="0" presId="urn:microsoft.com/office/officeart/2005/8/layout/pList2#1"/>
    <dgm:cxn modelId="{78C65FE2-6F41-4547-97DB-7299BC8AC7C0}" type="presOf" srcId="{5936991C-74AC-49D6-ADF2-06BDDC0B6C03}" destId="{82AEA39A-D373-4F8E-8BE6-DE723396E6F8}" srcOrd="0" destOrd="0" presId="urn:microsoft.com/office/officeart/2005/8/layout/pList2#1"/>
    <dgm:cxn modelId="{98936409-691F-4BAB-952E-08FD5ADD25B2}" type="presOf" srcId="{CCB254E7-7AE5-4237-AC45-1FB42C32275C}" destId="{FFB9F90F-833E-4AF6-9D41-FEA07765D9C3}" srcOrd="0" destOrd="0" presId="urn:microsoft.com/office/officeart/2005/8/layout/pList2#1"/>
    <dgm:cxn modelId="{13EAE15A-E60F-43A3-ACA2-4F2A2BA11758}" type="presParOf" srcId="{82AEA39A-D373-4F8E-8BE6-DE723396E6F8}" destId="{3038BFC1-A524-49B5-AD01-729E4706DDE2}" srcOrd="0" destOrd="0" presId="urn:microsoft.com/office/officeart/2005/8/layout/pList2#1"/>
    <dgm:cxn modelId="{8FF978FA-A5B3-4AA4-B5C2-0097C181F88E}" type="presParOf" srcId="{82AEA39A-D373-4F8E-8BE6-DE723396E6F8}" destId="{6DC59DF4-EF78-4600-86AF-9DB5BE1969A6}" srcOrd="1" destOrd="0" presId="urn:microsoft.com/office/officeart/2005/8/layout/pList2#1"/>
    <dgm:cxn modelId="{D2F16AE1-9CD4-41AE-93D0-0C0884EF1162}" type="presParOf" srcId="{6DC59DF4-EF78-4600-86AF-9DB5BE1969A6}" destId="{C4688080-78A1-4AF7-B6B7-FDDCE7EF1010}" srcOrd="0" destOrd="0" presId="urn:microsoft.com/office/officeart/2005/8/layout/pList2#1"/>
    <dgm:cxn modelId="{768E26D8-999A-48C5-95EE-4A6E83EAFE8F}" type="presParOf" srcId="{C4688080-78A1-4AF7-B6B7-FDDCE7EF1010}" destId="{B9190056-5272-460F-A316-1E39CEB814C0}" srcOrd="0" destOrd="0" presId="urn:microsoft.com/office/officeart/2005/8/layout/pList2#1"/>
    <dgm:cxn modelId="{5CFC7786-FBC1-41FF-A334-A2A0AE605AA1}" type="presParOf" srcId="{C4688080-78A1-4AF7-B6B7-FDDCE7EF1010}" destId="{B4CA6AB2-8684-4BE9-88DF-12D4D9414E11}" srcOrd="1" destOrd="0" presId="urn:microsoft.com/office/officeart/2005/8/layout/pList2#1"/>
    <dgm:cxn modelId="{859F3A92-BBD0-485F-8519-912BADD2B77B}" type="presParOf" srcId="{C4688080-78A1-4AF7-B6B7-FDDCE7EF1010}" destId="{8C98B3AB-1BB9-419A-B85D-C8CED2763647}" srcOrd="2" destOrd="0" presId="urn:microsoft.com/office/officeart/2005/8/layout/pList2#1"/>
    <dgm:cxn modelId="{BB1D539F-AB75-49BD-B284-90AC379A95C9}" type="presParOf" srcId="{6DC59DF4-EF78-4600-86AF-9DB5BE1969A6}" destId="{C03C1913-C716-456D-9DAA-7B204A10E431}" srcOrd="1" destOrd="0" presId="urn:microsoft.com/office/officeart/2005/8/layout/pList2#1"/>
    <dgm:cxn modelId="{95E58EBD-FDDE-4E2A-BE1A-904213E52665}" type="presParOf" srcId="{6DC59DF4-EF78-4600-86AF-9DB5BE1969A6}" destId="{2F7DB555-22FA-4A40-BDAC-8B6BFA87DCC6}" srcOrd="2" destOrd="0" presId="urn:microsoft.com/office/officeart/2005/8/layout/pList2#1"/>
    <dgm:cxn modelId="{6672ACFD-B6C3-43AD-8D18-894AD0923EEB}" type="presParOf" srcId="{2F7DB555-22FA-4A40-BDAC-8B6BFA87DCC6}" destId="{FFB9F90F-833E-4AF6-9D41-FEA07765D9C3}" srcOrd="0" destOrd="0" presId="urn:microsoft.com/office/officeart/2005/8/layout/pList2#1"/>
    <dgm:cxn modelId="{39A5F813-E4A0-4D7D-963D-6C9ECDA5BD58}" type="presParOf" srcId="{2F7DB555-22FA-4A40-BDAC-8B6BFA87DCC6}" destId="{F4CF67F9-1E26-4E6A-859C-E7606CDEC8BE}" srcOrd="1" destOrd="0" presId="urn:microsoft.com/office/officeart/2005/8/layout/pList2#1"/>
    <dgm:cxn modelId="{131B64F5-366E-4FBF-945E-0F4F3E1FC1D6}" type="presParOf" srcId="{2F7DB555-22FA-4A40-BDAC-8B6BFA87DCC6}" destId="{34D8C33A-6615-45BE-9CAB-0E3C92CE0146}" srcOrd="2" destOrd="0" presId="urn:microsoft.com/office/officeart/2005/8/layout/pList2#1"/>
    <dgm:cxn modelId="{024C4B00-81F2-4DF8-A066-0D30B99D8830}" type="presParOf" srcId="{6DC59DF4-EF78-4600-86AF-9DB5BE1969A6}" destId="{4E0F21C8-45C2-4E2B-BF45-0C401A24C588}" srcOrd="3" destOrd="0" presId="urn:microsoft.com/office/officeart/2005/8/layout/pList2#1"/>
    <dgm:cxn modelId="{7F77F67E-3BF0-44BE-8948-E0D579239BAA}" type="presParOf" srcId="{6DC59DF4-EF78-4600-86AF-9DB5BE1969A6}" destId="{6A3AB180-55C1-4F57-8907-26E7F802F9C5}" srcOrd="4" destOrd="0" presId="urn:microsoft.com/office/officeart/2005/8/layout/pList2#1"/>
    <dgm:cxn modelId="{EED8D0E3-DA27-438D-A2DF-278CC15D6B1B}" type="presParOf" srcId="{6A3AB180-55C1-4F57-8907-26E7F802F9C5}" destId="{ACF7CE3A-57D4-4F48-9E7B-80BF4F17191F}" srcOrd="0" destOrd="0" presId="urn:microsoft.com/office/officeart/2005/8/layout/pList2#1"/>
    <dgm:cxn modelId="{02EAD504-3074-4ED7-BF08-692BCF4D3182}" type="presParOf" srcId="{6A3AB180-55C1-4F57-8907-26E7F802F9C5}" destId="{A25DD50A-FD45-4AB4-BB9B-846F1F0FEF3A}" srcOrd="1" destOrd="0" presId="urn:microsoft.com/office/officeart/2005/8/layout/pList2#1"/>
    <dgm:cxn modelId="{3B8EAD74-A059-45A8-811E-30E92B4F7C6C}" type="presParOf" srcId="{6A3AB180-55C1-4F57-8907-26E7F802F9C5}" destId="{650F7A33-91A8-4FDC-86A9-52A7F62CC262}" srcOrd="2" destOrd="0" presId="urn:microsoft.com/office/officeart/2005/8/layout/pList2#1"/>
    <dgm:cxn modelId="{0AA1C974-06B5-4265-B170-20A1AAF1765A}" type="presParOf" srcId="{6DC59DF4-EF78-4600-86AF-9DB5BE1969A6}" destId="{6F63F81A-135E-43DC-B179-59B74A460381}" srcOrd="5" destOrd="0" presId="urn:microsoft.com/office/officeart/2005/8/layout/pList2#1"/>
    <dgm:cxn modelId="{95CE1E22-D7E2-4B78-8F61-B1AB5C135494}" type="presParOf" srcId="{6DC59DF4-EF78-4600-86AF-9DB5BE1969A6}" destId="{C266C995-2C40-470D-A609-D497A082FFBB}" srcOrd="6" destOrd="0" presId="urn:microsoft.com/office/officeart/2005/8/layout/pList2#1"/>
    <dgm:cxn modelId="{99A073B1-DF86-43E1-8BF9-9E043C6E68A4}" type="presParOf" srcId="{C266C995-2C40-470D-A609-D497A082FFBB}" destId="{61631289-9812-41CB-A79F-371ABE60634A}" srcOrd="0" destOrd="0" presId="urn:microsoft.com/office/officeart/2005/8/layout/pList2#1"/>
    <dgm:cxn modelId="{FF3109D9-3DA5-4D0D-837D-50981D7CC4ED}" type="presParOf" srcId="{C266C995-2C40-470D-A609-D497A082FFBB}" destId="{202956DC-A047-4F75-A3C5-E8CCDF97D3B5}" srcOrd="1" destOrd="0" presId="urn:microsoft.com/office/officeart/2005/8/layout/pList2#1"/>
    <dgm:cxn modelId="{D17B8A07-6C42-4D9F-AE92-95AA93BDDCD2}" type="presParOf" srcId="{C266C995-2C40-470D-A609-D497A082FFBB}" destId="{B6A3AA38-82E3-4410-A7EF-BD1690391318}"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728940-2BDD-4FF3-B40C-9B6905FEB633}" type="doc">
      <dgm:prSet loTypeId="urn:microsoft.com/office/officeart/2005/8/layout/chevron2" loCatId="process" qsTypeId="urn:microsoft.com/office/officeart/2005/8/quickstyle/simple1#1" qsCatId="simple" csTypeId="urn:microsoft.com/office/officeart/2005/8/colors/accent1_2#1" csCatId="accent1" phldr="1"/>
      <dgm:spPr/>
      <dgm:t>
        <a:bodyPr/>
        <a:lstStyle/>
        <a:p>
          <a:endParaRPr lang="en-US"/>
        </a:p>
      </dgm:t>
    </dgm:pt>
    <dgm:pt modelId="{FF5DF2E1-2DD7-4B11-BC18-FA6C664D7C6D}">
      <dgm:prSet phldrT="[Text]"/>
      <dgm:spPr/>
      <dgm:t>
        <a:bodyPr/>
        <a:lstStyle/>
        <a:p>
          <a:r>
            <a:rPr lang="en-US" b="1" dirty="0" smtClean="0">
              <a:solidFill>
                <a:schemeClr val="tx1"/>
              </a:solidFill>
            </a:rPr>
            <a:t>Step 1</a:t>
          </a:r>
          <a:endParaRPr lang="en-US" b="1" dirty="0">
            <a:solidFill>
              <a:schemeClr val="tx1"/>
            </a:solidFill>
          </a:endParaRPr>
        </a:p>
      </dgm:t>
    </dgm:pt>
    <dgm:pt modelId="{4376C67E-7FAE-4253-B04F-7B323FB5166B}" type="parTrans" cxnId="{DE5ADADF-D775-4C9C-887F-C02A869313C3}">
      <dgm:prSet/>
      <dgm:spPr/>
      <dgm:t>
        <a:bodyPr/>
        <a:lstStyle/>
        <a:p>
          <a:endParaRPr lang="en-US"/>
        </a:p>
      </dgm:t>
    </dgm:pt>
    <dgm:pt modelId="{C05A7DA1-2D05-4209-B5C3-85101D22051A}" type="sibTrans" cxnId="{DE5ADADF-D775-4C9C-887F-C02A869313C3}">
      <dgm:prSet/>
      <dgm:spPr/>
      <dgm:t>
        <a:bodyPr/>
        <a:lstStyle/>
        <a:p>
          <a:endParaRPr lang="en-US"/>
        </a:p>
      </dgm:t>
    </dgm:pt>
    <dgm:pt modelId="{C675404D-E826-40FB-BD2A-554AD7C8B533}">
      <dgm:prSet phldrT="[Text]"/>
      <dgm:spPr/>
      <dgm:t>
        <a:bodyPr/>
        <a:lstStyle/>
        <a:p>
          <a:r>
            <a:rPr lang="en-US" b="1" dirty="0" smtClean="0">
              <a:solidFill>
                <a:srgbClr val="FF0000"/>
              </a:solidFill>
            </a:rPr>
            <a:t>PROTECT</a:t>
          </a:r>
          <a:endParaRPr lang="en-US" b="1" dirty="0">
            <a:solidFill>
              <a:srgbClr val="FF0000"/>
            </a:solidFill>
          </a:endParaRPr>
        </a:p>
      </dgm:t>
    </dgm:pt>
    <dgm:pt modelId="{1BCB84F9-9FD2-4B38-A9D4-27358B02490D}" type="parTrans" cxnId="{542A47BA-DC6B-4903-B747-A50D3268E11D}">
      <dgm:prSet/>
      <dgm:spPr/>
      <dgm:t>
        <a:bodyPr/>
        <a:lstStyle/>
        <a:p>
          <a:endParaRPr lang="en-US"/>
        </a:p>
      </dgm:t>
    </dgm:pt>
    <dgm:pt modelId="{DF033316-6271-4311-8252-ABD3DB9D41D2}" type="sibTrans" cxnId="{542A47BA-DC6B-4903-B747-A50D3268E11D}">
      <dgm:prSet/>
      <dgm:spPr/>
      <dgm:t>
        <a:bodyPr/>
        <a:lstStyle/>
        <a:p>
          <a:endParaRPr lang="en-US"/>
        </a:p>
      </dgm:t>
    </dgm:pt>
    <dgm:pt modelId="{2990C4B1-B104-4C25-9212-397A76F3C6C3}">
      <dgm:prSet phldrT="[Text]"/>
      <dgm:spPr/>
      <dgm:t>
        <a:bodyPr/>
        <a:lstStyle/>
        <a:p>
          <a:r>
            <a:rPr lang="en-US" b="1" dirty="0" smtClean="0">
              <a:solidFill>
                <a:schemeClr val="tx1"/>
              </a:solidFill>
            </a:rPr>
            <a:t>Step 2</a:t>
          </a:r>
          <a:endParaRPr lang="en-US" b="1" dirty="0">
            <a:solidFill>
              <a:schemeClr val="tx1"/>
            </a:solidFill>
          </a:endParaRPr>
        </a:p>
      </dgm:t>
    </dgm:pt>
    <dgm:pt modelId="{CA629FA3-1161-45AF-AA23-49BD67204E40}" type="parTrans" cxnId="{C51BD147-8347-45F4-9C49-2F79F029CD14}">
      <dgm:prSet/>
      <dgm:spPr/>
      <dgm:t>
        <a:bodyPr/>
        <a:lstStyle/>
        <a:p>
          <a:endParaRPr lang="en-US"/>
        </a:p>
      </dgm:t>
    </dgm:pt>
    <dgm:pt modelId="{3492E952-6C76-4D55-809E-7DFAE99A000E}" type="sibTrans" cxnId="{C51BD147-8347-45F4-9C49-2F79F029CD14}">
      <dgm:prSet/>
      <dgm:spPr/>
      <dgm:t>
        <a:bodyPr/>
        <a:lstStyle/>
        <a:p>
          <a:endParaRPr lang="en-US"/>
        </a:p>
      </dgm:t>
    </dgm:pt>
    <dgm:pt modelId="{B0694A60-E214-4673-A2C1-D6F665DBDBC6}">
      <dgm:prSet phldrT="[Text]"/>
      <dgm:spPr/>
      <dgm:t>
        <a:bodyPr/>
        <a:lstStyle/>
        <a:p>
          <a:r>
            <a:rPr lang="en-US" b="1" dirty="0" smtClean="0">
              <a:solidFill>
                <a:srgbClr val="FF0000"/>
              </a:solidFill>
            </a:rPr>
            <a:t>DETECT</a:t>
          </a:r>
          <a:endParaRPr lang="en-US" b="1" dirty="0">
            <a:solidFill>
              <a:srgbClr val="FF0000"/>
            </a:solidFill>
          </a:endParaRPr>
        </a:p>
      </dgm:t>
    </dgm:pt>
    <dgm:pt modelId="{6562B878-0D82-46E1-998D-F08DFB239653}" type="parTrans" cxnId="{93DAD76B-0976-4073-B326-BD911651C4DE}">
      <dgm:prSet/>
      <dgm:spPr/>
      <dgm:t>
        <a:bodyPr/>
        <a:lstStyle/>
        <a:p>
          <a:endParaRPr lang="en-US"/>
        </a:p>
      </dgm:t>
    </dgm:pt>
    <dgm:pt modelId="{F79C0F02-4860-4F93-B62B-E228F9E9C6B8}" type="sibTrans" cxnId="{93DAD76B-0976-4073-B326-BD911651C4DE}">
      <dgm:prSet/>
      <dgm:spPr/>
      <dgm:t>
        <a:bodyPr/>
        <a:lstStyle/>
        <a:p>
          <a:endParaRPr lang="en-US"/>
        </a:p>
      </dgm:t>
    </dgm:pt>
    <dgm:pt modelId="{ECA8BD26-6603-4533-8337-E7F2C42A3542}">
      <dgm:prSet phldrT="[Text]"/>
      <dgm:spPr/>
      <dgm:t>
        <a:bodyPr/>
        <a:lstStyle/>
        <a:p>
          <a:r>
            <a:rPr lang="en-US" b="1" dirty="0" smtClean="0">
              <a:solidFill>
                <a:schemeClr val="tx1"/>
              </a:solidFill>
            </a:rPr>
            <a:t>Step 3</a:t>
          </a:r>
          <a:endParaRPr lang="en-US" b="1" dirty="0">
            <a:solidFill>
              <a:schemeClr val="tx1"/>
            </a:solidFill>
          </a:endParaRPr>
        </a:p>
      </dgm:t>
    </dgm:pt>
    <dgm:pt modelId="{82D3082F-3E1E-40C5-BCA3-0894744F8C06}" type="parTrans" cxnId="{5CD38E5F-5B9F-4033-A895-BF1EB09F991E}">
      <dgm:prSet/>
      <dgm:spPr/>
      <dgm:t>
        <a:bodyPr/>
        <a:lstStyle/>
        <a:p>
          <a:endParaRPr lang="en-US"/>
        </a:p>
      </dgm:t>
    </dgm:pt>
    <dgm:pt modelId="{CA5ED51D-8403-483D-91B8-740DBAEC3564}" type="sibTrans" cxnId="{5CD38E5F-5B9F-4033-A895-BF1EB09F991E}">
      <dgm:prSet/>
      <dgm:spPr/>
      <dgm:t>
        <a:bodyPr/>
        <a:lstStyle/>
        <a:p>
          <a:endParaRPr lang="en-US"/>
        </a:p>
      </dgm:t>
    </dgm:pt>
    <dgm:pt modelId="{95F972AF-5E12-4700-953F-217E36693A62}">
      <dgm:prSet phldrT="[Text]"/>
      <dgm:spPr/>
      <dgm:t>
        <a:bodyPr/>
        <a:lstStyle/>
        <a:p>
          <a:r>
            <a:rPr lang="en-US" b="1" dirty="0" smtClean="0">
              <a:solidFill>
                <a:srgbClr val="FF0000"/>
              </a:solidFill>
            </a:rPr>
            <a:t>REPORT</a:t>
          </a:r>
          <a:endParaRPr lang="en-US" b="1" dirty="0">
            <a:solidFill>
              <a:srgbClr val="FF0000"/>
            </a:solidFill>
          </a:endParaRPr>
        </a:p>
      </dgm:t>
    </dgm:pt>
    <dgm:pt modelId="{4678484C-EBA4-480C-A165-C98ACE31C632}" type="parTrans" cxnId="{55611B9F-9E31-4E31-BE41-B669B75E7962}">
      <dgm:prSet/>
      <dgm:spPr/>
      <dgm:t>
        <a:bodyPr/>
        <a:lstStyle/>
        <a:p>
          <a:endParaRPr lang="en-US"/>
        </a:p>
      </dgm:t>
    </dgm:pt>
    <dgm:pt modelId="{7F0616F5-409F-4CA7-ABD3-949400F3859F}" type="sibTrans" cxnId="{55611B9F-9E31-4E31-BE41-B669B75E7962}">
      <dgm:prSet/>
      <dgm:spPr/>
      <dgm:t>
        <a:bodyPr/>
        <a:lstStyle/>
        <a:p>
          <a:endParaRPr lang="en-US"/>
        </a:p>
      </dgm:t>
    </dgm:pt>
    <dgm:pt modelId="{9316BFCE-D3C7-4C65-A683-4BEBC04B19C9}" type="pres">
      <dgm:prSet presAssocID="{4A728940-2BDD-4FF3-B40C-9B6905FEB633}" presName="linearFlow" presStyleCnt="0">
        <dgm:presLayoutVars>
          <dgm:dir/>
          <dgm:animLvl val="lvl"/>
          <dgm:resizeHandles val="exact"/>
        </dgm:presLayoutVars>
      </dgm:prSet>
      <dgm:spPr/>
      <dgm:t>
        <a:bodyPr/>
        <a:lstStyle/>
        <a:p>
          <a:endParaRPr lang="en-US"/>
        </a:p>
      </dgm:t>
    </dgm:pt>
    <dgm:pt modelId="{2F5B0623-BDD6-4AC5-B999-587C633B614E}" type="pres">
      <dgm:prSet presAssocID="{FF5DF2E1-2DD7-4B11-BC18-FA6C664D7C6D}" presName="composite" presStyleCnt="0"/>
      <dgm:spPr/>
    </dgm:pt>
    <dgm:pt modelId="{7D7C34FA-3FE8-433B-8D3D-E297F43228AA}" type="pres">
      <dgm:prSet presAssocID="{FF5DF2E1-2DD7-4B11-BC18-FA6C664D7C6D}" presName="parentText" presStyleLbl="alignNode1" presStyleIdx="0" presStyleCnt="3">
        <dgm:presLayoutVars>
          <dgm:chMax val="1"/>
          <dgm:bulletEnabled val="1"/>
        </dgm:presLayoutVars>
      </dgm:prSet>
      <dgm:spPr/>
      <dgm:t>
        <a:bodyPr/>
        <a:lstStyle/>
        <a:p>
          <a:endParaRPr lang="en-US"/>
        </a:p>
      </dgm:t>
    </dgm:pt>
    <dgm:pt modelId="{D7F15371-76F9-4F21-B5F8-E21891FFD2FB}" type="pres">
      <dgm:prSet presAssocID="{FF5DF2E1-2DD7-4B11-BC18-FA6C664D7C6D}" presName="descendantText" presStyleLbl="alignAcc1" presStyleIdx="0" presStyleCnt="3">
        <dgm:presLayoutVars>
          <dgm:bulletEnabled val="1"/>
        </dgm:presLayoutVars>
      </dgm:prSet>
      <dgm:spPr/>
      <dgm:t>
        <a:bodyPr/>
        <a:lstStyle/>
        <a:p>
          <a:endParaRPr lang="en-US"/>
        </a:p>
      </dgm:t>
    </dgm:pt>
    <dgm:pt modelId="{1704DB4C-A736-45DC-AE0E-01BBE2C37D81}" type="pres">
      <dgm:prSet presAssocID="{C05A7DA1-2D05-4209-B5C3-85101D22051A}" presName="sp" presStyleCnt="0"/>
      <dgm:spPr/>
    </dgm:pt>
    <dgm:pt modelId="{C33433BB-FAA9-4170-AAB5-F89BE7F0DCDD}" type="pres">
      <dgm:prSet presAssocID="{2990C4B1-B104-4C25-9212-397A76F3C6C3}" presName="composite" presStyleCnt="0"/>
      <dgm:spPr/>
    </dgm:pt>
    <dgm:pt modelId="{93A2CFF3-0D9D-4F7B-8893-5C1914AB4E79}" type="pres">
      <dgm:prSet presAssocID="{2990C4B1-B104-4C25-9212-397A76F3C6C3}" presName="parentText" presStyleLbl="alignNode1" presStyleIdx="1" presStyleCnt="3">
        <dgm:presLayoutVars>
          <dgm:chMax val="1"/>
          <dgm:bulletEnabled val="1"/>
        </dgm:presLayoutVars>
      </dgm:prSet>
      <dgm:spPr/>
      <dgm:t>
        <a:bodyPr/>
        <a:lstStyle/>
        <a:p>
          <a:endParaRPr lang="en-US"/>
        </a:p>
      </dgm:t>
    </dgm:pt>
    <dgm:pt modelId="{A8420D0A-8888-43F4-8F1B-7186D6CCC13D}" type="pres">
      <dgm:prSet presAssocID="{2990C4B1-B104-4C25-9212-397A76F3C6C3}" presName="descendantText" presStyleLbl="alignAcc1" presStyleIdx="1" presStyleCnt="3">
        <dgm:presLayoutVars>
          <dgm:bulletEnabled val="1"/>
        </dgm:presLayoutVars>
      </dgm:prSet>
      <dgm:spPr/>
      <dgm:t>
        <a:bodyPr/>
        <a:lstStyle/>
        <a:p>
          <a:endParaRPr lang="en-US"/>
        </a:p>
      </dgm:t>
    </dgm:pt>
    <dgm:pt modelId="{A3A588AF-C6A9-4435-89FC-D0A52E3A6A6C}" type="pres">
      <dgm:prSet presAssocID="{3492E952-6C76-4D55-809E-7DFAE99A000E}" presName="sp" presStyleCnt="0"/>
      <dgm:spPr/>
    </dgm:pt>
    <dgm:pt modelId="{B912F6F7-D22F-4C32-993E-F3019DF0A7E5}" type="pres">
      <dgm:prSet presAssocID="{ECA8BD26-6603-4533-8337-E7F2C42A3542}" presName="composite" presStyleCnt="0"/>
      <dgm:spPr/>
    </dgm:pt>
    <dgm:pt modelId="{818A63F4-3895-4520-AEA9-BABD5C89F751}" type="pres">
      <dgm:prSet presAssocID="{ECA8BD26-6603-4533-8337-E7F2C42A3542}" presName="parentText" presStyleLbl="alignNode1" presStyleIdx="2" presStyleCnt="3">
        <dgm:presLayoutVars>
          <dgm:chMax val="1"/>
          <dgm:bulletEnabled val="1"/>
        </dgm:presLayoutVars>
      </dgm:prSet>
      <dgm:spPr/>
      <dgm:t>
        <a:bodyPr/>
        <a:lstStyle/>
        <a:p>
          <a:endParaRPr lang="en-US"/>
        </a:p>
      </dgm:t>
    </dgm:pt>
    <dgm:pt modelId="{BD24EF22-C2D9-4B1C-AD36-283003915557}" type="pres">
      <dgm:prSet presAssocID="{ECA8BD26-6603-4533-8337-E7F2C42A3542}" presName="descendantText" presStyleLbl="alignAcc1" presStyleIdx="2" presStyleCnt="3">
        <dgm:presLayoutVars>
          <dgm:bulletEnabled val="1"/>
        </dgm:presLayoutVars>
      </dgm:prSet>
      <dgm:spPr/>
      <dgm:t>
        <a:bodyPr/>
        <a:lstStyle/>
        <a:p>
          <a:endParaRPr lang="en-US"/>
        </a:p>
      </dgm:t>
    </dgm:pt>
  </dgm:ptLst>
  <dgm:cxnLst>
    <dgm:cxn modelId="{70A7F0ED-C194-4924-BAD4-D21FDE7F2973}" type="presOf" srcId="{ECA8BD26-6603-4533-8337-E7F2C42A3542}" destId="{818A63F4-3895-4520-AEA9-BABD5C89F751}" srcOrd="0" destOrd="0" presId="urn:microsoft.com/office/officeart/2005/8/layout/chevron2"/>
    <dgm:cxn modelId="{5CD38E5F-5B9F-4033-A895-BF1EB09F991E}" srcId="{4A728940-2BDD-4FF3-B40C-9B6905FEB633}" destId="{ECA8BD26-6603-4533-8337-E7F2C42A3542}" srcOrd="2" destOrd="0" parTransId="{82D3082F-3E1E-40C5-BCA3-0894744F8C06}" sibTransId="{CA5ED51D-8403-483D-91B8-740DBAEC3564}"/>
    <dgm:cxn modelId="{DE5ADADF-D775-4C9C-887F-C02A869313C3}" srcId="{4A728940-2BDD-4FF3-B40C-9B6905FEB633}" destId="{FF5DF2E1-2DD7-4B11-BC18-FA6C664D7C6D}" srcOrd="0" destOrd="0" parTransId="{4376C67E-7FAE-4253-B04F-7B323FB5166B}" sibTransId="{C05A7DA1-2D05-4209-B5C3-85101D22051A}"/>
    <dgm:cxn modelId="{E182EF88-0F82-4082-8DED-1B5AECA3F246}" type="presOf" srcId="{2990C4B1-B104-4C25-9212-397A76F3C6C3}" destId="{93A2CFF3-0D9D-4F7B-8893-5C1914AB4E79}" srcOrd="0" destOrd="0" presId="urn:microsoft.com/office/officeart/2005/8/layout/chevron2"/>
    <dgm:cxn modelId="{542A47BA-DC6B-4903-B747-A50D3268E11D}" srcId="{FF5DF2E1-2DD7-4B11-BC18-FA6C664D7C6D}" destId="{C675404D-E826-40FB-BD2A-554AD7C8B533}" srcOrd="0" destOrd="0" parTransId="{1BCB84F9-9FD2-4B38-A9D4-27358B02490D}" sibTransId="{DF033316-6271-4311-8252-ABD3DB9D41D2}"/>
    <dgm:cxn modelId="{E071A9BD-9172-4AD0-89CF-DCE581CC69B0}" type="presOf" srcId="{B0694A60-E214-4673-A2C1-D6F665DBDBC6}" destId="{A8420D0A-8888-43F4-8F1B-7186D6CCC13D}" srcOrd="0" destOrd="0" presId="urn:microsoft.com/office/officeart/2005/8/layout/chevron2"/>
    <dgm:cxn modelId="{934801DA-3F60-4D49-A773-828D3EAAFB6B}" type="presOf" srcId="{FF5DF2E1-2DD7-4B11-BC18-FA6C664D7C6D}" destId="{7D7C34FA-3FE8-433B-8D3D-E297F43228AA}" srcOrd="0" destOrd="0" presId="urn:microsoft.com/office/officeart/2005/8/layout/chevron2"/>
    <dgm:cxn modelId="{93DAD76B-0976-4073-B326-BD911651C4DE}" srcId="{2990C4B1-B104-4C25-9212-397A76F3C6C3}" destId="{B0694A60-E214-4673-A2C1-D6F665DBDBC6}" srcOrd="0" destOrd="0" parTransId="{6562B878-0D82-46E1-998D-F08DFB239653}" sibTransId="{F79C0F02-4860-4F93-B62B-E228F9E9C6B8}"/>
    <dgm:cxn modelId="{FC8AA9E6-932C-46E6-BC53-BC3DC6A9E755}" type="presOf" srcId="{C675404D-E826-40FB-BD2A-554AD7C8B533}" destId="{D7F15371-76F9-4F21-B5F8-E21891FFD2FB}" srcOrd="0" destOrd="0" presId="urn:microsoft.com/office/officeart/2005/8/layout/chevron2"/>
    <dgm:cxn modelId="{55611B9F-9E31-4E31-BE41-B669B75E7962}" srcId="{ECA8BD26-6603-4533-8337-E7F2C42A3542}" destId="{95F972AF-5E12-4700-953F-217E36693A62}" srcOrd="0" destOrd="0" parTransId="{4678484C-EBA4-480C-A165-C98ACE31C632}" sibTransId="{7F0616F5-409F-4CA7-ABD3-949400F3859F}"/>
    <dgm:cxn modelId="{D77F407D-1E1B-4734-B894-51B73D756AA3}" type="presOf" srcId="{4A728940-2BDD-4FF3-B40C-9B6905FEB633}" destId="{9316BFCE-D3C7-4C65-A683-4BEBC04B19C9}" srcOrd="0" destOrd="0" presId="urn:microsoft.com/office/officeart/2005/8/layout/chevron2"/>
    <dgm:cxn modelId="{C51BD147-8347-45F4-9C49-2F79F029CD14}" srcId="{4A728940-2BDD-4FF3-B40C-9B6905FEB633}" destId="{2990C4B1-B104-4C25-9212-397A76F3C6C3}" srcOrd="1" destOrd="0" parTransId="{CA629FA3-1161-45AF-AA23-49BD67204E40}" sibTransId="{3492E952-6C76-4D55-809E-7DFAE99A000E}"/>
    <dgm:cxn modelId="{CBAD6231-09A5-4C7A-9508-4ACD776AD2C9}" type="presOf" srcId="{95F972AF-5E12-4700-953F-217E36693A62}" destId="{BD24EF22-C2D9-4B1C-AD36-283003915557}" srcOrd="0" destOrd="0" presId="urn:microsoft.com/office/officeart/2005/8/layout/chevron2"/>
    <dgm:cxn modelId="{E300AB15-7197-4DAB-AB0A-1D0708529940}" type="presParOf" srcId="{9316BFCE-D3C7-4C65-A683-4BEBC04B19C9}" destId="{2F5B0623-BDD6-4AC5-B999-587C633B614E}" srcOrd="0" destOrd="0" presId="urn:microsoft.com/office/officeart/2005/8/layout/chevron2"/>
    <dgm:cxn modelId="{68D9AFEB-64DC-499C-B1BB-913A5A7D76AC}" type="presParOf" srcId="{2F5B0623-BDD6-4AC5-B999-587C633B614E}" destId="{7D7C34FA-3FE8-433B-8D3D-E297F43228AA}" srcOrd="0" destOrd="0" presId="urn:microsoft.com/office/officeart/2005/8/layout/chevron2"/>
    <dgm:cxn modelId="{94DB4724-1B94-4694-9E1D-9324E1EDC349}" type="presParOf" srcId="{2F5B0623-BDD6-4AC5-B999-587C633B614E}" destId="{D7F15371-76F9-4F21-B5F8-E21891FFD2FB}" srcOrd="1" destOrd="0" presId="urn:microsoft.com/office/officeart/2005/8/layout/chevron2"/>
    <dgm:cxn modelId="{25B6C405-2918-497C-A3D0-9CE476DE3D05}" type="presParOf" srcId="{9316BFCE-D3C7-4C65-A683-4BEBC04B19C9}" destId="{1704DB4C-A736-45DC-AE0E-01BBE2C37D81}" srcOrd="1" destOrd="0" presId="urn:microsoft.com/office/officeart/2005/8/layout/chevron2"/>
    <dgm:cxn modelId="{E37C6EFD-1004-49BE-93EC-83692C2D39C8}" type="presParOf" srcId="{9316BFCE-D3C7-4C65-A683-4BEBC04B19C9}" destId="{C33433BB-FAA9-4170-AAB5-F89BE7F0DCDD}" srcOrd="2" destOrd="0" presId="urn:microsoft.com/office/officeart/2005/8/layout/chevron2"/>
    <dgm:cxn modelId="{6EC90051-0CD5-4EFE-B604-C91BABB27A82}" type="presParOf" srcId="{C33433BB-FAA9-4170-AAB5-F89BE7F0DCDD}" destId="{93A2CFF3-0D9D-4F7B-8893-5C1914AB4E79}" srcOrd="0" destOrd="0" presId="urn:microsoft.com/office/officeart/2005/8/layout/chevron2"/>
    <dgm:cxn modelId="{61FEA68B-3290-4FC2-94FC-41CFBFCE0997}" type="presParOf" srcId="{C33433BB-FAA9-4170-AAB5-F89BE7F0DCDD}" destId="{A8420D0A-8888-43F4-8F1B-7186D6CCC13D}" srcOrd="1" destOrd="0" presId="urn:microsoft.com/office/officeart/2005/8/layout/chevron2"/>
    <dgm:cxn modelId="{2FC8E002-97FB-4DAE-9BC3-99B712DEAB24}" type="presParOf" srcId="{9316BFCE-D3C7-4C65-A683-4BEBC04B19C9}" destId="{A3A588AF-C6A9-4435-89FC-D0A52E3A6A6C}" srcOrd="3" destOrd="0" presId="urn:microsoft.com/office/officeart/2005/8/layout/chevron2"/>
    <dgm:cxn modelId="{78223B1A-3F7D-47D2-962B-691F72262CD3}" type="presParOf" srcId="{9316BFCE-D3C7-4C65-A683-4BEBC04B19C9}" destId="{B912F6F7-D22F-4C32-993E-F3019DF0A7E5}" srcOrd="4" destOrd="0" presId="urn:microsoft.com/office/officeart/2005/8/layout/chevron2"/>
    <dgm:cxn modelId="{00EC4935-D096-4227-954D-EE6D4627F0D9}" type="presParOf" srcId="{B912F6F7-D22F-4C32-993E-F3019DF0A7E5}" destId="{818A63F4-3895-4520-AEA9-BABD5C89F751}" srcOrd="0" destOrd="0" presId="urn:microsoft.com/office/officeart/2005/8/layout/chevron2"/>
    <dgm:cxn modelId="{78429845-44FC-4FC4-8668-5396B12421CF}" type="presParOf" srcId="{B912F6F7-D22F-4C32-993E-F3019DF0A7E5}" destId="{BD24EF22-C2D9-4B1C-AD36-28300391555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8BFC1-A524-49B5-AD01-729E4706DDE2}">
      <dsp:nvSpPr>
        <dsp:cNvPr id="0" name=""/>
        <dsp:cNvSpPr/>
      </dsp:nvSpPr>
      <dsp:spPr>
        <a:xfrm>
          <a:off x="0" y="0"/>
          <a:ext cx="8229600" cy="213955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8B3AB-1BB9-419A-B85D-C8CED2763647}">
      <dsp:nvSpPr>
        <dsp:cNvPr id="0" name=""/>
        <dsp:cNvSpPr/>
      </dsp:nvSpPr>
      <dsp:spPr>
        <a:xfrm>
          <a:off x="249154" y="285273"/>
          <a:ext cx="1797974" cy="1569005"/>
        </a:xfrm>
        <a:prstGeom prst="roundRect">
          <a:avLst>
            <a:gd name="adj" fmla="val 10000"/>
          </a:avLst>
        </a:prstGeom>
        <a:blipFill rotWithShape="0">
          <a:blip xmlns:r="http://schemas.openxmlformats.org/officeDocument/2006/relationships" r:embed="rId1">
            <a:duotone>
              <a:prstClr val="black"/>
              <a:schemeClr val="accent1">
                <a:tint val="45000"/>
                <a:satMod val="40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190056-5272-460F-A316-1E39CEB814C0}">
      <dsp:nvSpPr>
        <dsp:cNvPr id="0" name=""/>
        <dsp:cNvSpPr/>
      </dsp:nvSpPr>
      <dsp:spPr>
        <a:xfrm rot="10800000">
          <a:off x="249154" y="2139553"/>
          <a:ext cx="1797974" cy="261500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Part A Hospital Insurance</a:t>
          </a:r>
          <a:endParaRPr lang="en-US" sz="2000" b="1" kern="1200" dirty="0"/>
        </a:p>
      </dsp:txBody>
      <dsp:txXfrm rot="10800000">
        <a:off x="304448" y="2139553"/>
        <a:ext cx="1687386" cy="2559715"/>
      </dsp:txXfrm>
    </dsp:sp>
    <dsp:sp modelId="{34D8C33A-6615-45BE-9CAB-0E3C92CE0146}">
      <dsp:nvSpPr>
        <dsp:cNvPr id="0" name=""/>
        <dsp:cNvSpPr/>
      </dsp:nvSpPr>
      <dsp:spPr>
        <a:xfrm>
          <a:off x="2226926" y="285273"/>
          <a:ext cx="1797974" cy="1569005"/>
        </a:xfrm>
        <a:prstGeom prst="roundRect">
          <a:avLst>
            <a:gd name="adj" fmla="val 10000"/>
          </a:avLst>
        </a:prstGeom>
        <a:blipFill rotWithShape="0">
          <a:blip xmlns:r="http://schemas.openxmlformats.org/officeDocument/2006/relationships" r:embed="rId2">
            <a:duotone>
              <a:prstClr val="black"/>
              <a:schemeClr val="accent1">
                <a:tint val="45000"/>
                <a:satMod val="40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B9F90F-833E-4AF6-9D41-FEA07765D9C3}">
      <dsp:nvSpPr>
        <dsp:cNvPr id="0" name=""/>
        <dsp:cNvSpPr/>
      </dsp:nvSpPr>
      <dsp:spPr>
        <a:xfrm rot="10800000">
          <a:off x="2226926" y="2139553"/>
          <a:ext cx="1797974" cy="261500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Part B Medical Insurance</a:t>
          </a:r>
          <a:r>
            <a:rPr lang="en-US" sz="1700" kern="1200" dirty="0" smtClean="0"/>
            <a:t>	</a:t>
          </a:r>
          <a:endParaRPr lang="en-US" sz="1700" kern="1200" dirty="0"/>
        </a:p>
      </dsp:txBody>
      <dsp:txXfrm rot="10800000">
        <a:off x="2282220" y="2139553"/>
        <a:ext cx="1687386" cy="2559715"/>
      </dsp:txXfrm>
    </dsp:sp>
    <dsp:sp modelId="{650F7A33-91A8-4FDC-86A9-52A7F62CC262}">
      <dsp:nvSpPr>
        <dsp:cNvPr id="0" name=""/>
        <dsp:cNvSpPr/>
      </dsp:nvSpPr>
      <dsp:spPr>
        <a:xfrm>
          <a:off x="4202720" y="246629"/>
          <a:ext cx="1797974" cy="1569005"/>
        </a:xfrm>
        <a:prstGeom prst="roundRect">
          <a:avLst>
            <a:gd name="adj" fmla="val 10000"/>
          </a:avLst>
        </a:prstGeom>
        <a:blipFill rotWithShape="0">
          <a:blip xmlns:r="http://schemas.openxmlformats.org/officeDocument/2006/relationships" r:embed="rId3">
            <a:duotone>
              <a:prstClr val="black"/>
              <a:schemeClr val="accent1">
                <a:tint val="45000"/>
                <a:satMod val="40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F7CE3A-57D4-4F48-9E7B-80BF4F17191F}">
      <dsp:nvSpPr>
        <dsp:cNvPr id="0" name=""/>
        <dsp:cNvSpPr/>
      </dsp:nvSpPr>
      <dsp:spPr>
        <a:xfrm rot="10800000">
          <a:off x="4204698" y="2139553"/>
          <a:ext cx="1797974" cy="261500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Part C Medicare Advantage Plans (like HMOs/PPOs) </a:t>
          </a:r>
          <a:r>
            <a:rPr lang="en-US" sz="1700" kern="1200" dirty="0" smtClean="0"/>
            <a:t>Includes Part A, Part B and sometimes Part D coverage </a:t>
          </a:r>
          <a:endParaRPr lang="en-US" sz="1700" kern="1200" dirty="0"/>
        </a:p>
      </dsp:txBody>
      <dsp:txXfrm rot="10800000">
        <a:off x="4259992" y="2139553"/>
        <a:ext cx="1687386" cy="2559715"/>
      </dsp:txXfrm>
    </dsp:sp>
    <dsp:sp modelId="{B6A3AA38-82E3-4410-A7EF-BD1690391318}">
      <dsp:nvSpPr>
        <dsp:cNvPr id="0" name=""/>
        <dsp:cNvSpPr/>
      </dsp:nvSpPr>
      <dsp:spPr>
        <a:xfrm>
          <a:off x="6182470" y="285273"/>
          <a:ext cx="1797974" cy="1569005"/>
        </a:xfrm>
        <a:prstGeom prst="roundRect">
          <a:avLst>
            <a:gd name="adj" fmla="val 10000"/>
          </a:avLst>
        </a:prstGeom>
        <a:blipFill rotWithShape="0">
          <a:blip xmlns:r="http://schemas.openxmlformats.org/officeDocument/2006/relationships" r:embed="rId4">
            <a:duotone>
              <a:prstClr val="black"/>
              <a:schemeClr val="accent1">
                <a:tint val="45000"/>
                <a:satMod val="40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631289-9812-41CB-A79F-371ABE60634A}">
      <dsp:nvSpPr>
        <dsp:cNvPr id="0" name=""/>
        <dsp:cNvSpPr/>
      </dsp:nvSpPr>
      <dsp:spPr>
        <a:xfrm rot="10800000">
          <a:off x="6182470" y="2139553"/>
          <a:ext cx="1797974" cy="261500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Part D Medicare Prescription Drug Coverage</a:t>
          </a:r>
          <a:endParaRPr lang="en-US" sz="2000" b="1" kern="1200" dirty="0"/>
        </a:p>
      </dsp:txBody>
      <dsp:txXfrm rot="10800000">
        <a:off x="6237764" y="2139553"/>
        <a:ext cx="1687386" cy="2559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67040" cy="467534"/>
          </a:xfrm>
          <a:prstGeom prst="rect">
            <a:avLst/>
          </a:prstGeom>
        </p:spPr>
        <p:txBody>
          <a:bodyPr vert="horz" lIns="88853" tIns="44427" rIns="88853" bIns="44427" rtlCol="0"/>
          <a:lstStyle>
            <a:lvl1pPr algn="l">
              <a:defRPr sz="1100"/>
            </a:lvl1pPr>
          </a:lstStyle>
          <a:p>
            <a:endParaRPr lang="en-US" dirty="0"/>
          </a:p>
        </p:txBody>
      </p:sp>
      <p:sp>
        <p:nvSpPr>
          <p:cNvPr id="3" name="Date Placeholder 2"/>
          <p:cNvSpPr>
            <a:spLocks noGrp="1"/>
          </p:cNvSpPr>
          <p:nvPr>
            <p:ph type="dt" sz="quarter" idx="1"/>
          </p:nvPr>
        </p:nvSpPr>
        <p:spPr>
          <a:xfrm>
            <a:off x="4008500" y="2"/>
            <a:ext cx="3067040" cy="467534"/>
          </a:xfrm>
          <a:prstGeom prst="rect">
            <a:avLst/>
          </a:prstGeom>
        </p:spPr>
        <p:txBody>
          <a:bodyPr vert="horz" lIns="88853" tIns="44427" rIns="88853" bIns="44427" rtlCol="0"/>
          <a:lstStyle>
            <a:lvl1pPr algn="r">
              <a:defRPr sz="1100"/>
            </a:lvl1pPr>
          </a:lstStyle>
          <a:p>
            <a:fld id="{233F1CBC-264F-4F51-B8BC-4479F7FC65E5}" type="datetimeFigureOut">
              <a:rPr lang="en-US" smtClean="0"/>
              <a:pPr/>
              <a:t>12/3/19</a:t>
            </a:fld>
            <a:endParaRPr lang="en-US" dirty="0"/>
          </a:p>
        </p:txBody>
      </p:sp>
      <p:sp>
        <p:nvSpPr>
          <p:cNvPr id="4" name="Footer Placeholder 3"/>
          <p:cNvSpPr>
            <a:spLocks noGrp="1"/>
          </p:cNvSpPr>
          <p:nvPr>
            <p:ph type="ftr" sz="quarter" idx="2"/>
          </p:nvPr>
        </p:nvSpPr>
        <p:spPr>
          <a:xfrm>
            <a:off x="0" y="8893994"/>
            <a:ext cx="3067040" cy="467534"/>
          </a:xfrm>
          <a:prstGeom prst="rect">
            <a:avLst/>
          </a:prstGeom>
        </p:spPr>
        <p:txBody>
          <a:bodyPr vert="horz" lIns="88853" tIns="44427" rIns="88853" bIns="44427" rtlCol="0" anchor="b"/>
          <a:lstStyle>
            <a:lvl1pPr algn="l">
              <a:defRPr sz="1100"/>
            </a:lvl1pPr>
          </a:lstStyle>
          <a:p>
            <a:r>
              <a:rPr lang="en-US" dirty="0" smtClean="0"/>
              <a:t>Medicare - Getting Started</a:t>
            </a:r>
            <a:endParaRPr lang="en-US" dirty="0"/>
          </a:p>
        </p:txBody>
      </p:sp>
      <p:sp>
        <p:nvSpPr>
          <p:cNvPr id="5" name="Slide Number Placeholder 4"/>
          <p:cNvSpPr>
            <a:spLocks noGrp="1"/>
          </p:cNvSpPr>
          <p:nvPr>
            <p:ph type="sldNum" sz="quarter" idx="3"/>
          </p:nvPr>
        </p:nvSpPr>
        <p:spPr>
          <a:xfrm>
            <a:off x="4008500" y="8893994"/>
            <a:ext cx="3067040" cy="467534"/>
          </a:xfrm>
          <a:prstGeom prst="rect">
            <a:avLst/>
          </a:prstGeom>
        </p:spPr>
        <p:txBody>
          <a:bodyPr vert="horz" lIns="88853" tIns="44427" rIns="88853" bIns="44427" rtlCol="0" anchor="b"/>
          <a:lstStyle>
            <a:lvl1pPr algn="r">
              <a:defRPr sz="1100"/>
            </a:lvl1pPr>
          </a:lstStyle>
          <a:p>
            <a:fld id="{A7EB47B8-8BED-4C4E-82A8-0C3098245C33}" type="slidenum">
              <a:rPr lang="en-US" smtClean="0"/>
              <a:pPr/>
              <a:t>‹#›</a:t>
            </a:fld>
            <a:endParaRPr lang="en-US" dirty="0"/>
          </a:p>
        </p:txBody>
      </p:sp>
    </p:spTree>
    <p:extLst>
      <p:ext uri="{BB962C8B-B14F-4D97-AF65-F5344CB8AC3E}">
        <p14:creationId xmlns:p14="http://schemas.microsoft.com/office/powerpoint/2010/main" val="31006287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8154"/>
          </a:xfrm>
          <a:prstGeom prst="rect">
            <a:avLst/>
          </a:prstGeom>
        </p:spPr>
        <p:txBody>
          <a:bodyPr vert="horz" lIns="93926" tIns="46963" rIns="93926" bIns="46963" rtlCol="0"/>
          <a:lstStyle>
            <a:lvl1pPr algn="l">
              <a:defRPr sz="1200"/>
            </a:lvl1pPr>
          </a:lstStyle>
          <a:p>
            <a:endParaRPr lang="en-US" dirty="0"/>
          </a:p>
        </p:txBody>
      </p:sp>
      <p:sp>
        <p:nvSpPr>
          <p:cNvPr id="3" name="Date Placeholder 2"/>
          <p:cNvSpPr>
            <a:spLocks noGrp="1"/>
          </p:cNvSpPr>
          <p:nvPr>
            <p:ph type="dt" idx="1"/>
          </p:nvPr>
        </p:nvSpPr>
        <p:spPr>
          <a:xfrm>
            <a:off x="4008706" y="0"/>
            <a:ext cx="3066732" cy="468154"/>
          </a:xfrm>
          <a:prstGeom prst="rect">
            <a:avLst/>
          </a:prstGeom>
        </p:spPr>
        <p:txBody>
          <a:bodyPr vert="horz" lIns="93926" tIns="46963" rIns="93926" bIns="46963" rtlCol="0"/>
          <a:lstStyle>
            <a:lvl1pPr algn="r">
              <a:defRPr sz="1200"/>
            </a:lvl1pPr>
          </a:lstStyle>
          <a:p>
            <a:fld id="{B86199B9-1501-45D2-B81E-25A0E7C544B2}" type="datetimeFigureOut">
              <a:rPr lang="en-US" smtClean="0"/>
              <a:pPr/>
              <a:t>12/3/19</a:t>
            </a:fld>
            <a:endParaRPr lang="en-US" dirty="0"/>
          </a:p>
        </p:txBody>
      </p:sp>
      <p:sp>
        <p:nvSpPr>
          <p:cNvPr id="4" name="Slide Image Placeholder 3"/>
          <p:cNvSpPr>
            <a:spLocks noGrp="1" noRot="1" noChangeAspect="1"/>
          </p:cNvSpPr>
          <p:nvPr>
            <p:ph type="sldImg" idx="2"/>
          </p:nvPr>
        </p:nvSpPr>
        <p:spPr>
          <a:xfrm>
            <a:off x="1198563" y="703263"/>
            <a:ext cx="4681537" cy="3509962"/>
          </a:xfrm>
          <a:prstGeom prst="rect">
            <a:avLst/>
          </a:prstGeom>
          <a:noFill/>
          <a:ln w="12700">
            <a:solidFill>
              <a:prstClr val="black"/>
            </a:solidFill>
          </a:ln>
        </p:spPr>
        <p:txBody>
          <a:bodyPr vert="horz" lIns="93926" tIns="46963" rIns="93926" bIns="46963"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26" tIns="46963" rIns="93926" bIns="4696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8893296"/>
            <a:ext cx="3066732" cy="468154"/>
          </a:xfrm>
          <a:prstGeom prst="rect">
            <a:avLst/>
          </a:prstGeom>
        </p:spPr>
        <p:txBody>
          <a:bodyPr vert="horz" lIns="93926" tIns="46963" rIns="93926" bIns="46963" rtlCol="0" anchor="b"/>
          <a:lstStyle>
            <a:lvl1pPr algn="l">
              <a:defRPr sz="1200"/>
            </a:lvl1pPr>
          </a:lstStyle>
          <a:p>
            <a:r>
              <a:rPr lang="en-US" dirty="0" smtClean="0"/>
              <a:t>Medicare - Getting Started</a:t>
            </a:r>
            <a:endParaRPr lang="en-US" dirty="0"/>
          </a:p>
        </p:txBody>
      </p:sp>
      <p:sp>
        <p:nvSpPr>
          <p:cNvPr id="7" name="Slide Number Placeholder 6"/>
          <p:cNvSpPr>
            <a:spLocks noGrp="1"/>
          </p:cNvSpPr>
          <p:nvPr>
            <p:ph type="sldNum" sz="quarter" idx="5"/>
          </p:nvPr>
        </p:nvSpPr>
        <p:spPr>
          <a:xfrm>
            <a:off x="4008706" y="8893296"/>
            <a:ext cx="3066732" cy="468154"/>
          </a:xfrm>
          <a:prstGeom prst="rect">
            <a:avLst/>
          </a:prstGeom>
        </p:spPr>
        <p:txBody>
          <a:bodyPr vert="horz" lIns="93926" tIns="46963" rIns="93926" bIns="46963" rtlCol="0" anchor="b"/>
          <a:lstStyle>
            <a:lvl1pPr algn="r">
              <a:defRPr sz="1200"/>
            </a:lvl1pPr>
          </a:lstStyle>
          <a:p>
            <a:fld id="{666AA210-F09A-4D2C-988F-5E80B2706499}" type="slidenum">
              <a:rPr lang="en-US" smtClean="0"/>
              <a:pPr/>
              <a:t>‹#›</a:t>
            </a:fld>
            <a:endParaRPr lang="en-US" dirty="0"/>
          </a:p>
        </p:txBody>
      </p:sp>
    </p:spTree>
    <p:extLst>
      <p:ext uri="{BB962C8B-B14F-4D97-AF65-F5344CB8AC3E}">
        <p14:creationId xmlns:p14="http://schemas.microsoft.com/office/powerpoint/2010/main" val="10029215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225425" indent="-106363" algn="l" defTabSz="914400" rtl="0" eaLnBrk="1" latinLnBrk="0" hangingPunct="1">
      <a:buFont typeface="Wingdings" pitchFamily="2" charset="2"/>
      <a:buChar char="§"/>
      <a:defRPr sz="1200" kern="1200">
        <a:solidFill>
          <a:schemeClr val="tx1"/>
        </a:solidFill>
        <a:latin typeface="+mn-lt"/>
        <a:ea typeface="+mn-ea"/>
        <a:cs typeface="+mn-cs"/>
      </a:defRPr>
    </a:lvl2pPr>
    <a:lvl3pPr marL="344488" indent="-119063" algn="l" defTabSz="914400" rtl="0" eaLnBrk="1" latinLnBrk="0" hangingPunct="1">
      <a:buFont typeface="Arial" pitchFamily="34" charset="0"/>
      <a:buChar char="•"/>
      <a:defRPr sz="1200" kern="1200">
        <a:solidFill>
          <a:schemeClr val="tx1"/>
        </a:solidFill>
        <a:latin typeface="+mn-lt"/>
        <a:ea typeface="+mn-ea"/>
        <a:cs typeface="+mn-cs"/>
      </a:defRPr>
    </a:lvl3pPr>
    <a:lvl4pPr marL="463550" indent="-119063" algn="l" defTabSz="914400" rtl="0" eaLnBrk="1" latinLnBrk="0" hangingPunct="1">
      <a:buSzPct val="50000"/>
      <a:buFont typeface="Wingdings" pitchFamily="2" charset="2"/>
      <a:buChar char="q"/>
      <a:defRPr sz="1200" kern="1200">
        <a:solidFill>
          <a:schemeClr val="tx1"/>
        </a:solidFill>
        <a:latin typeface="+mn-lt"/>
        <a:ea typeface="+mn-ea"/>
        <a:cs typeface="+mn-cs"/>
      </a:defRPr>
    </a:lvl4pPr>
    <a:lvl5pPr marL="569913" indent="-106363" algn="l" defTabSz="914400" rtl="0" eaLnBrk="1" latinLnBrk="0" hangingPunct="1">
      <a:buSzPct val="100000"/>
      <a:buFont typeface="Wingdings"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 Id="rId3" Type="http://schemas.openxmlformats.org/officeDocument/2006/relationships/hyperlink" Target="http://www.medicare.gov/"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medicare.gov/" TargetMode="External"/><Relationship Id="rId4" Type="http://schemas.openxmlformats.org/officeDocument/2006/relationships/hyperlink" Target="http://cms.gov/Outreach-and-Education/Training/CMSNationalTrainingProgram/index.html" TargetMode="External"/><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edicare.gov/" TargetMode="External"/><Relationship Id="rId4" Type="http://schemas.openxmlformats.org/officeDocument/2006/relationships/hyperlink" Target="http://cms.gov/Outreach-and-Education/Training/CMSNationalTrainingProgram/index.html"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84"/>
              </a:spcBef>
            </a:pPr>
            <a:r>
              <a:rPr lang="en-US" dirty="0" smtClean="0"/>
              <a:t>This training is designed to provide basic information about Medicare and other programs. It provides you with resources to help you make informed decisions. </a:t>
            </a:r>
          </a:p>
          <a:p>
            <a:pPr>
              <a:spcBef>
                <a:spcPts val="584"/>
              </a:spcBef>
              <a:defRPr/>
            </a:pPr>
            <a:r>
              <a:rPr lang="en-US" dirty="0" smtClean="0"/>
              <a:t>You have choices in how you get your health and prescription drug coverage. Your decisions will affect the type of coverage you get.</a:t>
            </a:r>
          </a:p>
          <a:p>
            <a:pPr>
              <a:spcBef>
                <a:spcPts val="584"/>
              </a:spcBef>
            </a:pPr>
            <a:r>
              <a:rPr lang="en-US" dirty="0" smtClean="0"/>
              <a:t>The timing of your decisions can be important as well. There are certain decisions that are time sensitive to ensure coverage and avoid late enrollment penalties.</a:t>
            </a:r>
          </a:p>
          <a:p>
            <a:pPr marL="222132" indent="-222132">
              <a:spcBef>
                <a:spcPts val="584"/>
              </a:spcBef>
            </a:pPr>
            <a:endParaRPr lang="en-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6039" y="4309988"/>
            <a:ext cx="5891453" cy="4617989"/>
          </a:xfrm>
        </p:spPr>
        <p:txBody>
          <a:bodyPr>
            <a:noAutofit/>
          </a:bodyPr>
          <a:lstStyle/>
          <a:p>
            <a:pPr>
              <a:spcBef>
                <a:spcPts val="389"/>
              </a:spcBef>
              <a:defRPr/>
            </a:pPr>
            <a:r>
              <a:rPr lang="en-US" dirty="0"/>
              <a:t>Medicare Part </a:t>
            </a:r>
            <a:r>
              <a:rPr lang="en-US" dirty="0" smtClean="0"/>
              <a:t>A (hospital insurance) </a:t>
            </a:r>
            <a:r>
              <a:rPr lang="en-US" dirty="0"/>
              <a:t>helps pay for medically necessary </a:t>
            </a:r>
            <a:r>
              <a:rPr lang="en-US" dirty="0" smtClean="0"/>
              <a:t>inpatient services</a:t>
            </a:r>
            <a:r>
              <a:rPr lang="en-US" dirty="0"/>
              <a:t>.</a:t>
            </a:r>
          </a:p>
          <a:p>
            <a:pPr marL="166599" indent="-166599">
              <a:spcBef>
                <a:spcPts val="389"/>
              </a:spcBef>
              <a:buFont typeface="Wingdings" pitchFamily="2" charset="2"/>
              <a:buChar char="§"/>
              <a:defRPr/>
            </a:pPr>
            <a:r>
              <a:rPr lang="en-US" b="1" dirty="0"/>
              <a:t>Hospital inpatient care </a:t>
            </a:r>
            <a:r>
              <a:rPr lang="en-US" dirty="0"/>
              <a:t>- </a:t>
            </a:r>
            <a:r>
              <a:rPr lang="en-US" dirty="0">
                <a:ea typeface="Calibri"/>
                <a:cs typeface="Times New Roman"/>
              </a:rPr>
              <a:t>Semi-private room, meals, general nursing, </a:t>
            </a:r>
            <a:r>
              <a:rPr lang="en-US" dirty="0" smtClean="0">
                <a:ea typeface="Calibri"/>
                <a:cs typeface="Times New Roman"/>
              </a:rPr>
              <a:t>other </a:t>
            </a:r>
            <a:r>
              <a:rPr lang="en-US" dirty="0">
                <a:ea typeface="Calibri"/>
                <a:cs typeface="Times New Roman"/>
              </a:rPr>
              <a:t>hospital services and </a:t>
            </a:r>
            <a:r>
              <a:rPr lang="en-US" dirty="0" smtClean="0">
                <a:ea typeface="Calibri"/>
                <a:cs typeface="Times New Roman"/>
              </a:rPr>
              <a:t>supplies, as well as care in </a:t>
            </a:r>
            <a:r>
              <a:rPr lang="en-US" dirty="0">
                <a:ea typeface="Calibri"/>
                <a:cs typeface="Times New Roman"/>
              </a:rPr>
              <a:t>inpatient rehabilitation </a:t>
            </a:r>
            <a:r>
              <a:rPr lang="en-US" dirty="0" smtClean="0">
                <a:ea typeface="Calibri"/>
                <a:cs typeface="Times New Roman"/>
              </a:rPr>
              <a:t>facilities and inpatient </a:t>
            </a:r>
            <a:r>
              <a:rPr lang="en-US" dirty="0">
                <a:ea typeface="Calibri"/>
                <a:cs typeface="Times New Roman"/>
              </a:rPr>
              <a:t>mental health care in a psychiatric hospital (lifetime 190-day limit). </a:t>
            </a:r>
            <a:endParaRPr lang="en-US" dirty="0"/>
          </a:p>
          <a:p>
            <a:pPr marL="166599" indent="-166599">
              <a:spcBef>
                <a:spcPts val="389"/>
              </a:spcBef>
              <a:buFont typeface="Wingdings" pitchFamily="2" charset="2"/>
              <a:buChar char="§"/>
              <a:defRPr/>
            </a:pPr>
            <a:r>
              <a:rPr lang="en-US" b="1" dirty="0"/>
              <a:t>Skilled nursing facility (SNF) </a:t>
            </a:r>
            <a:r>
              <a:rPr lang="en-US" dirty="0"/>
              <a:t>care (not custodial or long-term care) under certain conditions.</a:t>
            </a:r>
            <a:endParaRPr lang="en-US" dirty="0">
              <a:ea typeface="Calibri"/>
              <a:cs typeface="Times New Roman"/>
            </a:endParaRPr>
          </a:p>
          <a:p>
            <a:pPr marL="166599" indent="-166599">
              <a:spcBef>
                <a:spcPts val="389"/>
              </a:spcBef>
              <a:buFont typeface="Wingdings" pitchFamily="2" charset="2"/>
              <a:buChar char="§"/>
              <a:defRPr/>
            </a:pPr>
            <a:r>
              <a:rPr lang="en-US" b="1" dirty="0"/>
              <a:t>Home health care </a:t>
            </a:r>
            <a:r>
              <a:rPr lang="en-US" dirty="0"/>
              <a:t>- A </a:t>
            </a:r>
            <a:r>
              <a:rPr lang="en-US" dirty="0" smtClean="0"/>
              <a:t>doctor, </a:t>
            </a:r>
            <a:r>
              <a:rPr lang="en-US" dirty="0"/>
              <a:t>or certain health care providers who work with the doctor, must see you face-to-face </a:t>
            </a:r>
            <a:r>
              <a:rPr lang="en-US" dirty="0" smtClean="0"/>
              <a:t>to certify </a:t>
            </a:r>
            <a:r>
              <a:rPr lang="en-US" dirty="0"/>
              <a:t>that you need home health services. </a:t>
            </a:r>
            <a:r>
              <a:rPr lang="en-US" dirty="0" smtClean="0"/>
              <a:t>You </a:t>
            </a:r>
            <a:r>
              <a:rPr lang="en-US" dirty="0"/>
              <a:t>must be homebound, which means that leaving home is a major effort. </a:t>
            </a:r>
            <a:endParaRPr lang="en-US" dirty="0" smtClean="0"/>
          </a:p>
          <a:p>
            <a:pPr marL="166599" indent="-166599">
              <a:spcBef>
                <a:spcPts val="389"/>
              </a:spcBef>
              <a:buFont typeface="Wingdings" pitchFamily="2" charset="2"/>
              <a:buChar char="§"/>
              <a:defRPr/>
            </a:pPr>
            <a:r>
              <a:rPr lang="en-US" b="1" dirty="0" smtClean="0"/>
              <a:t>Hospice </a:t>
            </a:r>
            <a:r>
              <a:rPr lang="en-US" b="1" dirty="0"/>
              <a:t>c</a:t>
            </a:r>
            <a:r>
              <a:rPr lang="en-US" b="1" dirty="0" smtClean="0"/>
              <a:t>are </a:t>
            </a:r>
            <a:r>
              <a:rPr lang="en-US" dirty="0" smtClean="0"/>
              <a:t>– Your doctor </a:t>
            </a:r>
            <a:r>
              <a:rPr lang="en-US" dirty="0"/>
              <a:t>must certify that </a:t>
            </a:r>
            <a:r>
              <a:rPr lang="en-US" dirty="0" smtClean="0"/>
              <a:t>you’re </a:t>
            </a:r>
            <a:r>
              <a:rPr lang="en-US" dirty="0"/>
              <a:t>expected to live 6 months or less. Coverage includes drugs for pain relief and symptom management; medical, nursing, and social services; </a:t>
            </a:r>
            <a:r>
              <a:rPr lang="en-US" dirty="0" smtClean="0"/>
              <a:t>as </a:t>
            </a:r>
            <a:r>
              <a:rPr lang="en-US" dirty="0"/>
              <a:t>well as services Medicare usually doesn’t cover, such as grief counseling.</a:t>
            </a:r>
          </a:p>
          <a:p>
            <a:pPr marL="166599" indent="-166599">
              <a:spcBef>
                <a:spcPts val="389"/>
              </a:spcBef>
              <a:buFont typeface="Wingdings" pitchFamily="2" charset="2"/>
              <a:buChar char="§"/>
              <a:defRPr/>
            </a:pPr>
            <a:r>
              <a:rPr lang="en-US" b="1" dirty="0"/>
              <a:t>Blood</a:t>
            </a:r>
            <a:r>
              <a:rPr lang="en-US" dirty="0"/>
              <a:t> - In most cases, if you need blood as an inpatient, you won’t have to </a:t>
            </a:r>
            <a:r>
              <a:rPr lang="en-US" dirty="0" smtClean="0"/>
              <a:t>pay </a:t>
            </a:r>
            <a:r>
              <a:rPr lang="en-US" dirty="0"/>
              <a:t>or replace it. </a:t>
            </a:r>
          </a:p>
          <a:p>
            <a:pPr>
              <a:spcBef>
                <a:spcPts val="389"/>
              </a:spcBef>
              <a:defRPr/>
            </a:pPr>
            <a:r>
              <a:rPr lang="en-US" dirty="0"/>
              <a:t>Medicare Part B covers medically-necessary </a:t>
            </a:r>
            <a:r>
              <a:rPr lang="en-US" dirty="0" smtClean="0"/>
              <a:t>outpatient services and supplies. </a:t>
            </a:r>
            <a:endParaRPr lang="en-US" dirty="0"/>
          </a:p>
          <a:p>
            <a:pPr marL="166599" indent="-166599">
              <a:spcBef>
                <a:spcPts val="389"/>
              </a:spcBef>
              <a:buFont typeface="Wingdings" pitchFamily="2" charset="2"/>
              <a:buChar char="§"/>
              <a:defRPr/>
            </a:pPr>
            <a:r>
              <a:rPr lang="en-US" b="1" dirty="0"/>
              <a:t>Doctors’ </a:t>
            </a:r>
            <a:r>
              <a:rPr lang="en-US" b="1" dirty="0" smtClean="0"/>
              <a:t>services </a:t>
            </a:r>
            <a:r>
              <a:rPr lang="en-US" b="1" dirty="0"/>
              <a:t>- </a:t>
            </a:r>
            <a:r>
              <a:rPr lang="en-US" dirty="0"/>
              <a:t>Services that are medically necessary.</a:t>
            </a:r>
          </a:p>
          <a:p>
            <a:pPr marL="166599" indent="-166599">
              <a:spcBef>
                <a:spcPts val="389"/>
              </a:spcBef>
              <a:buFont typeface="Wingdings" pitchFamily="2" charset="2"/>
              <a:buChar char="§"/>
              <a:defRPr/>
            </a:pPr>
            <a:r>
              <a:rPr lang="en-US" b="1" dirty="0"/>
              <a:t>Outpatient </a:t>
            </a:r>
            <a:r>
              <a:rPr lang="en-US" b="1" dirty="0" smtClean="0"/>
              <a:t>medical </a:t>
            </a:r>
            <a:r>
              <a:rPr lang="en-US" b="1" dirty="0"/>
              <a:t>and </a:t>
            </a:r>
            <a:r>
              <a:rPr lang="en-US" b="1" dirty="0" smtClean="0"/>
              <a:t>surgical services </a:t>
            </a:r>
            <a:r>
              <a:rPr lang="en-US" b="1" dirty="0"/>
              <a:t>and </a:t>
            </a:r>
            <a:r>
              <a:rPr lang="en-US" b="1" dirty="0" smtClean="0"/>
              <a:t>supplies </a:t>
            </a:r>
            <a:r>
              <a:rPr lang="en-US" b="1" dirty="0"/>
              <a:t>- </a:t>
            </a:r>
            <a:r>
              <a:rPr lang="en-US" dirty="0"/>
              <a:t>For approved procedures </a:t>
            </a:r>
            <a:r>
              <a:rPr lang="en-US" dirty="0" smtClean="0"/>
              <a:t>like X-rays or stitches. </a:t>
            </a:r>
          </a:p>
          <a:p>
            <a:pPr marL="166599" indent="-166599">
              <a:spcBef>
                <a:spcPts val="389"/>
              </a:spcBef>
              <a:buFont typeface="Wingdings" pitchFamily="2" charset="2"/>
              <a:buChar char="§"/>
              <a:defRPr/>
            </a:pPr>
            <a:r>
              <a:rPr lang="en-US" b="1" dirty="0" smtClean="0">
                <a:ea typeface="Calibri"/>
                <a:cs typeface="Times New Roman"/>
              </a:rPr>
              <a:t>Durable medical equipment (DME) </a:t>
            </a:r>
            <a:r>
              <a:rPr lang="en-US" dirty="0" smtClean="0">
                <a:ea typeface="Calibri"/>
                <a:cs typeface="Times New Roman"/>
              </a:rPr>
              <a:t>like </a:t>
            </a:r>
            <a:r>
              <a:rPr lang="en-US" dirty="0">
                <a:ea typeface="Calibri"/>
                <a:cs typeface="Times New Roman"/>
              </a:rPr>
              <a:t>walkers and wheelchairs.</a:t>
            </a:r>
            <a:endParaRPr lang="en-US" b="1" dirty="0"/>
          </a:p>
          <a:p>
            <a:pPr marL="166599" indent="-166599">
              <a:spcBef>
                <a:spcPts val="389"/>
              </a:spcBef>
              <a:buFont typeface="Wingdings" pitchFamily="2" charset="2"/>
              <a:buChar char="§"/>
            </a:pPr>
            <a:r>
              <a:rPr lang="en-US" b="1" spc="-9" dirty="0"/>
              <a:t>Preventive services </a:t>
            </a:r>
            <a:r>
              <a:rPr lang="en-US" spc="-9" dirty="0">
                <a:solidFill>
                  <a:srgbClr val="231F20"/>
                </a:solidFill>
              </a:rPr>
              <a:t>like exams, tests, screening and shots to prevent, find, or manage a medical problem. </a:t>
            </a:r>
            <a:endParaRPr lang="en-US" spc="-9"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xfrm>
            <a:off x="538474" y="4448103"/>
            <a:ext cx="5946556" cy="4557081"/>
          </a:xfrm>
        </p:spPr>
        <p:txBody>
          <a:bodyPr wrap="square" numCol="1" anchor="t" anchorCtr="0" compatLnSpc="1">
            <a:prstTxWarp prst="textNoShape">
              <a:avLst/>
            </a:prstTxWarp>
            <a:noAutofit/>
          </a:bodyPr>
          <a:lstStyle/>
          <a:p>
            <a:pPr>
              <a:spcBef>
                <a:spcPts val="584"/>
              </a:spcBef>
            </a:pPr>
            <a:r>
              <a:rPr lang="en-US" dirty="0"/>
              <a:t>You usually don’t pay a monthly premium for Part A coverage if you or your spouse paid Medicare taxes while working. This is sometimes called premium-free Part A. </a:t>
            </a:r>
          </a:p>
          <a:p>
            <a:pPr>
              <a:spcBef>
                <a:spcPts val="584"/>
              </a:spcBef>
            </a:pPr>
            <a:r>
              <a:rPr lang="en-US" dirty="0"/>
              <a:t>If you aren’t eligible for premium-free Part A, you may be able to buy Part A if: </a:t>
            </a:r>
          </a:p>
          <a:p>
            <a:pPr marL="166599" indent="-166599">
              <a:spcBef>
                <a:spcPts val="584"/>
              </a:spcBef>
              <a:buFont typeface="Wingdings" pitchFamily="2" charset="2"/>
              <a:buChar char="§"/>
            </a:pPr>
            <a:r>
              <a:rPr lang="en-US" dirty="0"/>
              <a:t>You’re 65 or older, and you have (or are enrolling in) Part B and meet the citizenship and residency requirements. </a:t>
            </a:r>
          </a:p>
          <a:p>
            <a:pPr marL="166599" indent="-166599">
              <a:spcBef>
                <a:spcPts val="584"/>
              </a:spcBef>
              <a:buFont typeface="Wingdings" pitchFamily="2" charset="2"/>
              <a:buChar char="§"/>
            </a:pPr>
            <a:r>
              <a:rPr lang="en-US" dirty="0"/>
              <a:t>You’re under 65, disabled, and your premium-free Part A coverage ended because you returned to work. </a:t>
            </a:r>
            <a:r>
              <a:rPr lang="en-US" dirty="0" smtClean="0"/>
              <a:t>If </a:t>
            </a:r>
            <a:r>
              <a:rPr lang="en-US" dirty="0"/>
              <a:t>you’re under 65 and disabled, you can continue to get premium-free Part A for up to 8 1/2 years after you return to work</a:t>
            </a:r>
            <a:r>
              <a:rPr lang="en-US" dirty="0" smtClean="0"/>
              <a:t>.</a:t>
            </a:r>
            <a:endParaRPr lang="en-US" dirty="0"/>
          </a:p>
          <a:p>
            <a:pPr>
              <a:spcBef>
                <a:spcPts val="584"/>
              </a:spcBef>
              <a:defRPr/>
            </a:pPr>
            <a:r>
              <a:rPr lang="en-US" dirty="0"/>
              <a:t>In most cases, if you choose to buy</a:t>
            </a:r>
            <a:r>
              <a:rPr lang="en-US" b="1" dirty="0"/>
              <a:t> </a:t>
            </a:r>
            <a:r>
              <a:rPr lang="en-US" dirty="0"/>
              <a:t>Part A, you must also have Part B and pay monthly premiums for both. The </a:t>
            </a:r>
            <a:r>
              <a:rPr lang="en-US" dirty="0" smtClean="0"/>
              <a:t>amount of the premium depends on how long you or your spouse worked in Medicare</a:t>
            </a:r>
            <a:r>
              <a:rPr lang="en-US" baseline="0" dirty="0" smtClean="0"/>
              <a:t> </a:t>
            </a:r>
            <a:r>
              <a:rPr lang="en-US" dirty="0" smtClean="0"/>
              <a:t>covered employment. </a:t>
            </a:r>
          </a:p>
          <a:p>
            <a:pPr>
              <a:spcBef>
                <a:spcPts val="584"/>
              </a:spcBef>
              <a:defRPr/>
            </a:pPr>
            <a:r>
              <a:rPr lang="en-US" dirty="0" smtClean="0"/>
              <a:t>In 2013, the Part A </a:t>
            </a:r>
            <a:r>
              <a:rPr lang="en-US" dirty="0"/>
              <a:t>premium f</a:t>
            </a:r>
            <a:r>
              <a:rPr lang="en-US" dirty="0" smtClean="0"/>
              <a:t>or </a:t>
            </a:r>
            <a:r>
              <a:rPr lang="en-US" dirty="0"/>
              <a:t>a person who has worked less than 30 quarters of Medicare covered </a:t>
            </a:r>
            <a:r>
              <a:rPr lang="en-US" dirty="0" smtClean="0"/>
              <a:t>employment is $441 per month. The premium for a person who has worked 30-39 quarters is 45% of that amount, or $243 per month. SSA </a:t>
            </a:r>
            <a:r>
              <a:rPr lang="en-US" dirty="0"/>
              <a:t>determines if you have to pay a monthly premium for Part A. </a:t>
            </a:r>
            <a:endParaRPr lang="en-US" dirty="0" smtClean="0"/>
          </a:p>
          <a:p>
            <a:pPr>
              <a:spcBef>
                <a:spcPts val="584"/>
              </a:spcBef>
              <a:defRPr/>
            </a:pPr>
            <a:r>
              <a:rPr lang="en-US" dirty="0"/>
              <a:t>If you aren’t eligible for premium-free Part A, and you don’t buy it when you’re first eligible, your monthly premium may go up 10%. You’ll have to pay the higher premium for twice the number of years you could have had Part A, but didn’t sign up. </a:t>
            </a:r>
            <a:endParaRPr lang="en-US" dirty="0" smtClean="0"/>
          </a:p>
          <a:p>
            <a:pPr>
              <a:spcBef>
                <a:spcPts val="584"/>
              </a:spcBef>
              <a:defRPr/>
            </a:pPr>
            <a:r>
              <a:rPr lang="en-US" dirty="0" smtClean="0"/>
              <a:t>If </a:t>
            </a:r>
            <a:r>
              <a:rPr lang="en-US" dirty="0"/>
              <a:t>you have limited income and resources, your state may help you pay for Part A and/or Part </a:t>
            </a:r>
            <a:r>
              <a:rPr lang="en-US" dirty="0" smtClean="0"/>
              <a:t>B. </a:t>
            </a:r>
            <a:r>
              <a:rPr lang="en-US" dirty="0"/>
              <a:t>Call Social Security at 1‑800‑772–1213 for more information about the Part A premium. TTY users should call 1-800-325-0778. </a:t>
            </a:r>
            <a:endParaRPr lang="en-US" dirty="0" smtClean="0"/>
          </a:p>
        </p:txBody>
      </p:sp>
      <p:sp>
        <p:nvSpPr>
          <p:cNvPr id="6" name="Slide Number Placeholder 5"/>
          <p:cNvSpPr>
            <a:spLocks noGrp="1"/>
          </p:cNvSpPr>
          <p:nvPr>
            <p:ph type="sldNum" sz="quarter" idx="10"/>
          </p:nvPr>
        </p:nvSpPr>
        <p:spPr/>
        <p:txBody>
          <a:bodyPr/>
          <a:lstStyle/>
          <a:p>
            <a:fld id="{8D3B99F0-B413-4F8E-9262-407D19939992}" type="slidenum">
              <a:rPr lang="en-US" smtClean="0"/>
              <a:pPr/>
              <a:t>32</a:t>
            </a:fld>
            <a:endParaRPr lang="en-US" dirty="0"/>
          </a:p>
        </p:txBody>
      </p:sp>
      <p:sp>
        <p:nvSpPr>
          <p:cNvPr id="2" name="Footer Placeholder 1"/>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xfrm>
            <a:off x="663477" y="4524850"/>
            <a:ext cx="5750124" cy="4214663"/>
          </a:xfrm>
          <a:noFill/>
        </p:spPr>
        <p:txBody>
          <a:bodyPr wrap="square" numCol="1" anchor="t" anchorCtr="0" compatLnSpc="1">
            <a:prstTxWarp prst="textNoShape">
              <a:avLst/>
            </a:prstTxWarp>
          </a:bodyPr>
          <a:lstStyle/>
          <a:p>
            <a:pPr>
              <a:spcBef>
                <a:spcPts val="584"/>
              </a:spcBef>
            </a:pPr>
            <a:r>
              <a:rPr lang="en-US" dirty="0" smtClean="0"/>
              <a:t>If you have Original Medicare, you pay the Part B deductible, which is the amount a person must pay for health care each calendar year before Medicare begins to pay. This amount can change every year in January. </a:t>
            </a:r>
          </a:p>
          <a:p>
            <a:pPr>
              <a:spcBef>
                <a:spcPts val="584"/>
              </a:spcBef>
            </a:pPr>
            <a:r>
              <a:rPr lang="en-US" dirty="0"/>
              <a:t>A</a:t>
            </a:r>
            <a:r>
              <a:rPr lang="en-US" dirty="0" smtClean="0"/>
              <a:t>fter you meet your deductible, </a:t>
            </a:r>
            <a:r>
              <a:rPr lang="en-US" dirty="0"/>
              <a:t>you pay some copayments or </a:t>
            </a:r>
            <a:r>
              <a:rPr lang="en-US" dirty="0" smtClean="0"/>
              <a:t>coinsurance for </a:t>
            </a:r>
            <a:r>
              <a:rPr lang="en-US" dirty="0"/>
              <a:t>Part B services. </a:t>
            </a:r>
            <a:r>
              <a:rPr lang="en-US" dirty="0" smtClean="0"/>
              <a:t>The amount depends on the service, but is typically 20</a:t>
            </a:r>
            <a:r>
              <a:rPr lang="en-US" dirty="0"/>
              <a:t>% of the Medicare-approved amount of the service, if the doctor or other health care provider accepts assignment. There’s no yearly limit for what you pay out-of-pocket. </a:t>
            </a:r>
            <a:endParaRPr lang="en-US" dirty="0" smtClean="0"/>
          </a:p>
          <a:p>
            <a:pPr>
              <a:spcBef>
                <a:spcPts val="584"/>
              </a:spcBef>
            </a:pPr>
            <a:r>
              <a:rPr lang="en-US" dirty="0" smtClean="0"/>
              <a:t>If you can’t afford to pay these costs, there are programs that may help. These programs are discussed later in this presentation.</a:t>
            </a:r>
          </a:p>
          <a:p>
            <a:pPr marL="515620" indent="-515620">
              <a:spcBef>
                <a:spcPts val="584"/>
              </a:spcBef>
            </a:pPr>
            <a:r>
              <a:rPr lang="en-US" b="1" dirty="0" smtClean="0"/>
              <a:t>NOTE:   </a:t>
            </a:r>
            <a:r>
              <a:rPr lang="en-US" dirty="0" smtClean="0"/>
              <a:t>You </a:t>
            </a:r>
            <a:r>
              <a:rPr lang="en-US" dirty="0"/>
              <a:t>pay nothing for most preventive services if you get the services from a doctor or other qualified health care provider who accepts assignment. However, for some preventive services, you may have to pay a deductible, coinsurance, or both. </a:t>
            </a: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45</a:t>
            </a:fld>
            <a:endParaRPr lang="en-US" dirty="0"/>
          </a:p>
        </p:txBody>
      </p:sp>
      <p:sp>
        <p:nvSpPr>
          <p:cNvPr id="2" name="Footer Placeholder 1"/>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84"/>
              </a:spcBef>
            </a:pPr>
            <a:r>
              <a:rPr lang="en-US" dirty="0" smtClean="0"/>
              <a:t>Medicare Part D is Medicare Prescription Drug Coverage. Part</a:t>
            </a:r>
            <a:r>
              <a:rPr lang="en-US" baseline="0" dirty="0" smtClean="0"/>
              <a:t> D</a:t>
            </a:r>
            <a:r>
              <a:rPr lang="en-US" dirty="0" smtClean="0"/>
              <a:t> coverage is provided through Medicare Prescription Drug Plans (PDPs), Medicare Advantage (MA) Plans, and some other Medicare health plans.</a:t>
            </a:r>
          </a:p>
          <a:p>
            <a:pPr marL="174266" indent="-174266"/>
            <a:endParaRPr lang="en-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3476" y="4447461"/>
            <a:ext cx="5823843" cy="4766994"/>
          </a:xfrm>
        </p:spPr>
        <p:txBody>
          <a:bodyPr>
            <a:normAutofit/>
          </a:bodyPr>
          <a:lstStyle/>
          <a:p>
            <a:pPr>
              <a:spcBef>
                <a:spcPts val="584"/>
              </a:spcBef>
              <a:defRPr/>
            </a:pPr>
            <a:r>
              <a:rPr lang="en-US" dirty="0"/>
              <a:t>People who have another source of drug coverage, through a former </a:t>
            </a:r>
            <a:r>
              <a:rPr lang="en-US" dirty="0" smtClean="0"/>
              <a:t>employer, </a:t>
            </a:r>
            <a:r>
              <a:rPr lang="en-US" dirty="0"/>
              <a:t>for example, may choose to stay in that plan and not enroll in a Medicare </a:t>
            </a:r>
            <a:r>
              <a:rPr lang="en-US" dirty="0" smtClean="0"/>
              <a:t>drug </a:t>
            </a:r>
            <a:r>
              <a:rPr lang="en-US" dirty="0"/>
              <a:t>plan. If your other coverage is at least as good as Medicare prescription drug coverage, called “creditable” coverage, you won’t have to pay a higher premium if you later join a Medicare </a:t>
            </a:r>
            <a:r>
              <a:rPr lang="en-US" dirty="0" smtClean="0"/>
              <a:t>drug </a:t>
            </a:r>
            <a:r>
              <a:rPr lang="en-US" dirty="0"/>
              <a:t>plan. Your other plan will </a:t>
            </a:r>
            <a:r>
              <a:rPr lang="en-US" dirty="0" smtClean="0"/>
              <a:t>notify you to let you know if your </a:t>
            </a:r>
            <a:r>
              <a:rPr lang="en-US" dirty="0"/>
              <a:t>coverage is creditable. This notice will explain your options. You can contact your plan’s benefits administrator for more </a:t>
            </a:r>
            <a:r>
              <a:rPr lang="en-US" dirty="0" smtClean="0"/>
              <a:t>information. Some </a:t>
            </a:r>
            <a:r>
              <a:rPr lang="en-US" dirty="0"/>
              <a:t>examples of coverage that may be considered creditable </a:t>
            </a:r>
            <a:r>
              <a:rPr lang="en-US" dirty="0" smtClean="0"/>
              <a:t>include group health plans (GHPs), State Pharmaceutical </a:t>
            </a:r>
            <a:r>
              <a:rPr lang="en-US" dirty="0"/>
              <a:t>Assistance Programs (SPAPs</a:t>
            </a:r>
            <a:r>
              <a:rPr lang="en-US" dirty="0" smtClean="0"/>
              <a:t>), VA coverage, and military coverage, including TRICARE. </a:t>
            </a:r>
            <a:endParaRPr lang="en-US" dirty="0"/>
          </a:p>
          <a:p>
            <a:pPr>
              <a:spcBef>
                <a:spcPts val="584"/>
              </a:spcBef>
            </a:pPr>
            <a:r>
              <a:rPr lang="en-US" dirty="0" smtClean="0"/>
              <a:t>Even </a:t>
            </a:r>
            <a:r>
              <a:rPr lang="en-US" dirty="0"/>
              <a:t>if you don’t take many prescriptions now, you should consider joining a Medicare drug plan. If you decide not to join a Medicare drug plan when you’re first eligible, and you don’t have other creditable prescription drug coverage, or you don’t get Extra Help, you’ll likely pay a late enrollment penalty if you join a plan </a:t>
            </a:r>
            <a:r>
              <a:rPr lang="en-US" dirty="0" smtClean="0"/>
              <a:t>later.</a:t>
            </a:r>
            <a:endParaRPr lang="en-US" dirty="0"/>
          </a:p>
          <a:p>
            <a:pPr>
              <a:spcBef>
                <a:spcPts val="584"/>
              </a:spcBef>
            </a:pPr>
            <a:r>
              <a:rPr lang="en-US" dirty="0" smtClean="0"/>
              <a:t>The </a:t>
            </a:r>
            <a:r>
              <a:rPr lang="en-US" dirty="0"/>
              <a:t>cost of the late enrollment penalty depends on how long you didn’t have creditable prescription drug coverage. Currently, the late enrollment penalty is calculated by multiplying 1% of the </a:t>
            </a:r>
            <a:r>
              <a:rPr lang="en-US" dirty="0" smtClean="0"/>
              <a:t>national </a:t>
            </a:r>
            <a:r>
              <a:rPr lang="en-US" dirty="0"/>
              <a:t>base beneficiary </a:t>
            </a:r>
            <a:r>
              <a:rPr lang="en-US" dirty="0" smtClean="0"/>
              <a:t>premium </a:t>
            </a:r>
            <a:r>
              <a:rPr lang="en-US" dirty="0"/>
              <a:t>($31.17 in 2013) times the number of full, uncovered months that you were eligible but didn’t join a Medicare drug plan and went without other creditable prescription drug coverage. The final amount is rounded to the nearest $.10 and added to your monthly premium. Since the </a:t>
            </a:r>
            <a:r>
              <a:rPr lang="en-US" dirty="0" smtClean="0"/>
              <a:t>national </a:t>
            </a:r>
            <a:r>
              <a:rPr lang="en-US" dirty="0"/>
              <a:t>base beneficiary </a:t>
            </a:r>
            <a:r>
              <a:rPr lang="en-US" dirty="0" smtClean="0"/>
              <a:t>premium </a:t>
            </a:r>
            <a:r>
              <a:rPr lang="en-US" dirty="0"/>
              <a:t>may increase each year, the penalty amount may also increase each year. You may have to pay this penalty for as long as you have a Medicare drug plan. </a:t>
            </a:r>
            <a:endParaRPr lang="en-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6036" y="4309988"/>
            <a:ext cx="6118722" cy="4830158"/>
          </a:xfrm>
        </p:spPr>
        <p:txBody>
          <a:bodyPr>
            <a:noAutofit/>
          </a:bodyPr>
          <a:lstStyle/>
          <a:p>
            <a:pPr>
              <a:spcBef>
                <a:spcPts val="584"/>
              </a:spcBef>
              <a:defRPr/>
            </a:pPr>
            <a:r>
              <a:rPr lang="en-US" dirty="0" smtClean="0"/>
              <a:t>Medigap (Medicare Supplement Insurance) policies are sold by private insurance companies to help pay for gaps in Original Medicare coverage (like deductibles, coinsurance and copayments</a:t>
            </a:r>
            <a:r>
              <a:rPr lang="en-US" dirty="0"/>
              <a:t>). </a:t>
            </a:r>
            <a:r>
              <a:rPr lang="en-US" dirty="0" smtClean="0"/>
              <a:t>They are </a:t>
            </a:r>
            <a:r>
              <a:rPr lang="en-US" dirty="0"/>
              <a:t>private health insurance </a:t>
            </a:r>
            <a:r>
              <a:rPr lang="en-US" dirty="0" smtClean="0"/>
              <a:t>policies that </a:t>
            </a:r>
            <a:r>
              <a:rPr lang="en-US" dirty="0"/>
              <a:t>cover only the policyholder, not the spouse. If </a:t>
            </a:r>
            <a:r>
              <a:rPr lang="en-US" dirty="0" smtClean="0"/>
              <a:t>you have Original </a:t>
            </a:r>
            <a:r>
              <a:rPr lang="en-US" dirty="0"/>
              <a:t>Medicare and </a:t>
            </a:r>
            <a:r>
              <a:rPr lang="en-US" dirty="0" smtClean="0"/>
              <a:t>a </a:t>
            </a:r>
            <a:r>
              <a:rPr lang="en-US" dirty="0"/>
              <a:t>Medigap policy, you can go to any doctor, hospital, or other health care provider that accepts </a:t>
            </a:r>
            <a:r>
              <a:rPr lang="en-US" dirty="0" smtClean="0"/>
              <a:t>Medicare.</a:t>
            </a:r>
            <a:r>
              <a:rPr lang="en-US" dirty="0"/>
              <a:t> </a:t>
            </a:r>
            <a:r>
              <a:rPr lang="en-US" dirty="0" smtClean="0"/>
              <a:t>Medigap policies may cover certain things Medicare doesn’t depending on the Medigap plan. They must follow Federal and state laws that protect people with Medicare.</a:t>
            </a:r>
          </a:p>
          <a:p>
            <a:pPr>
              <a:spcBef>
                <a:spcPts val="584"/>
              </a:spcBef>
              <a:defRPr/>
            </a:pPr>
            <a:r>
              <a:rPr lang="en-US" dirty="0" smtClean="0"/>
              <a:t>In all states except Massachusetts, Minnesota, and Wisconsin, Medigap policies must be one of the standardized Plans A, B, C, D, F, G, K, L, M or N so they can be easily compared. Each plan has a set of benefits that are the same for any insurance company. It’s important to compare Medigap policies, because costs can vary. Each company decides which Medigap policies it will sell and the price for each plan, with state review and approval.</a:t>
            </a:r>
          </a:p>
          <a:p>
            <a:pPr>
              <a:spcBef>
                <a:spcPts val="584"/>
              </a:spcBef>
              <a:defRPr/>
            </a:pPr>
            <a:r>
              <a:rPr lang="en-US" dirty="0" smtClean="0"/>
              <a:t>A Medigap policy only works with Original Medicare and does not work with Medicare Advantage (MA) or other Medicare health plans. It’s illegal for anyone to sell you a Medigap policy if you:</a:t>
            </a:r>
          </a:p>
          <a:p>
            <a:pPr marL="165056" lvl="3" indent="-165056">
              <a:spcBef>
                <a:spcPts val="584"/>
              </a:spcBef>
              <a:buSzPct val="100000"/>
              <a:buFont typeface="Wingdings" pitchFamily="2" charset="2"/>
              <a:buChar char="§"/>
              <a:defRPr/>
            </a:pPr>
            <a:r>
              <a:rPr lang="en-US" dirty="0" smtClean="0"/>
              <a:t> Are in a Medicare Advantage Plan (unless your enrollment is ending)</a:t>
            </a:r>
          </a:p>
          <a:p>
            <a:pPr marL="165056" lvl="3" indent="-165056">
              <a:spcBef>
                <a:spcPts val="584"/>
              </a:spcBef>
              <a:buSzPct val="100000"/>
              <a:buFont typeface="Wingdings" pitchFamily="2" charset="2"/>
              <a:buChar char="§"/>
              <a:defRPr/>
            </a:pPr>
            <a:r>
              <a:rPr lang="en-US" dirty="0" smtClean="0"/>
              <a:t>Have Medicaid (unless Medicaid pays for your Medigap policy or only pays your Part B premium)</a:t>
            </a:r>
          </a:p>
          <a:p>
            <a:pPr marL="165056" lvl="3" indent="-165056">
              <a:spcBef>
                <a:spcPts val="584"/>
              </a:spcBef>
              <a:buSzPct val="100000"/>
              <a:buFont typeface="Wingdings" pitchFamily="2" charset="2"/>
              <a:buChar char="§"/>
              <a:defRPr/>
            </a:pPr>
            <a:r>
              <a:rPr lang="en-US" dirty="0" smtClean="0"/>
              <a:t> Already have a Medigap policy (unless you cancel your old Medigap policy)</a:t>
            </a:r>
          </a:p>
        </p:txBody>
      </p:sp>
      <p:sp>
        <p:nvSpPr>
          <p:cNvPr id="4" name="Slide Number Placeholder 3"/>
          <p:cNvSpPr>
            <a:spLocks noGrp="1"/>
          </p:cNvSpPr>
          <p:nvPr>
            <p:ph type="sldNum" sz="quarter" idx="10"/>
          </p:nvPr>
        </p:nvSpPr>
        <p:spPr/>
        <p:txBody>
          <a:bodyPr/>
          <a:lstStyle/>
          <a:p>
            <a:fld id="{BB7BC668-EF9E-4008-A594-DB84396FB3E9}" type="slidenum">
              <a:rPr lang="en-US" smtClean="0"/>
              <a:pPr/>
              <a:t>54</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1"/>
            <a:ext cx="5779611" cy="4213384"/>
          </a:xfrm>
        </p:spPr>
        <p:txBody>
          <a:bodyPr>
            <a:normAutofit/>
          </a:bodyPr>
          <a:lstStyle/>
          <a:p>
            <a:pPr marL="115970" indent="-115970">
              <a:spcBef>
                <a:spcPts val="584"/>
              </a:spcBef>
              <a:defRPr/>
            </a:pPr>
            <a:r>
              <a:rPr lang="en-US" dirty="0"/>
              <a:t>All Medigap policies cover a basic set of benefits, including:</a:t>
            </a:r>
          </a:p>
          <a:p>
            <a:pPr marL="173822" indent="-168573">
              <a:spcBef>
                <a:spcPts val="584"/>
              </a:spcBef>
              <a:buFont typeface="Wingdings" pitchFamily="2" charset="2"/>
              <a:buChar char="§"/>
              <a:defRPr/>
            </a:pPr>
            <a:r>
              <a:rPr lang="en-US" dirty="0"/>
              <a:t>Medicare Part A coinsurance and hospital costs up to an additional 365 days after Medicare benefits are used up</a:t>
            </a:r>
          </a:p>
          <a:p>
            <a:pPr marL="173822" indent="-168573">
              <a:spcBef>
                <a:spcPts val="584"/>
              </a:spcBef>
              <a:buFont typeface="Wingdings" pitchFamily="2" charset="2"/>
              <a:buChar char="§"/>
              <a:defRPr/>
            </a:pPr>
            <a:r>
              <a:rPr lang="en-US" dirty="0"/>
              <a:t>Medicare Part B coinsurance or copayment</a:t>
            </a:r>
          </a:p>
          <a:p>
            <a:pPr marL="173822" indent="-168573">
              <a:spcBef>
                <a:spcPts val="584"/>
              </a:spcBef>
              <a:buFont typeface="Wingdings" pitchFamily="2" charset="2"/>
              <a:buChar char="§"/>
              <a:defRPr/>
            </a:pPr>
            <a:r>
              <a:rPr lang="en-US" dirty="0"/>
              <a:t>Blood (First 3 Pints)</a:t>
            </a:r>
          </a:p>
          <a:p>
            <a:pPr marL="173822" indent="-168573">
              <a:spcBef>
                <a:spcPts val="584"/>
              </a:spcBef>
              <a:buFont typeface="Wingdings" pitchFamily="2" charset="2"/>
              <a:buChar char="§"/>
              <a:defRPr/>
            </a:pPr>
            <a:r>
              <a:rPr lang="en-US" dirty="0"/>
              <a:t>Part A Hospice Care coinsurance or </a:t>
            </a:r>
            <a:r>
              <a:rPr lang="en-US" dirty="0" smtClean="0"/>
              <a:t>copayment</a:t>
            </a:r>
          </a:p>
          <a:p>
            <a:pPr>
              <a:spcBef>
                <a:spcPts val="584"/>
              </a:spcBef>
            </a:pPr>
            <a:r>
              <a:rPr lang="en-US" dirty="0" smtClean="0"/>
              <a:t>In addition, each Medigap Plan covers different benefits:</a:t>
            </a:r>
          </a:p>
          <a:p>
            <a:pPr marL="163513" indent="-163513">
              <a:spcBef>
                <a:spcPts val="584"/>
              </a:spcBef>
              <a:buFont typeface="Wingdings" pitchFamily="2" charset="2"/>
              <a:buChar char="§"/>
            </a:pPr>
            <a:r>
              <a:rPr lang="en-US" dirty="0" smtClean="0"/>
              <a:t>The </a:t>
            </a:r>
            <a:r>
              <a:rPr lang="en-US" dirty="0"/>
              <a:t>s</a:t>
            </a:r>
            <a:r>
              <a:rPr lang="en-US" dirty="0" smtClean="0"/>
              <a:t>killed nursing </a:t>
            </a:r>
            <a:r>
              <a:rPr lang="en-US" dirty="0"/>
              <a:t>f</a:t>
            </a:r>
            <a:r>
              <a:rPr lang="en-US" dirty="0" smtClean="0"/>
              <a:t>acility care coinsurance is covered by Medigap Plans C, D, F, G, K (at 50%), L (at 75%), M and N</a:t>
            </a:r>
          </a:p>
          <a:p>
            <a:pPr marL="163513" indent="-163513">
              <a:spcBef>
                <a:spcPts val="584"/>
              </a:spcBef>
              <a:buFont typeface="Wingdings" pitchFamily="2" charset="2"/>
              <a:buChar char="§"/>
            </a:pPr>
            <a:r>
              <a:rPr lang="en-US" baseline="0" dirty="0" smtClean="0"/>
              <a:t>T</a:t>
            </a:r>
            <a:r>
              <a:rPr lang="en-US" dirty="0" smtClean="0"/>
              <a:t>he Medicare Part A deductible is covered by Medigap Plans B, C, D, F, G, K (at 50%), L (at 75%), </a:t>
            </a:r>
            <a:r>
              <a:rPr lang="en-US" dirty="0"/>
              <a:t>M (at 50%), and </a:t>
            </a:r>
            <a:r>
              <a:rPr lang="en-US" dirty="0" smtClean="0"/>
              <a:t>N</a:t>
            </a:r>
          </a:p>
          <a:p>
            <a:pPr marL="163513" indent="-163513">
              <a:spcBef>
                <a:spcPts val="584"/>
              </a:spcBef>
              <a:buFont typeface="Wingdings" pitchFamily="2" charset="2"/>
              <a:buChar char="§"/>
            </a:pPr>
            <a:r>
              <a:rPr lang="en-US" dirty="0" smtClean="0"/>
              <a:t>The Medicare Part B deductible is covered by Medigap Plans C and F</a:t>
            </a:r>
          </a:p>
          <a:p>
            <a:pPr marL="163513" indent="-163513">
              <a:spcBef>
                <a:spcPts val="584"/>
              </a:spcBef>
              <a:buFont typeface="Wingdings" pitchFamily="2" charset="2"/>
              <a:buChar char="§"/>
            </a:pPr>
            <a:r>
              <a:rPr lang="en-US" dirty="0" smtClean="0"/>
              <a:t>The Medicare Part B excess charges are covered by Medigap Plans F and G</a:t>
            </a:r>
          </a:p>
          <a:p>
            <a:pPr marL="163513" indent="-163513">
              <a:spcBef>
                <a:spcPts val="584"/>
              </a:spcBef>
              <a:buFont typeface="Wingdings" pitchFamily="2" charset="2"/>
              <a:buChar char="§"/>
            </a:pPr>
            <a:r>
              <a:rPr lang="en-US" dirty="0" smtClean="0"/>
              <a:t>Foreign travel emergency costs up to the plan’s limits are covered by Medigap Plans C, D, F, G, M and N</a:t>
            </a:r>
          </a:p>
          <a:p>
            <a:pPr marL="444263" indent="-444263">
              <a:spcBef>
                <a:spcPts val="584"/>
              </a:spcBef>
            </a:pPr>
            <a:r>
              <a:rPr lang="en-US" dirty="0" smtClean="0"/>
              <a:t>Plan F also offers a high-deductible plan. </a:t>
            </a:r>
          </a:p>
          <a:p>
            <a:pPr marL="450435" indent="-450435">
              <a:spcBef>
                <a:spcPts val="584"/>
              </a:spcBef>
            </a:pPr>
            <a:r>
              <a:rPr lang="en-US" dirty="0" smtClean="0"/>
              <a:t>Plans K and L have out-of-pocket limits of $4,940 and $2,470 respectively in 2015.</a:t>
            </a:r>
          </a:p>
          <a:p>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55</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9757" y="4447461"/>
            <a:ext cx="5971281" cy="4213384"/>
          </a:xfrm>
        </p:spPr>
        <p:txBody>
          <a:bodyPr>
            <a:normAutofit/>
          </a:bodyPr>
          <a:lstStyle/>
          <a:p>
            <a:pPr>
              <a:spcBef>
                <a:spcPts val="584"/>
              </a:spcBef>
            </a:pPr>
            <a:r>
              <a:rPr lang="en-US" dirty="0"/>
              <a:t>Choosing how you get your Medicare coverage is an important decision. There are two main ways you can get Medicare. There is Original Medicare and there are Medicare Advantage Plans, like </a:t>
            </a:r>
            <a:r>
              <a:rPr lang="en-US" dirty="0" smtClean="0"/>
              <a:t>Health Maintenance Organizations (HMOs) </a:t>
            </a:r>
            <a:r>
              <a:rPr lang="en-US" dirty="0"/>
              <a:t>and </a:t>
            </a:r>
            <a:r>
              <a:rPr lang="en-US" dirty="0" smtClean="0"/>
              <a:t>Preferred Providers Organizations (PPOs). </a:t>
            </a:r>
            <a:r>
              <a:rPr lang="en-US" dirty="0"/>
              <a:t>Many of the decisions you need to make will depend on how you choose to get your Medicare health care.</a:t>
            </a:r>
          </a:p>
          <a:p>
            <a:pPr>
              <a:spcBef>
                <a:spcPts val="584"/>
              </a:spcBef>
            </a:pPr>
            <a:r>
              <a:rPr lang="en-US" dirty="0"/>
              <a:t>Original Medicare is a fee-for-service program managed by the Federal Government. It provides you with your Medicare Part A and/or Part B benefits. You will be in Original Medicare unless you choose to join another Medicare </a:t>
            </a:r>
            <a:r>
              <a:rPr lang="en-US" dirty="0" smtClean="0"/>
              <a:t>health plan</a:t>
            </a:r>
            <a:r>
              <a:rPr lang="en-US" dirty="0"/>
              <a:t>. About 75% of people with Medicare </a:t>
            </a:r>
            <a:r>
              <a:rPr lang="en-US" dirty="0" smtClean="0"/>
              <a:t>have Original Medicare. </a:t>
            </a:r>
            <a:r>
              <a:rPr lang="en-US" dirty="0"/>
              <a:t>With Original Medicare, you can go to any doctor, supplier, hospital, or facility that accepts Medicare and is accepting new Medicare patients. You use your red, white, and blue Medicare card when you get health care. </a:t>
            </a:r>
          </a:p>
          <a:p>
            <a:pPr>
              <a:spcBef>
                <a:spcPts val="584"/>
              </a:spcBef>
            </a:pPr>
            <a:r>
              <a:rPr lang="en-US" dirty="0"/>
              <a:t>Medicare Advantage (MA) Plans are health plan options approved by Medicare. MA Plans are offered in many areas of the country by private companies that sign a contract with Medicare. Medicare pays a set amount of money to plans each month for their members’ health care. If you choose a Medicare Advantage </a:t>
            </a:r>
            <a:r>
              <a:rPr lang="en-US" dirty="0" smtClean="0"/>
              <a:t>Plan</a:t>
            </a:r>
            <a:r>
              <a:rPr lang="en-US" dirty="0"/>
              <a:t>, you </a:t>
            </a:r>
            <a:r>
              <a:rPr lang="en-US" dirty="0" smtClean="0"/>
              <a:t>still have Medicare </a:t>
            </a:r>
            <a:r>
              <a:rPr lang="en-US" dirty="0"/>
              <a:t>and you still get all the regular Medicare-covered services offered under Part A and Part B. You may also get additional benefits offered through the plan, including Medicare prescription drug coverage. However, you may have to use doctors and hospitals that belong to the plan. Benefits and cost-sharing may also be different than in Original Medicare and may vary from plan to plan. If you choose </a:t>
            </a:r>
            <a:r>
              <a:rPr lang="en-US" dirty="0" smtClean="0"/>
              <a:t>a </a:t>
            </a:r>
            <a:r>
              <a:rPr lang="en-US" dirty="0"/>
              <a:t>Medicare </a:t>
            </a:r>
            <a:r>
              <a:rPr lang="en-US" dirty="0" smtClean="0"/>
              <a:t>Advantage Plan, </a:t>
            </a:r>
            <a:r>
              <a:rPr lang="en-US" dirty="0"/>
              <a:t>your plan may give you a card to use when you get health care services and supplies</a:t>
            </a:r>
            <a:r>
              <a:rPr lang="en-US" dirty="0" smtClean="0"/>
              <a:t>.</a:t>
            </a: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58</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3476" y="4384297"/>
            <a:ext cx="5676404" cy="4830158"/>
          </a:xfrm>
        </p:spPr>
        <p:txBody>
          <a:bodyPr>
            <a:noAutofit/>
          </a:bodyPr>
          <a:lstStyle/>
          <a:p>
            <a:pPr>
              <a:spcBef>
                <a:spcPts val="584"/>
              </a:spcBef>
            </a:pPr>
            <a:r>
              <a:rPr lang="en-US" baseline="0" dirty="0" smtClean="0">
                <a:cs typeface="Arial" charset="0"/>
              </a:rPr>
              <a:t>Medicare Advantage Plans are h</a:t>
            </a:r>
            <a:r>
              <a:rPr lang="en-US" dirty="0" smtClean="0">
                <a:cs typeface="Arial" charset="0"/>
              </a:rPr>
              <a:t>ealth plan options approved by Medicare</a:t>
            </a:r>
            <a:r>
              <a:rPr lang="en-US" baseline="0" dirty="0" smtClean="0">
                <a:cs typeface="Arial" charset="0"/>
              </a:rPr>
              <a:t> and r</a:t>
            </a:r>
            <a:r>
              <a:rPr lang="en-US" dirty="0" smtClean="0">
                <a:cs typeface="Arial" charset="0"/>
              </a:rPr>
              <a:t>un by private companies.</a:t>
            </a:r>
            <a:r>
              <a:rPr lang="en-US" dirty="0">
                <a:cs typeface="Arial" charset="0"/>
              </a:rPr>
              <a:t> </a:t>
            </a:r>
            <a:r>
              <a:rPr lang="en-US" dirty="0" smtClean="0"/>
              <a:t>Medicare </a:t>
            </a:r>
            <a:r>
              <a:rPr lang="en-US" dirty="0"/>
              <a:t>Advantage is also called Part C. </a:t>
            </a:r>
            <a:r>
              <a:rPr lang="en-US" dirty="0" smtClean="0"/>
              <a:t> </a:t>
            </a:r>
          </a:p>
          <a:p>
            <a:pPr>
              <a:spcBef>
                <a:spcPts val="584"/>
              </a:spcBef>
            </a:pPr>
            <a:r>
              <a:rPr lang="en-US" dirty="0" smtClean="0">
                <a:cs typeface="Arial" charset="0"/>
              </a:rPr>
              <a:t>Medicare Advantage Plans are part of the Medicare program; they</a:t>
            </a:r>
            <a:r>
              <a:rPr lang="en-US" baseline="0" dirty="0" smtClean="0">
                <a:cs typeface="Arial" charset="0"/>
              </a:rPr>
              <a:t> are</a:t>
            </a:r>
            <a:r>
              <a:rPr lang="en-US" dirty="0" smtClean="0">
                <a:cs typeface="Arial" charset="0"/>
              </a:rPr>
              <a:t> just another way to get Medicare coverage. </a:t>
            </a:r>
          </a:p>
          <a:p>
            <a:pPr>
              <a:spcBef>
                <a:spcPts val="584"/>
              </a:spcBef>
            </a:pPr>
            <a:r>
              <a:rPr lang="en-US" dirty="0" smtClean="0">
                <a:cs typeface="Arial" charset="0"/>
              </a:rPr>
              <a:t>Medicare pays the plan a certain amount for each member’s care. </a:t>
            </a:r>
          </a:p>
          <a:p>
            <a:pPr>
              <a:spcBef>
                <a:spcPts val="584"/>
              </a:spcBef>
            </a:pPr>
            <a:r>
              <a:rPr lang="en-US" dirty="0" smtClean="0">
                <a:cs typeface="Arial" charset="0"/>
              </a:rPr>
              <a:t>If you join a</a:t>
            </a:r>
            <a:r>
              <a:rPr lang="en-US" baseline="0" dirty="0" smtClean="0">
                <a:cs typeface="Arial" charset="0"/>
              </a:rPr>
              <a:t> Medicare Advantage Plan, y</a:t>
            </a:r>
            <a:r>
              <a:rPr lang="en-US" dirty="0" smtClean="0">
                <a:cs typeface="Arial" charset="0"/>
              </a:rPr>
              <a:t>ou may have to use a network of doctors and/or hospitals.</a:t>
            </a:r>
          </a:p>
          <a:p>
            <a:pPr>
              <a:spcBef>
                <a:spcPts val="584"/>
              </a:spcBef>
            </a:pPr>
            <a:r>
              <a:rPr lang="en-US" dirty="0" smtClean="0"/>
              <a:t>There </a:t>
            </a:r>
            <a:r>
              <a:rPr lang="en-US" dirty="0"/>
              <a:t>are six main types of Medicare Advantage </a:t>
            </a:r>
            <a:r>
              <a:rPr lang="en-US" dirty="0" smtClean="0"/>
              <a:t>Plans. </a:t>
            </a:r>
            <a:r>
              <a:rPr lang="en-US" dirty="0"/>
              <a:t>Not all types of plans are available in all areas</a:t>
            </a:r>
            <a:r>
              <a:rPr lang="en-US" dirty="0" smtClean="0"/>
              <a:t>.</a:t>
            </a:r>
            <a:endParaRPr lang="en-US" dirty="0"/>
          </a:p>
          <a:p>
            <a:pPr marL="166599" lvl="1" indent="-166599">
              <a:spcBef>
                <a:spcPts val="584"/>
              </a:spcBef>
            </a:pPr>
            <a:r>
              <a:rPr lang="en-US" dirty="0"/>
              <a:t>Medicare Health Maintenance Organization (HMO) </a:t>
            </a:r>
            <a:r>
              <a:rPr lang="en-US" dirty="0" smtClean="0"/>
              <a:t>Plans </a:t>
            </a:r>
          </a:p>
          <a:p>
            <a:pPr marL="166599" lvl="1" indent="-166599">
              <a:spcBef>
                <a:spcPts val="584"/>
              </a:spcBef>
            </a:pPr>
            <a:r>
              <a:rPr lang="en-US" dirty="0" smtClean="0"/>
              <a:t>Medicare </a:t>
            </a:r>
            <a:r>
              <a:rPr lang="en-US" dirty="0"/>
              <a:t>Preferred Provider Organization (PPO) </a:t>
            </a:r>
            <a:r>
              <a:rPr lang="en-US" dirty="0" smtClean="0"/>
              <a:t>Plans</a:t>
            </a:r>
            <a:endParaRPr lang="en-US" dirty="0"/>
          </a:p>
          <a:p>
            <a:pPr marL="166599" lvl="1" indent="-166599">
              <a:spcBef>
                <a:spcPts val="584"/>
              </a:spcBef>
            </a:pPr>
            <a:r>
              <a:rPr lang="en-US" dirty="0"/>
              <a:t>Medicare Private Fee-for-Service (PFFS) </a:t>
            </a:r>
            <a:r>
              <a:rPr lang="en-US" dirty="0" smtClean="0"/>
              <a:t>Plans</a:t>
            </a:r>
            <a:endParaRPr lang="en-US" dirty="0"/>
          </a:p>
          <a:p>
            <a:pPr marL="166599" lvl="1" indent="-166599">
              <a:spcBef>
                <a:spcPts val="584"/>
              </a:spcBef>
            </a:pPr>
            <a:r>
              <a:rPr lang="en-US" dirty="0"/>
              <a:t>Medicare Special Needs </a:t>
            </a:r>
            <a:r>
              <a:rPr lang="en-US" dirty="0" smtClean="0"/>
              <a:t>(SNP) Plans</a:t>
            </a:r>
          </a:p>
          <a:p>
            <a:pPr marL="166599" lvl="1" indent="-166599">
              <a:spcBef>
                <a:spcPts val="584"/>
              </a:spcBef>
            </a:pPr>
            <a:r>
              <a:rPr lang="en-US" dirty="0" smtClean="0"/>
              <a:t>HMO </a:t>
            </a:r>
            <a:r>
              <a:rPr lang="en-US" dirty="0"/>
              <a:t>Point-of-Service (HMOPOS) </a:t>
            </a:r>
            <a:r>
              <a:rPr lang="en-US" dirty="0" smtClean="0"/>
              <a:t>Plans</a:t>
            </a:r>
          </a:p>
          <a:p>
            <a:pPr marL="166599" lvl="1" indent="-166599">
              <a:spcBef>
                <a:spcPts val="584"/>
              </a:spcBef>
            </a:pPr>
            <a:r>
              <a:rPr lang="en-US" dirty="0" smtClean="0"/>
              <a:t>Medicare </a:t>
            </a:r>
            <a:r>
              <a:rPr lang="en-US" dirty="0"/>
              <a:t>Medical Savings Account (MSA) </a:t>
            </a:r>
            <a:r>
              <a:rPr lang="en-US" dirty="0" smtClean="0"/>
              <a:t>Plans</a:t>
            </a: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59</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Medicare - Getting Started</a:t>
            </a:r>
            <a:endParaRPr lang="en-US" dirty="0"/>
          </a:p>
        </p:txBody>
      </p:sp>
      <p:sp>
        <p:nvSpPr>
          <p:cNvPr id="5" name="Slide Number Placeholder 4"/>
          <p:cNvSpPr>
            <a:spLocks noGrp="1"/>
          </p:cNvSpPr>
          <p:nvPr>
            <p:ph type="sldNum" sz="quarter" idx="11"/>
          </p:nvPr>
        </p:nvSpPr>
        <p:spPr/>
        <p:txBody>
          <a:bodyPr/>
          <a:lstStyle/>
          <a:p>
            <a:fld id="{666AA210-F09A-4D2C-988F-5E80B2706499}" type="slidenum">
              <a:rPr lang="en-US" smtClean="0"/>
              <a:pPr/>
              <a:t>64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84"/>
              </a:spcBef>
            </a:pPr>
            <a:r>
              <a:rPr lang="en-US" dirty="0" smtClean="0"/>
              <a:t>This training is designed to provide basic information about Medicare and other programs. It provides you with resources to help you make informed decisions. </a:t>
            </a:r>
          </a:p>
          <a:p>
            <a:pPr>
              <a:spcBef>
                <a:spcPts val="584"/>
              </a:spcBef>
              <a:defRPr/>
            </a:pPr>
            <a:r>
              <a:rPr lang="en-US" dirty="0" smtClean="0"/>
              <a:t>You have choices in how you get your health and prescription drug coverage. Your decisions will affect the type of coverage you get.</a:t>
            </a:r>
          </a:p>
          <a:p>
            <a:pPr>
              <a:spcBef>
                <a:spcPts val="584"/>
              </a:spcBef>
            </a:pPr>
            <a:r>
              <a:rPr lang="en-US" dirty="0" smtClean="0"/>
              <a:t>The timing of your decisions can be important as well. There are certain decisions that are time sensitive to ensure coverage and avoid late enrollment penalties.</a:t>
            </a:r>
          </a:p>
          <a:p>
            <a:pPr marL="222132" indent="-222132">
              <a:spcBef>
                <a:spcPts val="584"/>
              </a:spcBef>
            </a:pPr>
            <a:endParaRPr lang="en-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84"/>
              </a:spcBef>
            </a:pPr>
            <a:r>
              <a:rPr lang="en-US" dirty="0" smtClean="0"/>
              <a:t>If you’re already getting Social Security benefits (for example, getting early retirement) you’ll automatically be enrolled in Medicare Part A and Part B without an additional application. You’ll get your Initial Enrollment Period Package, which includes your Medicare card and other information, about 3 months before you turn 65 (coverage begins the first day of the month you turn 65), or 3 months before your 25th month of disability benefits (coverage begins your 25</a:t>
            </a:r>
            <a:r>
              <a:rPr lang="en-US" baseline="30000" dirty="0" smtClean="0"/>
              <a:t>th</a:t>
            </a:r>
            <a:r>
              <a:rPr lang="en-US" dirty="0" smtClean="0"/>
              <a:t> month of disability benefits). </a:t>
            </a:r>
          </a:p>
          <a:p>
            <a:pPr>
              <a:spcBef>
                <a:spcPts val="584"/>
              </a:spcBef>
            </a:pPr>
            <a:r>
              <a:rPr lang="en-US" dirty="0"/>
              <a:t>If </a:t>
            </a:r>
            <a:r>
              <a:rPr lang="en-US" dirty="0" smtClean="0"/>
              <a:t>you’re </a:t>
            </a:r>
            <a:r>
              <a:rPr lang="en-US" dirty="0"/>
              <a:t>not getting retirement benefits from Social Security or the Railroad Retirement Board you must </a:t>
            </a:r>
            <a:r>
              <a:rPr lang="en-US" dirty="0" smtClean="0"/>
              <a:t>sign up to </a:t>
            </a:r>
            <a:r>
              <a:rPr lang="en-US" dirty="0"/>
              <a:t>get Medicare. We’ll talk about the periods when you can enroll later</a:t>
            </a:r>
            <a:r>
              <a:rPr lang="en-US" dirty="0" smtClean="0"/>
              <a:t>.</a:t>
            </a:r>
            <a:r>
              <a:rPr lang="en-US" i="1" dirty="0" smtClean="0"/>
              <a:t> </a:t>
            </a:r>
          </a:p>
          <a:p>
            <a:pPr marL="455062" indent="-455062">
              <a:spcBef>
                <a:spcPts val="584"/>
              </a:spcBef>
            </a:pPr>
            <a:r>
              <a:rPr lang="en-US" b="1" dirty="0" smtClean="0"/>
              <a:t>NOTE</a:t>
            </a:r>
            <a:r>
              <a:rPr lang="en-US" dirty="0" smtClean="0"/>
              <a:t>:</a:t>
            </a:r>
            <a:r>
              <a:rPr lang="en-US" i="1" dirty="0" smtClean="0"/>
              <a:t> Welcome to Medicare, </a:t>
            </a:r>
            <a:r>
              <a:rPr lang="en-US" dirty="0" smtClean="0"/>
              <a:t>CMS Product No. 11095 is pictured on this slide. It is part of the Initial Enrollment Period Package.</a:t>
            </a: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solidFill>
                  <a:prstClr val="black"/>
                </a:solidFill>
              </a:rPr>
              <a:pPr/>
              <a:t>65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731838"/>
            <a:ext cx="4683125" cy="3511550"/>
          </a:xfrm>
        </p:spPr>
      </p:sp>
      <p:sp>
        <p:nvSpPr>
          <p:cNvPr id="3" name="Notes Placeholder 2"/>
          <p:cNvSpPr>
            <a:spLocks noGrp="1"/>
          </p:cNvSpPr>
          <p:nvPr>
            <p:ph type="body" idx="1"/>
          </p:nvPr>
        </p:nvSpPr>
        <p:spPr/>
        <p:txBody>
          <a:bodyPr>
            <a:normAutofit/>
          </a:bodyPr>
          <a:lstStyle/>
          <a:p>
            <a:pPr>
              <a:spcBef>
                <a:spcPts val="584"/>
              </a:spcBef>
            </a:pPr>
            <a:r>
              <a:rPr lang="en-US" dirty="0" smtClean="0"/>
              <a:t>If you aren’t getting Social Security or Railroad Retirement Board (RRB) benefits (for instance, because you’re still working), you’ll need to sign up for Part A (even if you’re eligible to get it premium-free). You should contact Social Security 3 months before you turn 65. If you worked for a railroad, contact the RRB to sign up. </a:t>
            </a:r>
          </a:p>
          <a:p>
            <a:pPr>
              <a:spcBef>
                <a:spcPts val="584"/>
              </a:spcBef>
            </a:pPr>
            <a:r>
              <a:rPr lang="en-US" dirty="0"/>
              <a:t>Social Security advises people to apply for Medicare benefits 3 months before age 65. You don’t have to be retired to get Medicare. The full retirement age for Social Security retirement benefits is now 66 (for persons born between 1943 and 1954) and will gradually increase to 67 for persons born in 1960 or later. However, you can still receive full Medicare benefits at age 65.</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solidFill>
                  <a:prstClr val="black"/>
                </a:solidFill>
              </a:rPr>
              <a:pPr/>
              <a:t>66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418">
              <a:spcBef>
                <a:spcPts val="584"/>
              </a:spcBef>
              <a:defRPr/>
            </a:pPr>
            <a:r>
              <a:rPr lang="en-US" dirty="0" smtClean="0"/>
              <a:t>If you’re not automatically enrolled, you can choose to sign up for Part B during your Initial Enrollment Period (IEP).</a:t>
            </a:r>
          </a:p>
          <a:p>
            <a:pPr defTabSz="912418">
              <a:spcBef>
                <a:spcPts val="584"/>
              </a:spcBef>
              <a:defRPr/>
            </a:pPr>
            <a:r>
              <a:rPr lang="en-US" dirty="0" smtClean="0"/>
              <a:t>You can sign up for Part B any time during your 7-month IEP that begins 3 months before the month you become eligible for Medicare. You can choose whether or not to enroll in Part B. If you enroll in Part B, you pay a monthly premium. </a:t>
            </a:r>
          </a:p>
          <a:p>
            <a:pPr defTabSz="912418">
              <a:spcBef>
                <a:spcPts val="584"/>
              </a:spcBef>
              <a:defRPr/>
            </a:pPr>
            <a:r>
              <a:rPr lang="en-US" dirty="0" smtClean="0"/>
              <a:t>Sign up during the first 3 months of your IEP to get your Part B coverage effective the month you turn 65. If you wait to sign up until the last four months of your IEP, your Part B start date will be delayed. </a:t>
            </a:r>
          </a:p>
          <a:p>
            <a:pPr defTabSz="912418">
              <a:spcBef>
                <a:spcPts val="584"/>
              </a:spcBef>
              <a:defRPr/>
            </a:pPr>
            <a:r>
              <a:rPr lang="en-US" dirty="0" smtClean="0"/>
              <a:t>There are other times you may enroll, but you may have to pay a penalty</a:t>
            </a:r>
            <a:r>
              <a:rPr lang="en-US" baseline="0" dirty="0" smtClean="0"/>
              <a:t> if you delay.</a:t>
            </a:r>
            <a:endParaRPr lang="en-US" dirty="0" smtClean="0"/>
          </a:p>
          <a:p>
            <a:pPr marL="455062" indent="-455062" defTabSz="912418">
              <a:spcBef>
                <a:spcPts val="584"/>
              </a:spcBef>
              <a:defRPr/>
            </a:pPr>
            <a:r>
              <a:rPr lang="en-US" b="1" dirty="0" smtClean="0"/>
              <a:t>NOTE</a:t>
            </a:r>
            <a:r>
              <a:rPr lang="en-US" dirty="0" smtClean="0"/>
              <a:t>: If your birthday is the first day of the month, your coverage will start the first day of the prior month if you apply within the first 2 months of your IEP.</a:t>
            </a:r>
          </a:p>
          <a:p>
            <a:pPr>
              <a:spcBef>
                <a:spcPts val="584"/>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solidFill>
                  <a:prstClr val="black"/>
                </a:solidFill>
              </a:rPr>
              <a:pPr/>
              <a:t>67</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Medicare - Getting Started</a:t>
            </a:r>
            <a:endParaRPr lang="en-US" dirty="0"/>
          </a:p>
        </p:txBody>
      </p:sp>
      <p:sp>
        <p:nvSpPr>
          <p:cNvPr id="5" name="Slide Number Placeholder 4"/>
          <p:cNvSpPr>
            <a:spLocks noGrp="1"/>
          </p:cNvSpPr>
          <p:nvPr>
            <p:ph type="sldNum" sz="quarter" idx="11"/>
          </p:nvPr>
        </p:nvSpPr>
        <p:spPr/>
        <p:txBody>
          <a:bodyPr/>
          <a:lstStyle/>
          <a:p>
            <a:fld id="{666AA210-F09A-4D2C-988F-5E80B2706499}" type="slidenum">
              <a:rPr lang="en-US" smtClean="0"/>
              <a:pPr/>
              <a:t>68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9757" y="4447461"/>
            <a:ext cx="5971281" cy="4766994"/>
          </a:xfrm>
        </p:spPr>
        <p:txBody>
          <a:bodyPr>
            <a:normAutofit/>
          </a:bodyPr>
          <a:lstStyle/>
          <a:p>
            <a:pPr>
              <a:spcBef>
                <a:spcPts val="584"/>
              </a:spcBef>
            </a:pPr>
            <a:r>
              <a:rPr lang="en-US" dirty="0" smtClean="0"/>
              <a:t>Medicare Savings Programs provide help from Medicaid paying Medicare costs, including Medicare premiums, deductibles, and/or coinsurance. Medicare Savings Programs often have higher income and resource</a:t>
            </a:r>
            <a:r>
              <a:rPr lang="en-US" baseline="0" dirty="0" smtClean="0"/>
              <a:t> </a:t>
            </a:r>
            <a:r>
              <a:rPr lang="en-US" dirty="0" smtClean="0"/>
              <a:t>guidelines than full Medicaid. The income and resource guidelines may change each year. </a:t>
            </a:r>
          </a:p>
          <a:p>
            <a:pPr>
              <a:spcBef>
                <a:spcPts val="584"/>
              </a:spcBef>
            </a:pPr>
            <a:r>
              <a:rPr lang="en-US" dirty="0" smtClean="0"/>
              <a:t>In </a:t>
            </a:r>
            <a:r>
              <a:rPr lang="en-US" dirty="0"/>
              <a:t>most cases, to qualify for a Medicare Savings </a:t>
            </a:r>
            <a:r>
              <a:rPr lang="en-US" dirty="0" smtClean="0"/>
              <a:t>Program in 2015, </a:t>
            </a:r>
            <a:r>
              <a:rPr lang="en-US" dirty="0"/>
              <a:t>you must have: </a:t>
            </a:r>
          </a:p>
          <a:p>
            <a:pPr marL="166599" indent="-166599">
              <a:spcBef>
                <a:spcPts val="584"/>
              </a:spcBef>
              <a:buFont typeface="Wingdings" pitchFamily="2" charset="2"/>
              <a:buChar char="§"/>
            </a:pPr>
            <a:r>
              <a:rPr lang="en-US" dirty="0"/>
              <a:t>Part A </a:t>
            </a:r>
          </a:p>
          <a:p>
            <a:pPr marL="166599" indent="-166599">
              <a:spcBef>
                <a:spcPts val="584"/>
              </a:spcBef>
              <a:buFont typeface="Wingdings" pitchFamily="2" charset="2"/>
              <a:buChar char="§"/>
            </a:pPr>
            <a:r>
              <a:rPr lang="en-US" dirty="0"/>
              <a:t>Monthly income less than </a:t>
            </a:r>
            <a:r>
              <a:rPr lang="en-US" dirty="0" smtClean="0"/>
              <a:t>$</a:t>
            </a:r>
            <a:r>
              <a:rPr lang="en-US" b="1" dirty="0" smtClean="0"/>
              <a:t>1,505/monthly or $18,060/annual</a:t>
            </a:r>
            <a:r>
              <a:rPr lang="en-US" dirty="0" smtClean="0"/>
              <a:t>—one </a:t>
            </a:r>
            <a:r>
              <a:rPr lang="en-US" dirty="0"/>
              <a:t>person </a:t>
            </a:r>
          </a:p>
          <a:p>
            <a:pPr marL="166599" indent="-166599">
              <a:spcBef>
                <a:spcPts val="584"/>
              </a:spcBef>
              <a:buFont typeface="Wingdings" pitchFamily="2" charset="2"/>
              <a:buChar char="§"/>
            </a:pPr>
            <a:r>
              <a:rPr lang="en-US" dirty="0"/>
              <a:t>Monthly income less </a:t>
            </a:r>
            <a:r>
              <a:rPr lang="en-US"/>
              <a:t>than </a:t>
            </a:r>
            <a:r>
              <a:rPr lang="en-US" smtClean="0"/>
              <a:t>$</a:t>
            </a:r>
            <a:r>
              <a:rPr lang="en-US" b="1" smtClean="0"/>
              <a:t>2,023/monthly or $24,270</a:t>
            </a:r>
            <a:r>
              <a:rPr lang="en-US" smtClean="0"/>
              <a:t>— </a:t>
            </a:r>
            <a:r>
              <a:rPr lang="en-US" dirty="0"/>
              <a:t>married and living together </a:t>
            </a:r>
          </a:p>
          <a:p>
            <a:pPr>
              <a:spcBef>
                <a:spcPts val="584"/>
              </a:spcBef>
            </a:pPr>
            <a:r>
              <a:rPr lang="en-US" dirty="0" smtClean="0"/>
              <a:t>Many </a:t>
            </a:r>
            <a:r>
              <a:rPr lang="en-US" dirty="0"/>
              <a:t>states figure your income and resources differently, so you may qualify in your state even if your income or resources are higher than the amounts listed above. If you have income from working, you may qualify for benefits even if your income is higher than the limits above. </a:t>
            </a:r>
            <a:endParaRPr lang="en-US" dirty="0" smtClean="0"/>
          </a:p>
          <a:p>
            <a:pPr>
              <a:spcBef>
                <a:spcPts val="584"/>
              </a:spcBef>
            </a:pPr>
            <a:r>
              <a:rPr lang="en-US" dirty="0" smtClean="0"/>
              <a:t>Please see Appendix A for more information about the income guidelines for Medicare Savings Programs. </a:t>
            </a:r>
          </a:p>
          <a:p>
            <a:pPr marL="476196" indent="-476196">
              <a:spcBef>
                <a:spcPts val="584"/>
              </a:spcBef>
            </a:pPr>
            <a:r>
              <a:rPr lang="en-US" b="1" dirty="0" smtClean="0"/>
              <a:t>NOTE:  </a:t>
            </a:r>
            <a:r>
              <a:rPr lang="en-US" dirty="0" smtClean="0"/>
              <a:t>Resources </a:t>
            </a:r>
            <a:r>
              <a:rPr lang="en-US" dirty="0"/>
              <a:t>include money in a checking or savings account, stocks, bonds, mutual funds, and Individual Retirement Accounts (IRAs). Resources don’t include your home, car, burial plot, burial expenses up to your state’s limit, furniture, or other household items. Some states don’t have any limits on resources. </a:t>
            </a:r>
            <a:endParaRPr lang="en-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71</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9757" y="4447461"/>
            <a:ext cx="5971281" cy="4766994"/>
          </a:xfrm>
        </p:spPr>
        <p:txBody>
          <a:bodyPr>
            <a:normAutofit/>
          </a:bodyPr>
          <a:lstStyle/>
          <a:p>
            <a:pPr>
              <a:spcBef>
                <a:spcPts val="584"/>
              </a:spcBef>
            </a:pPr>
            <a:r>
              <a:rPr lang="en-US" dirty="0" smtClean="0"/>
              <a:t>Medicare Savings Programs provide help from Medicaid paying Medicare costs, including Medicare premiums, deductibles, and/or coinsurance. Medicare Savings Programs often have higher income and resource</a:t>
            </a:r>
            <a:r>
              <a:rPr lang="en-US" baseline="0" dirty="0" smtClean="0"/>
              <a:t> </a:t>
            </a:r>
            <a:r>
              <a:rPr lang="en-US" dirty="0" smtClean="0"/>
              <a:t>guidelines than full Medicaid. The income and resource guidelines may change each year. </a:t>
            </a:r>
          </a:p>
          <a:p>
            <a:pPr>
              <a:spcBef>
                <a:spcPts val="584"/>
              </a:spcBef>
            </a:pPr>
            <a:r>
              <a:rPr lang="en-US" dirty="0" smtClean="0"/>
              <a:t>In </a:t>
            </a:r>
            <a:r>
              <a:rPr lang="en-US" dirty="0"/>
              <a:t>most cases, to qualify for a Medicare Savings </a:t>
            </a:r>
            <a:r>
              <a:rPr lang="en-US" dirty="0" smtClean="0"/>
              <a:t>Program in 2015, </a:t>
            </a:r>
            <a:r>
              <a:rPr lang="en-US" dirty="0"/>
              <a:t>you must have: </a:t>
            </a:r>
          </a:p>
          <a:p>
            <a:pPr marL="166599" indent="-166599">
              <a:spcBef>
                <a:spcPts val="584"/>
              </a:spcBef>
              <a:buFont typeface="Wingdings" pitchFamily="2" charset="2"/>
              <a:buChar char="§"/>
            </a:pPr>
            <a:r>
              <a:rPr lang="en-US" dirty="0"/>
              <a:t>Part A </a:t>
            </a:r>
          </a:p>
          <a:p>
            <a:pPr marL="166599" indent="-166599">
              <a:spcBef>
                <a:spcPts val="584"/>
              </a:spcBef>
              <a:buFont typeface="Wingdings" pitchFamily="2" charset="2"/>
              <a:buChar char="§"/>
            </a:pPr>
            <a:r>
              <a:rPr lang="en-US" dirty="0"/>
              <a:t>Monthly income less than $</a:t>
            </a:r>
            <a:r>
              <a:rPr lang="en-US" dirty="0" smtClean="0"/>
              <a:t>1,345 </a:t>
            </a:r>
            <a:r>
              <a:rPr lang="en-US" dirty="0"/>
              <a:t>and resources less than </a:t>
            </a:r>
            <a:r>
              <a:rPr lang="en-US" dirty="0" smtClean="0"/>
              <a:t>$7,080—one </a:t>
            </a:r>
            <a:r>
              <a:rPr lang="en-US" dirty="0"/>
              <a:t>person </a:t>
            </a:r>
          </a:p>
          <a:p>
            <a:pPr marL="166599" indent="-166599">
              <a:spcBef>
                <a:spcPts val="584"/>
              </a:spcBef>
              <a:buFont typeface="Wingdings" pitchFamily="2" charset="2"/>
              <a:buChar char="§"/>
            </a:pPr>
            <a:r>
              <a:rPr lang="en-US" dirty="0"/>
              <a:t>Monthly income less than $</a:t>
            </a:r>
            <a:r>
              <a:rPr lang="en-US" dirty="0" smtClean="0"/>
              <a:t>1,813 </a:t>
            </a:r>
            <a:r>
              <a:rPr lang="en-US" dirty="0"/>
              <a:t>and resources less than $</a:t>
            </a:r>
            <a:r>
              <a:rPr lang="en-US" dirty="0" smtClean="0"/>
              <a:t>10,620</a:t>
            </a:r>
            <a:r>
              <a:rPr lang="en-US" dirty="0"/>
              <a:t>— married and living together </a:t>
            </a:r>
          </a:p>
          <a:p>
            <a:pPr>
              <a:spcBef>
                <a:spcPts val="584"/>
              </a:spcBef>
            </a:pPr>
            <a:r>
              <a:rPr lang="en-US" dirty="0" smtClean="0"/>
              <a:t>Many </a:t>
            </a:r>
            <a:r>
              <a:rPr lang="en-US" dirty="0"/>
              <a:t>states figure your income and resources differently, so you may qualify in your state even if your income or resources are higher than the amounts listed above. If you have income from working, you may qualify for benefits even if your income is higher than the limits above. </a:t>
            </a:r>
            <a:endParaRPr lang="en-US" dirty="0" smtClean="0"/>
          </a:p>
          <a:p>
            <a:pPr>
              <a:spcBef>
                <a:spcPts val="584"/>
              </a:spcBef>
            </a:pPr>
            <a:r>
              <a:rPr lang="en-US" dirty="0" smtClean="0"/>
              <a:t>Please see Appendix A for more information about the income guidelines for Medicare Savings Programs. </a:t>
            </a:r>
          </a:p>
          <a:p>
            <a:pPr marL="476196" indent="-476196">
              <a:spcBef>
                <a:spcPts val="584"/>
              </a:spcBef>
            </a:pPr>
            <a:r>
              <a:rPr lang="en-US" b="1" dirty="0" smtClean="0"/>
              <a:t>NOTE:  </a:t>
            </a:r>
            <a:r>
              <a:rPr lang="en-US" dirty="0" smtClean="0"/>
              <a:t>Resources </a:t>
            </a:r>
            <a:r>
              <a:rPr lang="en-US" dirty="0"/>
              <a:t>include money in a checking or savings account, stocks, bonds, mutual funds, and Individual Retirement Accounts (IRAs). Resources don’t include your home, car, burial plot, burial expenses up to your state’s limit, furniture, or other household items. Some states don’t have any limits on resources. </a:t>
            </a:r>
            <a:endParaRPr lang="en-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72</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p:spPr>
      </p:sp>
      <p:sp>
        <p:nvSpPr>
          <p:cNvPr id="328707" name="Notes Placeholder 2"/>
          <p:cNvSpPr>
            <a:spLocks noGrp="1"/>
          </p:cNvSpPr>
          <p:nvPr>
            <p:ph type="body" idx="1"/>
          </p:nvPr>
        </p:nvSpPr>
        <p:spPr bwMode="auto">
          <a:noFill/>
        </p:spPr>
        <p:txBody>
          <a:bodyPr wrap="square" lIns="93893" tIns="46947" rIns="93893" bIns="46947" numCol="1" anchor="t" anchorCtr="0" compatLnSpc="1">
            <a:prstTxWarp prst="textNoShape">
              <a:avLst/>
            </a:prstTxWarp>
            <a:normAutofit/>
          </a:bodyPr>
          <a:lstStyle/>
          <a:p>
            <a:pPr defTabSz="889790">
              <a:spcBef>
                <a:spcPct val="0"/>
              </a:spcBef>
            </a:pPr>
            <a:r>
              <a:rPr lang="en-US" sz="1600" dirty="0"/>
              <a:t>Where are they with the HICAP training – which module?</a:t>
            </a:r>
          </a:p>
          <a:p>
            <a:pPr defTabSz="889790">
              <a:spcBef>
                <a:spcPct val="0"/>
              </a:spcBef>
            </a:pPr>
            <a:endParaRPr lang="en-US" sz="1600" dirty="0"/>
          </a:p>
          <a:p>
            <a:pPr defTabSz="889790">
              <a:spcBef>
                <a:spcPct val="0"/>
              </a:spcBef>
            </a:pPr>
            <a:r>
              <a:rPr lang="en-US" sz="1600" dirty="0"/>
              <a:t>Welcome participants to this professional development training on SMP Foundations</a:t>
            </a:r>
          </a:p>
          <a:p>
            <a:pPr defTabSz="889790">
              <a:spcBef>
                <a:spcPct val="0"/>
              </a:spcBef>
            </a:pPr>
            <a:endParaRPr lang="en-US" sz="1600" dirty="0"/>
          </a:p>
          <a:p>
            <a:pPr defTabSz="889790">
              <a:spcBef>
                <a:spcPct val="0"/>
              </a:spcBef>
            </a:pPr>
            <a:r>
              <a:rPr lang="en-US" sz="1600" dirty="0"/>
              <a:t>Introduce myself</a:t>
            </a:r>
          </a:p>
          <a:p>
            <a:pPr defTabSz="889790">
              <a:spcBef>
                <a:spcPct val="0"/>
              </a:spcBef>
            </a:pPr>
            <a:endParaRPr lang="en-US" sz="1600" dirty="0"/>
          </a:p>
          <a:p>
            <a:pPr defTabSz="889790">
              <a:spcBef>
                <a:spcPct val="0"/>
              </a:spcBef>
            </a:pPr>
            <a:r>
              <a:rPr lang="en-US" sz="1600" dirty="0"/>
              <a:t>Have Volunteers introduce themselves </a:t>
            </a:r>
          </a:p>
          <a:p>
            <a:pPr defTabSz="889790">
              <a:spcBef>
                <a:spcPct val="0"/>
              </a:spcBef>
            </a:pPr>
            <a:r>
              <a:rPr lang="en-US" sz="1600" dirty="0"/>
              <a:t>	name</a:t>
            </a:r>
          </a:p>
          <a:p>
            <a:pPr defTabSz="889790">
              <a:spcBef>
                <a:spcPct val="0"/>
              </a:spcBef>
            </a:pPr>
            <a:r>
              <a:rPr lang="en-US" sz="1600" dirty="0"/>
              <a:t>	why interest in HICAP and SMP</a:t>
            </a:r>
          </a:p>
          <a:p>
            <a:pPr defTabSz="889790">
              <a:spcBef>
                <a:spcPct val="0"/>
              </a:spcBef>
            </a:pPr>
            <a:endParaRPr lang="en-US" sz="1600" dirty="0"/>
          </a:p>
          <a:p>
            <a:pPr defTabSz="889790">
              <a:spcBef>
                <a:spcPct val="0"/>
              </a:spcBef>
            </a:pPr>
            <a:r>
              <a:rPr lang="en-US" sz="1600" dirty="0"/>
              <a:t>Explain the Training materials from the SMP Volunteer Foundations Manual</a:t>
            </a:r>
          </a:p>
          <a:p>
            <a:pPr defTabSz="889790">
              <a:spcBef>
                <a:spcPct val="0"/>
              </a:spcBef>
            </a:pPr>
            <a:r>
              <a:rPr lang="en-US" sz="1600" dirty="0"/>
              <a:t>Chapters 1 and 3 (chapter 2 is about Medicare Basics – Can’t get a better expert than Sandy to explain about that)</a:t>
            </a:r>
          </a:p>
        </p:txBody>
      </p:sp>
      <p:sp>
        <p:nvSpPr>
          <p:cNvPr id="38916" name="Slide Number Placeholder 3"/>
          <p:cNvSpPr txBox="1">
            <a:spLocks noGrp="1"/>
          </p:cNvSpPr>
          <p:nvPr/>
        </p:nvSpPr>
        <p:spPr bwMode="auto">
          <a:xfrm>
            <a:off x="4008439" y="8893345"/>
            <a:ext cx="3067050" cy="468071"/>
          </a:xfrm>
          <a:prstGeom prst="rect">
            <a:avLst/>
          </a:prstGeom>
          <a:noFill/>
          <a:ln>
            <a:miter lim="800000"/>
            <a:headEnd/>
            <a:tailEnd/>
          </a:ln>
        </p:spPr>
        <p:txBody>
          <a:bodyPr lIns="93893" tIns="46947" rIns="93893" bIns="46947" anchor="b"/>
          <a:lstStyle/>
          <a:p>
            <a:pPr algn="r">
              <a:defRPr/>
            </a:pPr>
            <a:fld id="{5506379A-984D-4103-AA79-FBE32DF6783E}" type="slidenum">
              <a:rPr lang="en-US" sz="1300"/>
              <a:pPr algn="r">
                <a:defRPr/>
              </a:pPr>
              <a:t>76</a:t>
            </a:fld>
            <a:endParaRPr lang="en-US" sz="1300" dirty="0"/>
          </a:p>
        </p:txBody>
      </p:sp>
      <p:sp>
        <p:nvSpPr>
          <p:cNvPr id="5" name="Footer Placeholder 4"/>
          <p:cNvSpPr txBox="1">
            <a:spLocks noGrp="1"/>
          </p:cNvSpPr>
          <p:nvPr/>
        </p:nvSpPr>
        <p:spPr>
          <a:xfrm>
            <a:off x="1" y="8893345"/>
            <a:ext cx="3067050" cy="468071"/>
          </a:xfrm>
          <a:prstGeom prst="rect">
            <a:avLst/>
          </a:prstGeom>
          <a:noFill/>
        </p:spPr>
        <p:txBody>
          <a:bodyPr lIns="93893" tIns="46947" rIns="93893" bIns="46947" anchor="b"/>
          <a:lstStyle/>
          <a:p>
            <a:pPr>
              <a:defRPr/>
            </a:pPr>
            <a:r>
              <a:rPr lang="en-US" sz="1300" dirty="0"/>
              <a:t>Chapter 1</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0D721-814B-46FC-B981-B1277F9482C5}" type="slidenum">
              <a:rPr lang="en-US" smtClean="0"/>
              <a:pPr/>
              <a:t>78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30D6B298-31A6-4016-98D9-F96341F903C8}" type="slidenum">
              <a:rPr lang="en-US" smtClean="0"/>
              <a:pPr/>
              <a:t>79</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smtClean="0"/>
              <a:t>Here the speaker will introduce to the participant that not only does Medicare fraud impact the Federal benefit, but if a beneficiary is found to be complicit in fraud, they can find that their claims are being denied, or they will not be able to access necessary Medical Equipment.</a:t>
            </a:r>
          </a:p>
          <a:p>
            <a:pPr eaLnBrk="1" hangingPunct="1"/>
            <a:endParaRPr lang="en-US" smtClean="0"/>
          </a:p>
          <a:p>
            <a:pPr eaLnBrk="1" hangingPunct="1"/>
            <a:r>
              <a:rPr lang="en-US" smtClean="0"/>
              <a:t>Example- If you are in need of a wheelchair, but Medicare records indicate that you have already received a wheelchair, you will not be able to receive one until the issue can be resolved.  This can take valuable time.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dirty="0"/>
              <a:t>2012 statistics</a:t>
            </a:r>
          </a:p>
          <a:p>
            <a:r>
              <a:rPr lang="en-US" sz="1400" dirty="0"/>
              <a:t>5,000,198 Medicare beneficiaries in California</a:t>
            </a:r>
          </a:p>
          <a:p>
            <a:r>
              <a:rPr lang="en-US" sz="1400" dirty="0"/>
              <a:t>$575.5 BILLION paid annually in claims</a:t>
            </a:r>
          </a:p>
          <a:p>
            <a:r>
              <a:rPr lang="en-US" sz="1400" dirty="0"/>
              <a:t>$60 to $90 billion every year lost to fraud and abuse</a:t>
            </a:r>
          </a:p>
          <a:p>
            <a:r>
              <a:rPr lang="en-US" sz="1400" dirty="0"/>
              <a:t>1 California</a:t>
            </a:r>
          </a:p>
          <a:p>
            <a:r>
              <a:rPr lang="en-US" sz="1400" dirty="0"/>
              <a:t>2 Florida</a:t>
            </a:r>
          </a:p>
          <a:p>
            <a:r>
              <a:rPr lang="en-US" sz="1400" dirty="0"/>
              <a:t>3 Texas</a:t>
            </a:r>
          </a:p>
          <a:p>
            <a:r>
              <a:rPr lang="en-US" sz="1400" dirty="0"/>
              <a:t>4 New York</a:t>
            </a:r>
          </a:p>
        </p:txBody>
      </p:sp>
      <p:sp>
        <p:nvSpPr>
          <p:cNvPr id="4" name="Slide Number Placeholder 3"/>
          <p:cNvSpPr>
            <a:spLocks noGrp="1"/>
          </p:cNvSpPr>
          <p:nvPr>
            <p:ph type="sldNum" sz="quarter" idx="5"/>
          </p:nvPr>
        </p:nvSpPr>
        <p:spPr/>
        <p:txBody>
          <a:bodyPr/>
          <a:lstStyle/>
          <a:p>
            <a:pPr>
              <a:defRPr/>
            </a:pPr>
            <a:fld id="{63DEC793-2E28-4B16-A598-19938DCF607B}" type="slidenum">
              <a:rPr lang="en-US" smtClean="0"/>
              <a:pPr>
                <a:defRPr/>
              </a:pPr>
              <a:t>80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sldNum" sz="quarter" idx="4294967295"/>
          </p:nvPr>
        </p:nvSpPr>
        <p:spPr bwMode="auto">
          <a:xfrm>
            <a:off x="4008705" y="8893003"/>
            <a:ext cx="3066733" cy="468474"/>
          </a:xfrm>
          <a:prstGeom prst="rect">
            <a:avLst/>
          </a:prstGeom>
          <a:noFill/>
          <a:ln>
            <a:miter lim="800000"/>
            <a:headEnd/>
            <a:tailEnd/>
          </a:ln>
        </p:spPr>
        <p:txBody>
          <a:bodyPr lIns="95218" tIns="47608" rIns="95218" bIns="47608"/>
          <a:lstStyle/>
          <a:p>
            <a:fld id="{6A3E2F92-F8FA-43DE-B79E-0FBE3FBB7259}" type="slidenum">
              <a:rPr lang="en-US"/>
              <a:pPr/>
              <a:t>16</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Prevalence of identity theft maps to Medicare fraud</a:t>
            </a:r>
          </a:p>
          <a:p>
            <a:r>
              <a:rPr lang="en-US" dirty="0" smtClean="0"/>
              <a:t>How does fraud occur?</a:t>
            </a:r>
          </a:p>
          <a:p>
            <a:r>
              <a:rPr lang="en-US" dirty="0" smtClean="0"/>
              <a:t>Identity theft – someone has to have your </a:t>
            </a:r>
            <a:r>
              <a:rPr lang="en-US" dirty="0" err="1" smtClean="0"/>
              <a:t>medicare</a:t>
            </a:r>
            <a:r>
              <a:rPr lang="en-US" dirty="0" smtClean="0"/>
              <a:t> number in order to submit fraudulent claims</a:t>
            </a:r>
            <a:endParaRPr lang="en-US" dirty="0"/>
          </a:p>
        </p:txBody>
      </p:sp>
      <p:sp>
        <p:nvSpPr>
          <p:cNvPr id="4" name="Slide Number Placeholder 3"/>
          <p:cNvSpPr>
            <a:spLocks noGrp="1"/>
          </p:cNvSpPr>
          <p:nvPr>
            <p:ph type="sldNum" sz="quarter" idx="10"/>
          </p:nvPr>
        </p:nvSpPr>
        <p:spPr/>
        <p:txBody>
          <a:bodyPr/>
          <a:lstStyle/>
          <a:p>
            <a:pPr>
              <a:defRPr/>
            </a:pPr>
            <a:fld id="{0CF6801B-1493-461E-A4D1-8B88D199A40E}" type="slidenum">
              <a:rPr lang="en-US" smtClean="0"/>
              <a:pPr>
                <a:defRPr/>
              </a:pPr>
              <a:t>81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DB16AF2F-4876-4BCE-B2A4-428DE6AFB9C8}" type="slidenum">
              <a:rPr lang="en-US" smtClean="0"/>
              <a:pPr/>
              <a:t>82</a:t>
            </a:fld>
            <a:endParaRPr lang="en-US" smtClean="0"/>
          </a:p>
        </p:txBody>
      </p:sp>
      <p:sp>
        <p:nvSpPr>
          <p:cNvPr id="22530" name="Rectangle 7"/>
          <p:cNvSpPr txBox="1">
            <a:spLocks noGrp="1" noChangeArrowheads="1"/>
          </p:cNvSpPr>
          <p:nvPr/>
        </p:nvSpPr>
        <p:spPr bwMode="auto">
          <a:xfrm>
            <a:off x="4009702" y="8894603"/>
            <a:ext cx="3067373" cy="468473"/>
          </a:xfrm>
          <a:prstGeom prst="rect">
            <a:avLst/>
          </a:prstGeom>
          <a:noFill/>
          <a:ln w="9525">
            <a:noFill/>
            <a:miter lim="800000"/>
            <a:headEnd/>
            <a:tailEnd/>
          </a:ln>
        </p:spPr>
        <p:txBody>
          <a:bodyPr lIns="93598" tIns="46801" rIns="93598" bIns="46801" anchor="b"/>
          <a:lstStyle/>
          <a:p>
            <a:pPr algn="r" defTabSz="936201" eaLnBrk="0" hangingPunct="0"/>
            <a:fld id="{3D66611C-BD30-48DF-8287-E0E9024927E9}" type="slidenum">
              <a:rPr lang="en-US" sz="1200"/>
              <a:pPr algn="r" defTabSz="936201" eaLnBrk="0" hangingPunct="0"/>
              <a:t>82</a:t>
            </a:fld>
            <a:endParaRPr lang="en-US" sz="1200" dirty="0"/>
          </a:p>
        </p:txBody>
      </p:sp>
      <p:sp>
        <p:nvSpPr>
          <p:cNvPr id="22531" name="Rectangle 2"/>
          <p:cNvSpPr>
            <a:spLocks noGrp="1" noRot="1" noChangeAspect="1" noChangeArrowheads="1" noTextEdit="1"/>
          </p:cNvSpPr>
          <p:nvPr>
            <p:ph type="sldImg"/>
          </p:nvPr>
        </p:nvSpPr>
        <p:spPr>
          <a:xfrm>
            <a:off x="1198563" y="703263"/>
            <a:ext cx="4681537" cy="3509962"/>
          </a:xfrm>
          <a:ln/>
        </p:spPr>
      </p:sp>
      <p:sp>
        <p:nvSpPr>
          <p:cNvPr id="22532" name="Rectangle 3"/>
          <p:cNvSpPr>
            <a:spLocks noGrp="1" noChangeArrowheads="1"/>
          </p:cNvSpPr>
          <p:nvPr>
            <p:ph type="body" idx="1"/>
          </p:nvPr>
        </p:nvSpPr>
        <p:spPr>
          <a:xfrm>
            <a:off x="943932" y="4448101"/>
            <a:ext cx="5189214" cy="4211465"/>
          </a:xfrm>
          <a:noFill/>
          <a:ln/>
        </p:spPr>
        <p:txBody>
          <a:bodyPr lIns="93598" tIns="46801" rIns="93598" bIns="46801"/>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Trending over time</a:t>
            </a:r>
          </a:p>
          <a:p>
            <a:r>
              <a:rPr lang="en-US" dirty="0" smtClean="0"/>
              <a:t>When law enforcement comes down on one aspect, another fraud scheme pops up</a:t>
            </a:r>
          </a:p>
          <a:p>
            <a:endParaRPr lang="en-US" dirty="0" smtClean="0"/>
          </a:p>
          <a:p>
            <a:r>
              <a:rPr lang="en-US" dirty="0" smtClean="0"/>
              <a:t>Approximately 16 payment manuals for Medicare covered services</a:t>
            </a:r>
          </a:p>
          <a:p>
            <a:endParaRPr lang="en-US" dirty="0" smtClean="0"/>
          </a:p>
          <a:p>
            <a:r>
              <a:rPr lang="en-US" dirty="0" smtClean="0"/>
              <a:t>“It depends”</a:t>
            </a:r>
            <a:endParaRPr lang="en-US" dirty="0"/>
          </a:p>
        </p:txBody>
      </p:sp>
      <p:sp>
        <p:nvSpPr>
          <p:cNvPr id="4" name="Slide Number Placeholder 3"/>
          <p:cNvSpPr>
            <a:spLocks noGrp="1"/>
          </p:cNvSpPr>
          <p:nvPr>
            <p:ph type="sldNum" sz="quarter" idx="10"/>
          </p:nvPr>
        </p:nvSpPr>
        <p:spPr/>
        <p:txBody>
          <a:bodyPr/>
          <a:lstStyle/>
          <a:p>
            <a:pPr>
              <a:defRPr/>
            </a:pPr>
            <a:fld id="{0CF6801B-1493-461E-A4D1-8B88D199A40E}" type="slidenum">
              <a:rPr lang="en-US" smtClean="0"/>
              <a:pPr>
                <a:defRPr/>
              </a:pPr>
              <a:t>83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sz="2100" dirty="0" smtClean="0"/>
              <a:t>The Senior Medicare Patrol uses a three-step approach to Medicare fraud education:</a:t>
            </a:r>
          </a:p>
          <a:p>
            <a:pPr>
              <a:defRPr/>
            </a:pPr>
            <a:endParaRPr lang="en-US" sz="2100" dirty="0" smtClean="0"/>
          </a:p>
          <a:p>
            <a:pPr>
              <a:defRPr/>
            </a:pPr>
            <a:r>
              <a:rPr lang="en-US" sz="2100" dirty="0" smtClean="0"/>
              <a:t>Step 1: protect your Medicare number. Fraudulent claims against your Medicare number can only occur if someone knows that number.</a:t>
            </a:r>
          </a:p>
          <a:p>
            <a:pPr>
              <a:defRPr/>
            </a:pPr>
            <a:endParaRPr lang="en-US" sz="2100" dirty="0" smtClean="0"/>
          </a:p>
          <a:p>
            <a:pPr>
              <a:defRPr/>
            </a:pPr>
            <a:r>
              <a:rPr lang="en-US" sz="2100" dirty="0" smtClean="0"/>
              <a:t>Step 2: detect possible fraud by carefully inspecting Medicare Summary notices and other statements to make sure that they are for services that you indeed received.</a:t>
            </a:r>
          </a:p>
          <a:p>
            <a:pPr>
              <a:defRPr/>
            </a:pPr>
            <a:endParaRPr lang="en-US" sz="2100" dirty="0" smtClean="0"/>
          </a:p>
          <a:p>
            <a:pPr>
              <a:defRPr/>
            </a:pPr>
            <a:r>
              <a:rPr lang="en-US" sz="2100" dirty="0" smtClean="0"/>
              <a:t>Step 3: Report fraud and abuse (even if you just think something is amiss)</a:t>
            </a:r>
            <a:endParaRPr lang="en-US" sz="2100" dirty="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E4C735-AFBF-4F6E-A7FD-81F3EA04E12F}" type="slidenum">
              <a:rPr lang="en-US">
                <a:cs typeface="Arial" charset="0"/>
              </a:rPr>
              <a:pPr fontAlgn="base">
                <a:spcBef>
                  <a:spcPct val="0"/>
                </a:spcBef>
                <a:spcAft>
                  <a:spcPct val="0"/>
                </a:spcAft>
                <a:defRPr/>
              </a:pPr>
              <a:t>84</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100" dirty="0" smtClean="0"/>
              <a:t>To protect yourself, treat your Medicare card like you treat your credit cards. Do not give out the number to anyone other than your doctor.</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C6C327-EA60-46E4-88CC-A9AAAD0A85D5}" type="slidenum">
              <a:rPr lang="en-US">
                <a:cs typeface="Arial" charset="0"/>
              </a:rPr>
              <a:pPr fontAlgn="base">
                <a:spcBef>
                  <a:spcPct val="0"/>
                </a:spcBef>
                <a:spcAft>
                  <a:spcPct val="0"/>
                </a:spcAft>
                <a:defRPr/>
              </a:pPr>
              <a:t>85</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100" dirty="0" smtClean="0"/>
              <a:t>Carefully review your Medicare Summary Notice and other statements.</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2A84BD-1A77-4627-A2A3-F1192444B54B}" type="slidenum">
              <a:rPr lang="en-US">
                <a:cs typeface="Arial" charset="0"/>
              </a:rPr>
              <a:pPr fontAlgn="base">
                <a:spcBef>
                  <a:spcPct val="0"/>
                </a:spcBef>
                <a:spcAft>
                  <a:spcPct val="0"/>
                </a:spcAft>
                <a:defRPr/>
              </a:pPr>
              <a:t>86</a:t>
            </a:fld>
            <a:endParaRPr lang="en-U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100" dirty="0" smtClean="0"/>
              <a:t>The Senior Medicare Patrol has a Medicare fraud hotline – keep this number by your telephone.</a:t>
            </a:r>
          </a:p>
          <a:p>
            <a:pPr eaLnBrk="1" hangingPunct="1">
              <a:spcBef>
                <a:spcPct val="0"/>
              </a:spcBef>
            </a:pPr>
            <a:endParaRPr lang="en-US" sz="2100" dirty="0" smtClean="0"/>
          </a:p>
          <a:p>
            <a:pPr eaLnBrk="1" hangingPunct="1">
              <a:spcBef>
                <a:spcPct val="0"/>
              </a:spcBef>
            </a:pPr>
            <a:r>
              <a:rPr lang="en-US" sz="2100" dirty="0" smtClean="0"/>
              <a:t>Even if you are just a bit suspicious, call us. It only takes one person to point out potential fraud.</a:t>
            </a:r>
          </a:p>
          <a:p>
            <a:pPr eaLnBrk="1" hangingPunct="1">
              <a:spcBef>
                <a:spcPct val="0"/>
              </a:spcBef>
            </a:pPr>
            <a:endParaRPr lang="en-US" sz="2100" dirty="0" smtClean="0"/>
          </a:p>
          <a:p>
            <a:pPr eaLnBrk="1" hangingPunct="1">
              <a:spcBef>
                <a:spcPct val="0"/>
              </a:spcBef>
            </a:pPr>
            <a:endParaRPr lang="en-US" sz="2100" dirty="0"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17255F-0B70-4738-B0F9-CBCC3F76D1AC}" type="slidenum">
              <a:rPr lang="en-US">
                <a:cs typeface="Arial" charset="0"/>
              </a:rPr>
              <a:pPr fontAlgn="base">
                <a:spcBef>
                  <a:spcPct val="0"/>
                </a:spcBef>
                <a:spcAft>
                  <a:spcPct val="0"/>
                </a:spcAft>
                <a:defRPr/>
              </a:pPr>
              <a:t>87</a:t>
            </a:fld>
            <a:endParaRPr lang="en-U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2317" y="4235678"/>
            <a:ext cx="6266161" cy="5053088"/>
          </a:xfrm>
        </p:spPr>
        <p:txBody>
          <a:bodyPr>
            <a:normAutofit/>
          </a:bodyPr>
          <a:lstStyle/>
          <a:p>
            <a:pPr>
              <a:spcBef>
                <a:spcPts val="584"/>
              </a:spcBef>
            </a:pPr>
            <a:r>
              <a:rPr lang="en-US" dirty="0" smtClean="0"/>
              <a:t>www.medicare.gov is the official U.S. Government site for people with Medicare. The website is primarily intended for beneficiaries and caregivers. Using the Medicare website, you can: </a:t>
            </a:r>
          </a:p>
          <a:p>
            <a:pPr marL="174482" indent="-174482">
              <a:spcBef>
                <a:spcPts val="584"/>
              </a:spcBef>
              <a:buFont typeface="Wingdings" pitchFamily="2" charset="2"/>
              <a:buChar char="§"/>
            </a:pPr>
            <a:r>
              <a:rPr lang="en-US" dirty="0" smtClean="0"/>
              <a:t>Compare Medicare health and drug plans</a:t>
            </a:r>
          </a:p>
          <a:p>
            <a:pPr marL="174482" indent="-174482">
              <a:spcBef>
                <a:spcPts val="584"/>
              </a:spcBef>
              <a:buFont typeface="Wingdings" pitchFamily="2" charset="2"/>
              <a:buChar char="§"/>
            </a:pPr>
            <a:r>
              <a:rPr lang="en-US" dirty="0" smtClean="0"/>
              <a:t>Find a doctor, provider or supplier</a:t>
            </a:r>
          </a:p>
          <a:p>
            <a:pPr marL="174482" indent="-174482">
              <a:spcBef>
                <a:spcPts val="584"/>
              </a:spcBef>
              <a:buFont typeface="Wingdings" pitchFamily="2" charset="2"/>
              <a:buChar char="§"/>
            </a:pPr>
            <a:r>
              <a:rPr lang="en-US" dirty="0" smtClean="0"/>
              <a:t>Compare the quality of health care providers</a:t>
            </a:r>
          </a:p>
          <a:p>
            <a:pPr marL="174482" indent="-174482">
              <a:spcBef>
                <a:spcPts val="584"/>
              </a:spcBef>
              <a:buFont typeface="Wingdings" pitchFamily="2" charset="2"/>
              <a:buChar char="§"/>
            </a:pPr>
            <a:r>
              <a:rPr lang="en-US" dirty="0" smtClean="0"/>
              <a:t>Order publications or read them online</a:t>
            </a:r>
          </a:p>
          <a:p>
            <a:pPr marL="174482" indent="-174482">
              <a:spcBef>
                <a:spcPts val="584"/>
              </a:spcBef>
              <a:buFont typeface="Wingdings" pitchFamily="2" charset="2"/>
              <a:buChar char="§"/>
            </a:pPr>
            <a:r>
              <a:rPr lang="en-US" dirty="0" smtClean="0"/>
              <a:t>Find useful websites, phone numbers and resources </a:t>
            </a:r>
          </a:p>
          <a:p>
            <a:pPr marL="174482" indent="-174482">
              <a:spcBef>
                <a:spcPts val="584"/>
              </a:spcBef>
              <a:buFont typeface="Wingdings" pitchFamily="2" charset="2"/>
              <a:buChar char="§"/>
            </a:pPr>
            <a:r>
              <a:rPr lang="en-US" dirty="0" smtClean="0"/>
              <a:t>Sign up for MyMedicare.gov </a:t>
            </a:r>
          </a:p>
          <a:p>
            <a:pPr>
              <a:spcBef>
                <a:spcPts val="584"/>
              </a:spcBef>
            </a:pPr>
            <a:r>
              <a:rPr lang="en-US" dirty="0" smtClean="0"/>
              <a:t>From the homepage, click on the Find Drug and Health Plans link to go to the Medicare Plan Finder homepage. Using this tool, you can find and compare the Medicare health and drug plans in your area. </a:t>
            </a:r>
          </a:p>
          <a:p>
            <a:pPr>
              <a:spcBef>
                <a:spcPts val="584"/>
              </a:spcBef>
            </a:pPr>
            <a:r>
              <a:rPr lang="en-US" dirty="0" smtClean="0"/>
              <a:t>If you want personalized help choosing a Medicare health or drug plan, contact your State Health Insurance Assistance Program (SHIP). You can find their telephone number on </a:t>
            </a:r>
            <a:r>
              <a:rPr lang="en-US" dirty="0" smtClean="0">
                <a:hlinkClick r:id="rId3"/>
              </a:rPr>
              <a:t>www.Medicare.gov</a:t>
            </a:r>
            <a:r>
              <a:rPr lang="en-US" dirty="0" smtClean="0"/>
              <a:t> under Forms, Help, and Resources.</a:t>
            </a:r>
          </a:p>
          <a:p>
            <a:pPr>
              <a:spcBef>
                <a:spcPts val="584"/>
              </a:spcBef>
            </a:pPr>
            <a:endParaRPr lang="en-US" dirty="0" smtClean="0"/>
          </a:p>
          <a:p>
            <a:pPr>
              <a:spcBef>
                <a:spcPts val="584"/>
              </a:spcBef>
            </a:pPr>
            <a:endParaRPr lang="en-US" dirty="0"/>
          </a:p>
        </p:txBody>
      </p:sp>
      <p:sp>
        <p:nvSpPr>
          <p:cNvPr id="4" name="Slide Number Placeholder 3"/>
          <p:cNvSpPr>
            <a:spLocks noGrp="1"/>
          </p:cNvSpPr>
          <p:nvPr>
            <p:ph type="sldNum" sz="quarter" idx="10"/>
          </p:nvPr>
        </p:nvSpPr>
        <p:spPr/>
        <p:txBody>
          <a:bodyPr/>
          <a:lstStyle/>
          <a:p>
            <a:fld id="{E048ECAF-920A-406A-987D-FE8BFD03266A}" type="slidenum">
              <a:rPr lang="en-US" smtClean="0"/>
              <a:pPr/>
              <a:t>91</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55638"/>
            <a:ext cx="4681537" cy="3511550"/>
          </a:xfrm>
        </p:spPr>
      </p:sp>
      <p:sp>
        <p:nvSpPr>
          <p:cNvPr id="3" name="Notes Placeholder 2"/>
          <p:cNvSpPr>
            <a:spLocks noGrp="1"/>
          </p:cNvSpPr>
          <p:nvPr>
            <p:ph type="body" idx="1"/>
          </p:nvPr>
        </p:nvSpPr>
        <p:spPr>
          <a:xfrm>
            <a:off x="737195" y="4458607"/>
            <a:ext cx="5661660" cy="4213384"/>
          </a:xfrm>
        </p:spPr>
        <p:txBody>
          <a:bodyPr>
            <a:normAutofit/>
          </a:bodyPr>
          <a:lstStyle/>
          <a:p>
            <a:pPr marL="114065" indent="-114065">
              <a:spcBef>
                <a:spcPts val="584"/>
              </a:spcBef>
            </a:pPr>
            <a:r>
              <a:rPr lang="en-US" dirty="0" smtClean="0"/>
              <a:t>More information and help is available:</a:t>
            </a:r>
          </a:p>
          <a:p>
            <a:pPr marL="166599" indent="-166599">
              <a:spcBef>
                <a:spcPts val="584"/>
              </a:spcBef>
              <a:buFont typeface="Wingdings" pitchFamily="2" charset="2"/>
              <a:buChar char="§"/>
            </a:pPr>
            <a:r>
              <a:rPr lang="en-US" dirty="0" smtClean="0"/>
              <a:t>The Medicare &amp; You handbook is mailed to each household with Medicare each fall. It includes a list of the Medicare health and drug plans available in your area.</a:t>
            </a:r>
          </a:p>
          <a:p>
            <a:pPr marL="166599" indent="-166599">
              <a:spcBef>
                <a:spcPts val="584"/>
              </a:spcBef>
              <a:buFont typeface="Wingdings" pitchFamily="2" charset="2"/>
              <a:buChar char="§"/>
            </a:pPr>
            <a:r>
              <a:rPr lang="en-US" dirty="0" smtClean="0"/>
              <a:t>The Medicare helpline is open 24 hours a day including weekends. Call 1-800-MEDICARE (1-800-633-4227). TTY users call 1-877-486-2048.</a:t>
            </a:r>
          </a:p>
          <a:p>
            <a:pPr marL="166599" indent="-166599">
              <a:spcBef>
                <a:spcPts val="584"/>
              </a:spcBef>
              <a:buFont typeface="Wingdings" pitchFamily="2" charset="2"/>
              <a:buChar char="§"/>
            </a:pPr>
            <a:r>
              <a:rPr lang="en-US" dirty="0" smtClean="0"/>
              <a:t>You can also contact your </a:t>
            </a:r>
            <a:r>
              <a:rPr lang="en-US" dirty="0"/>
              <a:t>State Health Insurance Assistance Program (SHIP). Their phone number is on the back cover of your Medicare &amp; You handbook, or get it under </a:t>
            </a:r>
            <a:r>
              <a:rPr lang="en-US" dirty="0" smtClean="0"/>
              <a:t>Forms, Help, and Resources on </a:t>
            </a:r>
            <a:r>
              <a:rPr lang="en-US" dirty="0">
                <a:hlinkClick r:id="rId3"/>
              </a:rPr>
              <a:t>www.medicare.gov</a:t>
            </a:r>
            <a:r>
              <a:rPr lang="en-US" dirty="0" smtClean="0"/>
              <a:t>.</a:t>
            </a:r>
          </a:p>
          <a:p>
            <a:pPr marL="166599" indent="-166599">
              <a:spcBef>
                <a:spcPts val="584"/>
              </a:spcBef>
              <a:buFont typeface="Wingdings" pitchFamily="2" charset="2"/>
              <a:buChar char="§"/>
            </a:pPr>
            <a:r>
              <a:rPr lang="en-US" dirty="0" smtClean="0"/>
              <a:t>Partners can find information from the CMS National Training Program at </a:t>
            </a:r>
            <a:r>
              <a:rPr lang="en-US" u="sng" dirty="0">
                <a:hlinkClick r:id="rId4"/>
              </a:rPr>
              <a:t>http://cms.gov/Outreach-and-Education</a:t>
            </a:r>
            <a:r>
              <a:rPr lang="en-US" u="sng" dirty="0" smtClean="0">
                <a:hlinkClick r:id="rId4"/>
              </a:rPr>
              <a:t>/ Training/CMSNationalTrainingProgram/ index.html</a:t>
            </a:r>
            <a:endParaRPr lang="en-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97</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Medicare - Getting Started</a:t>
            </a:r>
            <a:endParaRPr lang="en-US" dirty="0"/>
          </a:p>
        </p:txBody>
      </p:sp>
      <p:sp>
        <p:nvSpPr>
          <p:cNvPr id="5" name="Slide Number Placeholder 4"/>
          <p:cNvSpPr>
            <a:spLocks noGrp="1"/>
          </p:cNvSpPr>
          <p:nvPr>
            <p:ph type="sldNum" sz="quarter" idx="11"/>
          </p:nvPr>
        </p:nvSpPr>
        <p:spPr/>
        <p:txBody>
          <a:bodyPr/>
          <a:lstStyle/>
          <a:p>
            <a:fld id="{666AA210-F09A-4D2C-988F-5E80B2706499}" type="slidenum">
              <a:rPr lang="en-US" smtClean="0"/>
              <a:pPr/>
              <a:t>17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55638"/>
            <a:ext cx="4681537" cy="3511550"/>
          </a:xfrm>
        </p:spPr>
      </p:sp>
      <p:sp>
        <p:nvSpPr>
          <p:cNvPr id="3" name="Notes Placeholder 2"/>
          <p:cNvSpPr>
            <a:spLocks noGrp="1"/>
          </p:cNvSpPr>
          <p:nvPr>
            <p:ph type="body" idx="1"/>
          </p:nvPr>
        </p:nvSpPr>
        <p:spPr>
          <a:xfrm>
            <a:off x="737195" y="4458607"/>
            <a:ext cx="5661660" cy="4213384"/>
          </a:xfrm>
        </p:spPr>
        <p:txBody>
          <a:bodyPr>
            <a:normAutofit/>
          </a:bodyPr>
          <a:lstStyle/>
          <a:p>
            <a:pPr marL="114065" indent="-114065">
              <a:spcBef>
                <a:spcPts val="584"/>
              </a:spcBef>
            </a:pPr>
            <a:r>
              <a:rPr lang="en-US" dirty="0" smtClean="0"/>
              <a:t>More information and help is available:</a:t>
            </a:r>
          </a:p>
          <a:p>
            <a:pPr marL="166599" indent="-166599">
              <a:spcBef>
                <a:spcPts val="584"/>
              </a:spcBef>
              <a:buFont typeface="Wingdings" pitchFamily="2" charset="2"/>
              <a:buChar char="§"/>
            </a:pPr>
            <a:r>
              <a:rPr lang="en-US" dirty="0" smtClean="0"/>
              <a:t>The Medicare &amp; You handbook is mailed to each household with Medicare each fall. It includes a list of the Medicare health and drug plans available in your area.</a:t>
            </a:r>
          </a:p>
          <a:p>
            <a:pPr marL="166599" indent="-166599">
              <a:spcBef>
                <a:spcPts val="584"/>
              </a:spcBef>
              <a:buFont typeface="Wingdings" pitchFamily="2" charset="2"/>
              <a:buChar char="§"/>
            </a:pPr>
            <a:r>
              <a:rPr lang="en-US" dirty="0" smtClean="0"/>
              <a:t>The Medicare helpline is open 24 hours a day including weekends. Call 1-800-MEDICARE (1-800-633-4227). TTY users call 1-877-486-2048.</a:t>
            </a:r>
          </a:p>
          <a:p>
            <a:pPr marL="166599" indent="-166599">
              <a:spcBef>
                <a:spcPts val="584"/>
              </a:spcBef>
              <a:buFont typeface="Wingdings" pitchFamily="2" charset="2"/>
              <a:buChar char="§"/>
            </a:pPr>
            <a:r>
              <a:rPr lang="en-US" dirty="0" smtClean="0"/>
              <a:t>You can also contact your </a:t>
            </a:r>
            <a:r>
              <a:rPr lang="en-US" dirty="0"/>
              <a:t>State Health Insurance Assistance Program (SHIP). Their phone number is on the back cover of your Medicare &amp; You handbook, or get it under </a:t>
            </a:r>
            <a:r>
              <a:rPr lang="en-US" dirty="0" smtClean="0"/>
              <a:t>Forms, Help, and Resources on </a:t>
            </a:r>
            <a:r>
              <a:rPr lang="en-US" dirty="0">
                <a:hlinkClick r:id="rId3"/>
              </a:rPr>
              <a:t>www.medicare.gov</a:t>
            </a:r>
            <a:r>
              <a:rPr lang="en-US" dirty="0" smtClean="0"/>
              <a:t>.</a:t>
            </a:r>
          </a:p>
          <a:p>
            <a:pPr marL="166599" indent="-166599">
              <a:spcBef>
                <a:spcPts val="584"/>
              </a:spcBef>
              <a:buFont typeface="Wingdings" pitchFamily="2" charset="2"/>
              <a:buChar char="§"/>
            </a:pPr>
            <a:r>
              <a:rPr lang="en-US" dirty="0" smtClean="0"/>
              <a:t>Partners can find information from the CMS National Training Program at </a:t>
            </a:r>
            <a:r>
              <a:rPr lang="en-US" u="sng" dirty="0">
                <a:hlinkClick r:id="rId4"/>
              </a:rPr>
              <a:t>http://cms.gov/Outreach-and-Education</a:t>
            </a:r>
            <a:r>
              <a:rPr lang="en-US" u="sng" dirty="0" smtClean="0">
                <a:hlinkClick r:id="rId4"/>
              </a:rPr>
              <a:t>/ Training/CMSNationalTrainingProgram/ index.html</a:t>
            </a:r>
            <a:endParaRPr lang="en-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84"/>
              </a:spcBef>
            </a:pPr>
            <a:r>
              <a:rPr lang="en-US" dirty="0" smtClean="0">
                <a:latin typeface="+mn-lt"/>
              </a:rPr>
              <a:t>President Lyndon Johnson signed the Medicare and Medicaid programs into law July 30, 1965. Medicaid became effective January 1, 1966, and Medicare became effective July 1, 1966. Medicare is the nation’s largest health insurance program, currently covering about 52 million Americans.</a:t>
            </a:r>
          </a:p>
          <a:p>
            <a:pPr>
              <a:spcBef>
                <a:spcPts val="584"/>
              </a:spcBef>
            </a:pPr>
            <a:r>
              <a:rPr lang="en-US" dirty="0" smtClean="0">
                <a:latin typeface="+mn-lt"/>
              </a:rPr>
              <a:t>Medicare is health insurance for three groups of people:</a:t>
            </a:r>
          </a:p>
          <a:p>
            <a:pPr marL="166599" indent="-166599">
              <a:spcBef>
                <a:spcPts val="584"/>
              </a:spcBef>
              <a:buFont typeface="Wingdings" pitchFamily="2" charset="2"/>
              <a:buChar char="§"/>
            </a:pPr>
            <a:r>
              <a:rPr lang="en-US" dirty="0" smtClean="0"/>
              <a:t>People</a:t>
            </a:r>
            <a:r>
              <a:rPr lang="en-US" dirty="0" smtClean="0">
                <a:latin typeface="+mn-lt"/>
              </a:rPr>
              <a:t> who are 65 and older.</a:t>
            </a:r>
          </a:p>
          <a:p>
            <a:pPr marL="166599" indent="-166599">
              <a:spcBef>
                <a:spcPts val="584"/>
              </a:spcBef>
              <a:buFont typeface="Wingdings" pitchFamily="2" charset="2"/>
              <a:buChar char="§"/>
            </a:pPr>
            <a:r>
              <a:rPr lang="en-US" dirty="0" smtClean="0">
                <a:latin typeface="+mn-lt"/>
              </a:rPr>
              <a:t>People under 65 with certain disabilities who have</a:t>
            </a:r>
            <a:r>
              <a:rPr lang="en-US" baseline="0" dirty="0" smtClean="0">
                <a:latin typeface="+mn-lt"/>
              </a:rPr>
              <a:t> been</a:t>
            </a:r>
            <a:r>
              <a:rPr lang="en-US" dirty="0" smtClean="0">
                <a:latin typeface="+mn-lt"/>
              </a:rPr>
              <a:t> entitled to Social Security disability or Railroad Retirement benefits for 24 months. </a:t>
            </a:r>
          </a:p>
          <a:p>
            <a:pPr marL="336283" lvl="1" indent="-166599">
              <a:spcBef>
                <a:spcPts val="584"/>
              </a:spcBef>
              <a:buFont typeface="Arial" pitchFamily="34" charset="0"/>
              <a:buChar char="•"/>
            </a:pPr>
            <a:r>
              <a:rPr lang="en-US" dirty="0" smtClean="0">
                <a:latin typeface="+mn-lt"/>
              </a:rPr>
              <a:t>The 24-month Medicare waiting period does not apply to people disabled by Amyotrophic Lateral Sclerosis (ALS, known as Lou Gehrig’s Disease). People with ALS get Medicare the first month they are entitled to disability benefits. This provision became effective on July 1, 2001.</a:t>
            </a:r>
          </a:p>
          <a:p>
            <a:pPr marL="166599" indent="-166599">
              <a:spcBef>
                <a:spcPts val="584"/>
              </a:spcBef>
              <a:buFont typeface="Wingdings" pitchFamily="2" charset="2"/>
              <a:buChar char="§"/>
            </a:pPr>
            <a:r>
              <a:rPr lang="en-US" dirty="0" smtClean="0">
                <a:latin typeface="+mn-lt"/>
              </a:rPr>
              <a:t>People of any age who have End-Stage Renal Disease (ESRD), permanent kidney failure requiring dialysis or a kidney transplant.</a:t>
            </a:r>
          </a:p>
          <a:p>
            <a:pPr marL="222132" indent="-222132">
              <a:spcBef>
                <a:spcPts val="584"/>
              </a:spcBef>
            </a:pPr>
            <a:endParaRPr lang="en-US" sz="1300" i="1"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Graphic information included in the speaker's notes."/>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84"/>
              </a:spcBef>
              <a:defRPr/>
            </a:pPr>
            <a:r>
              <a:rPr lang="en-US" dirty="0"/>
              <a:t>Medicare covers many types of services, and you have options for how you </a:t>
            </a:r>
            <a:r>
              <a:rPr lang="en-US" dirty="0" smtClean="0"/>
              <a:t>get </a:t>
            </a:r>
            <a:r>
              <a:rPr lang="en-US" dirty="0"/>
              <a:t>your Medicare coverage. Medicare has four parts:</a:t>
            </a:r>
          </a:p>
          <a:p>
            <a:pPr marL="165056" indent="-165056">
              <a:spcBef>
                <a:spcPts val="584"/>
              </a:spcBef>
              <a:buFont typeface="Wingdings" pitchFamily="2" charset="2"/>
              <a:buChar char="§"/>
              <a:defRPr/>
            </a:pPr>
            <a:r>
              <a:rPr lang="en-US" b="1" dirty="0"/>
              <a:t>Part A (Hospital Insurance) </a:t>
            </a:r>
            <a:r>
              <a:rPr lang="en-US" dirty="0"/>
              <a:t>helps pay for inpatient hospital stays, skilled nursing </a:t>
            </a:r>
            <a:r>
              <a:rPr lang="en-US" dirty="0" smtClean="0"/>
              <a:t>facility care</a:t>
            </a:r>
            <a:r>
              <a:rPr lang="en-US" dirty="0"/>
              <a:t>, home health care, and hospice care. </a:t>
            </a:r>
          </a:p>
          <a:p>
            <a:pPr marL="165056" indent="-165056">
              <a:spcBef>
                <a:spcPts val="584"/>
              </a:spcBef>
              <a:buFont typeface="Wingdings" pitchFamily="2" charset="2"/>
              <a:buChar char="§"/>
              <a:defRPr/>
            </a:pPr>
            <a:r>
              <a:rPr lang="en-US" b="1" dirty="0"/>
              <a:t>Part B</a:t>
            </a:r>
            <a:r>
              <a:rPr lang="en-US" dirty="0"/>
              <a:t> </a:t>
            </a:r>
            <a:r>
              <a:rPr lang="en-US" b="1" dirty="0"/>
              <a:t>(Medical Insurance) </a:t>
            </a:r>
            <a:r>
              <a:rPr lang="en-US" dirty="0"/>
              <a:t>helps cover medically-necessary services like doctor visits and outpatient care. Part B also covers </a:t>
            </a:r>
            <a:r>
              <a:rPr lang="en-US" dirty="0" smtClean="0"/>
              <a:t>many </a:t>
            </a:r>
            <a:r>
              <a:rPr lang="en-US" dirty="0"/>
              <a:t>preventive services </a:t>
            </a:r>
            <a:r>
              <a:rPr lang="en-US" dirty="0" smtClean="0"/>
              <a:t>(including </a:t>
            </a:r>
            <a:r>
              <a:rPr lang="en-US" dirty="0"/>
              <a:t>screening tests and </a:t>
            </a:r>
            <a:r>
              <a:rPr lang="en-US" dirty="0" smtClean="0"/>
              <a:t>shots), </a:t>
            </a:r>
            <a:r>
              <a:rPr lang="en-US" dirty="0"/>
              <a:t>diagnostic tests, some therapies, and durable medical equipment like wheelchairs and walkers.</a:t>
            </a:r>
          </a:p>
          <a:p>
            <a:pPr marL="165056" indent="-165056">
              <a:spcBef>
                <a:spcPts val="584"/>
              </a:spcBef>
              <a:buFont typeface="Wingdings" pitchFamily="2" charset="2"/>
              <a:buChar char="§"/>
              <a:defRPr/>
            </a:pPr>
            <a:r>
              <a:rPr lang="en-US" b="1" dirty="0"/>
              <a:t>Part C (Medicare Advantage) </a:t>
            </a:r>
            <a:r>
              <a:rPr lang="en-US" dirty="0"/>
              <a:t>is another way to get your Medicare benefits. It combines Parts A and B, and sometimes Part D (prescription drug coverage). Medicare Advantage Plans </a:t>
            </a:r>
            <a:r>
              <a:rPr lang="en-US" dirty="0" smtClean="0"/>
              <a:t>(MA) are </a:t>
            </a:r>
            <a:r>
              <a:rPr lang="en-US" dirty="0"/>
              <a:t>managed by private insurance companies approved by Medicare. These plans must cover medically-necessary services. However, plans can charge different copayments, coinsurance, or deductibles for these services than Original Medicare.</a:t>
            </a:r>
          </a:p>
          <a:p>
            <a:pPr marL="165056" indent="-165056">
              <a:spcBef>
                <a:spcPts val="584"/>
              </a:spcBef>
              <a:buFont typeface="Wingdings" pitchFamily="2" charset="2"/>
              <a:buChar char="§"/>
              <a:defRPr/>
            </a:pPr>
            <a:r>
              <a:rPr lang="en-US" b="1" dirty="0"/>
              <a:t>Part D (Medicare Prescription Drug Coverage) </a:t>
            </a:r>
            <a:r>
              <a:rPr lang="en-US" dirty="0"/>
              <a:t>helps pay for outpatient prescription drugs </a:t>
            </a:r>
            <a:r>
              <a:rPr lang="en-US" dirty="0">
                <a:solidFill>
                  <a:schemeClr val="dk1"/>
                </a:solidFill>
              </a:rPr>
              <a:t>and may help lower your prescription drug costs and protect </a:t>
            </a:r>
            <a:r>
              <a:rPr lang="en-US" dirty="0" smtClean="0">
                <a:solidFill>
                  <a:schemeClr val="dk1"/>
                </a:solidFill>
              </a:rPr>
              <a:t>you against </a:t>
            </a:r>
            <a:r>
              <a:rPr lang="en-US" dirty="0">
                <a:solidFill>
                  <a:schemeClr val="dk1"/>
                </a:solidFill>
              </a:rPr>
              <a:t>higher costs in the future.</a:t>
            </a: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solidFill>
                  <a:prstClr val="black"/>
                </a:solidFill>
              </a:rPr>
              <a:pPr/>
              <a:t>27</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84"/>
              </a:spcBef>
            </a:pPr>
            <a:r>
              <a:rPr lang="en-US" dirty="0" smtClean="0"/>
              <a:t>There are some decisions you’ll need to make about your Medicare coverage, including:</a:t>
            </a:r>
          </a:p>
          <a:p>
            <a:pPr marL="165056" lvl="1" indent="-165056" defTabSz="888528">
              <a:spcBef>
                <a:spcPts val="584"/>
              </a:spcBef>
              <a:defRPr/>
            </a:pPr>
            <a:r>
              <a:rPr lang="en-US" dirty="0" smtClean="0"/>
              <a:t>Do I want Original Medicare or a Medicare Advantage Plan?</a:t>
            </a:r>
          </a:p>
          <a:p>
            <a:pPr marL="165056" lvl="1" indent="-165056">
              <a:spcBef>
                <a:spcPts val="584"/>
              </a:spcBef>
            </a:pPr>
            <a:r>
              <a:rPr lang="en-US" dirty="0" smtClean="0"/>
              <a:t>Should I keep/sign up for Part A?</a:t>
            </a:r>
          </a:p>
          <a:p>
            <a:pPr marL="165056" lvl="1" indent="-165056">
              <a:spcBef>
                <a:spcPts val="584"/>
              </a:spcBef>
            </a:pPr>
            <a:r>
              <a:rPr lang="en-US" dirty="0" smtClean="0"/>
              <a:t>Should I take Part B? When?</a:t>
            </a:r>
          </a:p>
          <a:p>
            <a:pPr marL="165056" lvl="1" indent="-165056">
              <a:spcBef>
                <a:spcPts val="584"/>
              </a:spcBef>
            </a:pPr>
            <a:r>
              <a:rPr lang="en-US" dirty="0" smtClean="0"/>
              <a:t>What about Part D?</a:t>
            </a:r>
          </a:p>
          <a:p>
            <a:pPr marL="165056" lvl="1" indent="-165056">
              <a:spcBef>
                <a:spcPts val="584"/>
              </a:spcBef>
            </a:pPr>
            <a:r>
              <a:rPr lang="en-US" dirty="0" smtClean="0"/>
              <a:t>Do I need a Medigap policy?</a:t>
            </a:r>
          </a:p>
          <a:p>
            <a:pPr marL="165056" lvl="1" indent="-165056">
              <a:spcBef>
                <a:spcPts val="584"/>
              </a:spcBef>
            </a:pPr>
            <a:r>
              <a:rPr lang="en-US" dirty="0" smtClean="0"/>
              <a:t>Can I get help with Medicare costs?</a:t>
            </a: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9757" y="4447461"/>
            <a:ext cx="5971281" cy="4213384"/>
          </a:xfrm>
        </p:spPr>
        <p:txBody>
          <a:bodyPr>
            <a:normAutofit/>
          </a:bodyPr>
          <a:lstStyle/>
          <a:p>
            <a:pPr>
              <a:spcBef>
                <a:spcPts val="584"/>
              </a:spcBef>
            </a:pPr>
            <a:r>
              <a:rPr lang="en-US" dirty="0"/>
              <a:t>Choosing how you get your Medicare coverage is an important decision. There are two main ways you can get Medicare. There is Original Medicare and there are Medicare Advantage Plans, like </a:t>
            </a:r>
            <a:r>
              <a:rPr lang="en-US" dirty="0" smtClean="0"/>
              <a:t>Health Maintenance Organizations (HMOs) </a:t>
            </a:r>
            <a:r>
              <a:rPr lang="en-US" dirty="0"/>
              <a:t>and </a:t>
            </a:r>
            <a:r>
              <a:rPr lang="en-US" dirty="0" smtClean="0"/>
              <a:t>Preferred Providers Organizations (PPOs). </a:t>
            </a:r>
            <a:r>
              <a:rPr lang="en-US" dirty="0"/>
              <a:t>Many of the decisions you need to make will depend on how you choose to get your Medicare health care.</a:t>
            </a:r>
          </a:p>
          <a:p>
            <a:pPr>
              <a:spcBef>
                <a:spcPts val="584"/>
              </a:spcBef>
            </a:pPr>
            <a:r>
              <a:rPr lang="en-US" dirty="0"/>
              <a:t>Original Medicare is a fee-for-service program managed by the Federal Government. It provides you with your Medicare Part A and/or Part B benefits. You will be in Original Medicare unless you choose to join another Medicare </a:t>
            </a:r>
            <a:r>
              <a:rPr lang="en-US" dirty="0" smtClean="0"/>
              <a:t>health plan</a:t>
            </a:r>
            <a:r>
              <a:rPr lang="en-US" dirty="0"/>
              <a:t>. About 75% of people with Medicare </a:t>
            </a:r>
            <a:r>
              <a:rPr lang="en-US" dirty="0" smtClean="0"/>
              <a:t>have Original Medicare. </a:t>
            </a:r>
            <a:r>
              <a:rPr lang="en-US" dirty="0"/>
              <a:t>With Original Medicare, you can go to any doctor, supplier, hospital, or facility that accepts Medicare and is accepting new Medicare patients. You use your red, white, and blue Medicare card when you get health care. </a:t>
            </a:r>
          </a:p>
          <a:p>
            <a:pPr>
              <a:spcBef>
                <a:spcPts val="584"/>
              </a:spcBef>
            </a:pPr>
            <a:r>
              <a:rPr lang="en-US" dirty="0"/>
              <a:t>Medicare Advantage (MA) Plans are health plan options approved by Medicare. MA Plans are offered in many areas of the country by private companies that sign a contract with Medicare. Medicare pays a set amount of money to plans each month for their members’ health care. If you choose a Medicare Advantage </a:t>
            </a:r>
            <a:r>
              <a:rPr lang="en-US" dirty="0" smtClean="0"/>
              <a:t>Plan</a:t>
            </a:r>
            <a:r>
              <a:rPr lang="en-US" dirty="0"/>
              <a:t>, you </a:t>
            </a:r>
            <a:r>
              <a:rPr lang="en-US" dirty="0" smtClean="0"/>
              <a:t>still have Medicare </a:t>
            </a:r>
            <a:r>
              <a:rPr lang="en-US" dirty="0"/>
              <a:t>and you still get all the regular Medicare-covered services offered under Part A and Part B. You may also get additional benefits offered through the plan, including Medicare prescription drug coverage. However, you may have to use doctors and hospitals that belong to the plan. Benefits and cost-sharing may also be different than in Original Medicare and may vary from plan to plan. If you choose </a:t>
            </a:r>
            <a:r>
              <a:rPr lang="en-US" dirty="0" smtClean="0"/>
              <a:t>a </a:t>
            </a:r>
            <a:r>
              <a:rPr lang="en-US" dirty="0"/>
              <a:t>Medicare </a:t>
            </a:r>
            <a:r>
              <a:rPr lang="en-US" dirty="0" smtClean="0"/>
              <a:t>Advantage Plan, </a:t>
            </a:r>
            <a:r>
              <a:rPr lang="en-US" dirty="0"/>
              <a:t>your plan may give you a card to use when you get health care services and supplies</a:t>
            </a:r>
            <a:r>
              <a:rPr lang="en-US" dirty="0" smtClean="0"/>
              <a:t>.</a:t>
            </a: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20nmtp@cms.hhs.gov" TargetMode="External"/><Relationship Id="rId4" Type="http://schemas.openxmlformats.org/officeDocument/2006/relationships/hyperlink" Target="http://www.cms.gov/NationalMedicareTrainingProgram" TargetMode="External"/><Relationship Id="rId5"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295400"/>
            <a:ext cx="4419600" cy="1524000"/>
          </a:xfrm>
        </p:spPr>
        <p:txBody>
          <a:bodyPr anchor="t"/>
          <a:lstStyle>
            <a:lvl1pPr algn="l">
              <a:defRPr>
                <a:solidFill>
                  <a:schemeClr val="tx1"/>
                </a:solidFill>
              </a:defRPr>
            </a:lvl1pPr>
          </a:lstStyle>
          <a:p>
            <a:r>
              <a:rPr lang="en-US" dirty="0" smtClean="0"/>
              <a:t>Click to edit Master title style</a:t>
            </a:r>
            <a:endParaRPr lang="en-US" dirty="0"/>
          </a:p>
        </p:txBody>
      </p:sp>
      <p:pic>
        <p:nvPicPr>
          <p:cNvPr id="3" name="Picture 2" descr="Centers for Medicare &amp; Medicaid Services logo"/>
          <p:cNvPicPr/>
          <p:nvPr userDrawn="1"/>
        </p:nvPicPr>
        <p:blipFill>
          <a:blip r:embed="rId3" cstate="print"/>
          <a:srcRect/>
          <a:stretch>
            <a:fillRect/>
          </a:stretch>
        </p:blipFill>
        <p:spPr bwMode="auto">
          <a:xfrm>
            <a:off x="32795" y="6172200"/>
            <a:ext cx="1828800" cy="6858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30AEF0-6C87-4D93-B097-A77F511DAED0}" type="datetimeFigureOut">
              <a:rPr lang="en-US" smtClean="0"/>
              <a:pPr/>
              <a:t>12/3/19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CD43E-0E26-4945-971C-163B67EF6A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vl1pPr>
            <a:lvl2pPr>
              <a:spcBef>
                <a:spcPts val="600"/>
              </a:spcBef>
              <a:defRPr sz="2800"/>
            </a:lvl2pPr>
            <a:lvl3pPr>
              <a:spcBef>
                <a:spcPts val="600"/>
              </a:spcBef>
              <a:defRPr sz="2800"/>
            </a:lvl3pPr>
            <a:lvl4pPr>
              <a:spcBef>
                <a:spcPts val="600"/>
              </a:spcBef>
              <a:defRPr sz="2800"/>
            </a:lvl4pPr>
            <a:lvl5pPr>
              <a:spcBef>
                <a:spcPts val="600"/>
              </a:spcBef>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fld id="{81A9C113-62F9-4886-9606-40F6296FF690}" type="datetime1">
              <a:rPr lang="en-US" smtClean="0"/>
              <a:pPr/>
              <a:t>12/3/19</a:t>
            </a:fld>
            <a:endParaRPr lang="en-US" dirty="0"/>
          </a:p>
        </p:txBody>
      </p:sp>
      <p:sp>
        <p:nvSpPr>
          <p:cNvPr id="1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1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pPr/>
              <a:t>‹#›</a:t>
            </a:fld>
            <a:endParaRPr lang="en-US" dirty="0"/>
          </a:p>
        </p:txBody>
      </p:sp>
    </p:spTree>
  </p:cSld>
  <p:clrMapOvr>
    <a:masterClrMapping/>
  </p:clrMapOvr>
  <p:transition xmlns:p14="http://schemas.microsoft.com/office/powerpoint/2010/mai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0C3390C8-CE50-4601-B1BF-247D1754F82A}" type="datetime1">
              <a:rPr lang="en-US" smtClean="0"/>
              <a:pPr/>
              <a:t>12/3/19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8C0CC3C-85F1-4D86-9B70-8D9F8B17F046}" type="slidenum">
              <a:rPr lang="en-US" smtClean="0"/>
              <a:pPr/>
              <a:t>‹#›</a:t>
            </a:fld>
            <a:endParaRPr lang="en-US" dirty="0"/>
          </a:p>
        </p:txBody>
      </p:sp>
      <p:sp>
        <p:nvSpPr>
          <p:cNvPr id="9" name="Content Placeholder 2"/>
          <p:cNvSpPr>
            <a:spLocks noGrp="1"/>
          </p:cNvSpPr>
          <p:nvPr>
            <p:ph idx="1"/>
          </p:nvPr>
        </p:nvSpPr>
        <p:spPr>
          <a:xfrm>
            <a:off x="457200" y="1600200"/>
            <a:ext cx="8229600" cy="4525963"/>
          </a:xfrm>
        </p:spPr>
        <p:txBody>
          <a:bodyPr/>
          <a:lstStyle>
            <a:lvl1pPr>
              <a:spcBef>
                <a:spcPts val="500"/>
              </a:spcBef>
              <a:defRPr/>
            </a:lvl1pPr>
            <a:lvl2pPr>
              <a:spcBef>
                <a:spcPts val="500"/>
              </a:spcBef>
              <a:defRPr/>
            </a:lvl2pPr>
            <a:lvl3pPr>
              <a:spcBef>
                <a:spcPts val="500"/>
              </a:spcBef>
              <a:defRPr/>
            </a:lvl3pPr>
            <a:lvl4pPr>
              <a:spcBef>
                <a:spcPts val="500"/>
              </a:spcBef>
              <a:defRPr/>
            </a:lvl4pPr>
            <a:lvl5pPr>
              <a:spcBef>
                <a:spcPts val="5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a:xfrm>
            <a:off x="457200" y="76200"/>
            <a:ext cx="8229600" cy="1096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transition xmlns:p14="http://schemas.microsoft.com/office/powerpoint/2010/mai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1406AE3-6C5F-4C2C-8AF2-6460440D86E1}" type="datetime1">
              <a:rPr lang="en-US" smtClean="0"/>
              <a:pPr/>
              <a:t>12/3/19</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8C0CC3C-85F1-4D86-9B70-8D9F8B17F046}" type="slidenum">
              <a:rPr lang="en-US" smtClean="0"/>
              <a:pPr/>
              <a:t>‹#›</a:t>
            </a:fld>
            <a:endParaRPr lang="en-US" dirty="0"/>
          </a:p>
        </p:txBody>
      </p:sp>
      <p:sp>
        <p:nvSpPr>
          <p:cNvPr id="8" name="Title 1"/>
          <p:cNvSpPr>
            <a:spLocks noGrp="1"/>
          </p:cNvSpPr>
          <p:nvPr>
            <p:ph type="title"/>
          </p:nvPr>
        </p:nvSpPr>
        <p:spPr>
          <a:xfrm>
            <a:off x="457200" y="274638"/>
            <a:ext cx="8229600" cy="1143000"/>
          </a:xfrm>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600200"/>
            <a:ext cx="8229600" cy="4525963"/>
          </a:xfrm>
        </p:spPr>
        <p:txBody>
          <a:bodyPr/>
          <a:lstStyle>
            <a:lvl1pPr>
              <a:spcBef>
                <a:spcPts val="500"/>
              </a:spcBef>
              <a:defRPr>
                <a:solidFill>
                  <a:schemeClr val="bg1"/>
                </a:solidFill>
              </a:defRPr>
            </a:lvl1pPr>
            <a:lvl2pPr>
              <a:spcBef>
                <a:spcPts val="500"/>
              </a:spcBef>
              <a:defRPr>
                <a:solidFill>
                  <a:schemeClr val="bg1"/>
                </a:solidFill>
              </a:defRPr>
            </a:lvl2pPr>
            <a:lvl3pPr>
              <a:spcBef>
                <a:spcPts val="500"/>
              </a:spcBef>
              <a:defRPr>
                <a:solidFill>
                  <a:schemeClr val="bg1"/>
                </a:solidFill>
              </a:defRPr>
            </a:lvl3pPr>
            <a:lvl4pPr>
              <a:spcBef>
                <a:spcPts val="500"/>
              </a:spcBef>
              <a:defRPr>
                <a:solidFill>
                  <a:schemeClr val="bg1"/>
                </a:solidFill>
              </a:defRPr>
            </a:lvl4pPr>
            <a:lvl5pPr>
              <a:spcBef>
                <a:spcPts val="500"/>
              </a:spcBef>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762000" y="1371600"/>
            <a:ext cx="7696200" cy="4724400"/>
          </a:xfrm>
          <a:prstGeom prst="rect">
            <a:avLst/>
          </a:prstGeom>
          <a:noFill/>
          <a:ln w="9525">
            <a:noFill/>
            <a:miter lim="800000"/>
            <a:headEnd/>
            <a:tailEnd/>
          </a:ln>
        </p:spPr>
        <p:txBody>
          <a:bodyPr anchor="ctr"/>
          <a:lstStyle/>
          <a:p>
            <a:pPr algn="ctr" fontAlgn="auto">
              <a:spcBef>
                <a:spcPct val="20000"/>
              </a:spcBef>
              <a:spcAft>
                <a:spcPts val="0"/>
              </a:spcAft>
              <a:buFont typeface="Wingdings" pitchFamily="2" charset="2"/>
              <a:buNone/>
              <a:defRPr/>
            </a:pPr>
            <a:r>
              <a:rPr lang="en-US" sz="2700" dirty="0" smtClean="0">
                <a:latin typeface="+mn-lt"/>
              </a:rPr>
              <a:t>This </a:t>
            </a:r>
            <a:r>
              <a:rPr lang="en-US" sz="2700" dirty="0">
                <a:latin typeface="+mn-lt"/>
              </a:rPr>
              <a:t>training module </a:t>
            </a:r>
            <a:r>
              <a:rPr lang="en-US" sz="2700" dirty="0" smtClean="0">
                <a:latin typeface="+mn-lt"/>
              </a:rPr>
              <a:t>is provided </a:t>
            </a:r>
            <a:r>
              <a:rPr lang="en-US" sz="2700" dirty="0">
                <a:latin typeface="+mn-lt"/>
              </a:rPr>
              <a:t>by the</a:t>
            </a: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r>
              <a:rPr lang="en-US" sz="2700" dirty="0">
                <a:latin typeface="+mn-lt"/>
              </a:rPr>
              <a:t>For questions about training products, e-mail </a:t>
            </a:r>
            <a:r>
              <a:rPr lang="en-US" sz="2700" dirty="0" smtClean="0">
                <a:latin typeface="+mn-lt"/>
                <a:hlinkClick r:id="rId3"/>
              </a:rPr>
              <a:t>NMTP@cms.hhs.gov</a:t>
            </a:r>
            <a:endParaRPr lang="en-US" sz="2700" b="1" dirty="0">
              <a:latin typeface="+mn-lt"/>
            </a:endParaRPr>
          </a:p>
          <a:p>
            <a:pPr algn="ctr" fontAlgn="auto">
              <a:spcBef>
                <a:spcPct val="20000"/>
              </a:spcBef>
              <a:spcAft>
                <a:spcPts val="0"/>
              </a:spcAft>
              <a:buFont typeface="Wingdings" pitchFamily="2" charset="2"/>
              <a:buNone/>
              <a:defRPr/>
            </a:pPr>
            <a:r>
              <a:rPr lang="en-US" sz="2700" dirty="0">
                <a:latin typeface="+mn-lt"/>
              </a:rPr>
              <a:t>To view all available NMTP materials </a:t>
            </a:r>
            <a:br>
              <a:rPr lang="en-US" sz="2700" dirty="0">
                <a:latin typeface="+mn-lt"/>
              </a:rPr>
            </a:br>
            <a:r>
              <a:rPr lang="en-US" sz="2700" dirty="0">
                <a:latin typeface="+mn-lt"/>
              </a:rPr>
              <a:t>or to subscribe to our listserv, visit </a:t>
            </a:r>
            <a:endParaRPr lang="en-US" sz="2700" dirty="0" smtClean="0">
              <a:latin typeface="+mn-lt"/>
            </a:endParaRPr>
          </a:p>
          <a:p>
            <a:pPr algn="ctr" fontAlgn="auto">
              <a:spcBef>
                <a:spcPct val="20000"/>
              </a:spcBef>
              <a:spcAft>
                <a:spcPts val="0"/>
              </a:spcAft>
              <a:buFont typeface="Wingdings" pitchFamily="2" charset="2"/>
              <a:buNone/>
              <a:defRPr/>
            </a:pPr>
            <a:r>
              <a:rPr lang="en-US" sz="2400" dirty="0" smtClean="0">
                <a:latin typeface="+mn-lt"/>
                <a:hlinkClick r:id="rId4"/>
              </a:rPr>
              <a:t>www.cms.gov/NationalMedicareTrainingProgram</a:t>
            </a:r>
            <a:endParaRPr lang="en-US" sz="2400" b="1" dirty="0">
              <a:latin typeface="+mn-lt"/>
            </a:endParaRPr>
          </a:p>
        </p:txBody>
      </p:sp>
      <p:pic>
        <p:nvPicPr>
          <p:cNvPr id="3" name="Picture 7" descr="NMTP Logo Black.eps"/>
          <p:cNvPicPr>
            <a:picLocks noChangeAspect="1"/>
          </p:cNvPicPr>
          <p:nvPr userDrawn="1"/>
        </p:nvPicPr>
        <p:blipFill>
          <a:blip r:embed="rId5" cstate="print"/>
          <a:srcRect/>
          <a:stretch>
            <a:fillRect/>
          </a:stretch>
        </p:blipFill>
        <p:spPr bwMode="auto">
          <a:xfrm>
            <a:off x="1905000" y="2343150"/>
            <a:ext cx="5562600" cy="933450"/>
          </a:xfrm>
          <a:prstGeom prst="rect">
            <a:avLst/>
          </a:prstGeom>
          <a:noFill/>
          <a:ln w="9525">
            <a:noFill/>
            <a:miter lim="800000"/>
            <a:headEnd/>
            <a:tailEnd/>
          </a:ln>
        </p:spPr>
      </p:pic>
    </p:spTree>
  </p:cSld>
  <p:clrMapOvr>
    <a:masterClrMapping/>
  </p:clrMapOvr>
  <p:transition xmlns:p14="http://schemas.microsoft.com/office/powerpoint/2010/mai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0B2EC-6B71-409C-AC51-8EA778AF7B43}" type="datetime1">
              <a:rPr lang="en-US" smtClean="0"/>
              <a:pPr/>
              <a:t>12/3/19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C0CC3C-85F1-4D86-9B70-8D9F8B17F046}" type="slidenum">
              <a:rPr lang="en-US" smtClean="0"/>
              <a:pPr/>
              <a:t>‹#›</a:t>
            </a:fld>
            <a:endParaRPr lang="en-US" dirty="0"/>
          </a:p>
        </p:txBody>
      </p:sp>
    </p:spTree>
  </p:cSld>
  <p:clrMapOvr>
    <a:masterClrMapping/>
  </p:clrMapOvr>
  <p:transition xmlns:p14="http://schemas.microsoft.com/office/powerpoint/2010/mai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377301-EC95-4D65-B10F-9ED341F53360}" type="datetime1">
              <a:rPr lang="en-US" smtClean="0"/>
              <a:pPr/>
              <a:t>12/3/19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311C8D-3B42-4150-880E-F70598F3D0EA}" type="slidenum">
              <a:rPr lang="en-US" smtClean="0"/>
              <a:pPr/>
              <a:t>‹#›</a:t>
            </a:fld>
            <a:endParaRPr lang="en-US" dirty="0"/>
          </a:p>
        </p:txBody>
      </p:sp>
    </p:spTree>
    <p:extLst>
      <p:ext uri="{BB962C8B-B14F-4D97-AF65-F5344CB8AC3E}">
        <p14:creationId xmlns:p14="http://schemas.microsoft.com/office/powerpoint/2010/main" val="3630774627"/>
      </p:ext>
    </p:extLst>
  </p:cSld>
  <p:clrMapOvr>
    <a:masterClrMapping/>
  </p:clrMapOvr>
  <p:transition xmlns:p14="http://schemas.microsoft.com/office/powerpoint/2010/mai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pPr>
              <a:defRPr/>
            </a:pPr>
            <a:fld id="{17E5AB80-0E87-4414-B854-1D33B1A9357F}" type="datetime1">
              <a:rPr lang="en-US" smtClean="0"/>
              <a:pPr>
                <a:defRPr/>
              </a:pPr>
              <a:t>12/3/19</a:t>
            </a:fld>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0E12A1D0-E0D1-4FD1-8D47-FA6E6C2740F0}" type="slidenum">
              <a:rPr lang="en-US"/>
              <a:pPr>
                <a:defRPr/>
              </a:pPr>
              <a:t>‹#›</a:t>
            </a:fld>
            <a:endParaRPr lang="en-US"/>
          </a:p>
        </p:txBody>
      </p:sp>
    </p:spTree>
  </p:cSld>
  <p:clrMapOvr>
    <a:masterClrMapping/>
  </p:clrMapOvr>
  <p:transition xmlns:p14="http://schemas.microsoft.com/office/powerpoint/2010/mai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30AEF0-6C87-4D93-B097-A77F511DAED0}" type="datetimeFigureOut">
              <a:rPr lang="en-US" smtClean="0"/>
              <a:pPr/>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CD43E-0E26-4945-971C-163B67EF6A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fld id="{C3157D73-992F-4722-83B9-1A8091DF2292}" type="datetime1">
              <a:rPr lang="en-US" smtClean="0"/>
              <a:pPr/>
              <a:t>12/3/19</a:t>
            </a:fld>
            <a:endParaRPr lang="en-US" dirty="0"/>
          </a:p>
        </p:txBody>
      </p:sp>
      <p:sp>
        <p:nvSpPr>
          <p:cNvPr id="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776" r:id="rId7"/>
    <p:sldLayoutId id="2147483792" r:id="rId8"/>
    <p:sldLayoutId id="2147483793" r:id="rId9"/>
    <p:sldLayoutId id="2147483794" r:id="rId10"/>
  </p:sldLayoutIdLst>
  <p:transition xmlns:p14="http://schemas.microsoft.com/office/powerpoint/2010/main">
    <p:blinds dir="vert"/>
  </p:transition>
  <p:timing>
    <p:tnLst>
      <p:par>
        <p:cTn xmlns:p14="http://schemas.microsoft.com/office/powerpoint/2010/main" id="1" dur="indefinite" restart="never" nodeType="tmRoot"/>
      </p:par>
    </p:tnLst>
  </p:timing>
  <p:hf hdr="0" ftr="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SzPct val="50000"/>
        <a:buFont typeface="Wingdings" pitchFamily="2" charset="2"/>
        <a:buChar char="q"/>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imgres?imgurl=https://g.foolcdn.com/editorial/images/430902/w2-social-security-card-payroll-taxes-getty_large.jpg&amp;imgrefurl=https://www.fool.com/retirement/2017/01/28/what-is-the-fica-tax-and-why-do-i-have-to-pay-it.aspx&amp;h=355&amp;w=580&amp;tbnid=0O2nILW9aQGqcM:&amp;tbnh=160&amp;tbnw=260&amp;usg=__i5_81q_4DyRhkrzDp4sQZlNZjds=&amp;vet=1&amp;docid=WBSx-9pLq06Z6M&amp;sa=X&amp;ved=0ahUKEwj9_r-n6ZPVAhVnwVQKHeYzBtMQ9QEIKjAA" TargetMode="Externa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hyperlink" Target="http://www.hicapservices.net/" TargetMode="External"/><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45.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hyperlink" Target="https://www.medicare.gov/sign-up-change-plans/get-parts-a-and-b/when-sign-up-parts-a-and-b/when-sign-up-parts-a-and-b.html" TargetMode="External"/><Relationship Id="rId4" Type="http://schemas.openxmlformats.org/officeDocument/2006/relationships/hyperlink" Target="https://www.medicare.gov/supplement-other-insurance/how-medicare-works-with-other-insurance/how-medicare-works-with-other-insurance.html" TargetMode="External"/><Relationship Id="rId1" Type="http://schemas.openxmlformats.org/officeDocument/2006/relationships/slideLayout" Target="../slideLayouts/slideLayout2.xml"/><Relationship Id="rId2" Type="http://schemas.openxmlformats.org/officeDocument/2006/relationships/hyperlink" Target="https://www.medicare.gov/sign-up-change-plans/get-parts-a-and-b/should-you-get-part-b/should-i-get-part-b.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edicare.gov/sign-up-change-plans/get-parts-a-and-b/when-sign-up-parts-a-and-b/when-sign-up-parts-a-and-b.html" TargetMode="External"/><Relationship Id="rId3" Type="http://schemas.openxmlformats.org/officeDocument/2006/relationships/image" Target="../media/image4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hyperlink" Target="https://www.medicare.gov/coverage/flu-shots.html" TargetMode="External"/><Relationship Id="rId4" Type="http://schemas.openxmlformats.org/officeDocument/2006/relationships/hyperlink" Target="https://www.medicare.gov/coverage/hepatitis-b-shots.html" TargetMode="External"/><Relationship Id="rId5" Type="http://schemas.openxmlformats.org/officeDocument/2006/relationships/hyperlink" Target="https://www.medicare.gov/coverage/pneumococcal-shots.html" TargetMode="External"/><Relationship Id="rId6" Type="http://schemas.openxmlformats.org/officeDocument/2006/relationships/hyperlink" Target="https://www.medicare.gov/coverage/preventive-visit-and-yearly-wellness-exams.html" TargetMode="External"/><Relationship Id="rId7" Type="http://schemas.openxmlformats.org/officeDocument/2006/relationships/hyperlink" Target="https://www.medicare.gov/coverage/nutrition-therapy-services.html" TargetMode="External"/><Relationship Id="rId8" Type="http://schemas.openxmlformats.org/officeDocument/2006/relationships/hyperlink" Target="https://www.medicare.gov/coverage/obesity-screening-and-counseling.html" TargetMode="External"/><Relationship Id="rId9" Type="http://schemas.openxmlformats.org/officeDocument/2006/relationships/hyperlink" Target="https://www.medicare.gov/coverage/prostate-cancer-screenings.html" TargetMode="External"/><Relationship Id="rId10" Type="http://schemas.openxmlformats.org/officeDocument/2006/relationships/image" Target="../media/image50.jpeg"/><Relationship Id="rId11"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0.xml.rels><?xml version="1.0" encoding="UTF-8" standalone="yes"?>
<Relationships xmlns="http://schemas.openxmlformats.org/package/2006/relationships"><Relationship Id="rId11" Type="http://schemas.openxmlformats.org/officeDocument/2006/relationships/hyperlink" Target="https://www.medicare.gov/coverage/mammograms.html" TargetMode="External"/><Relationship Id="rId12" Type="http://schemas.openxmlformats.org/officeDocument/2006/relationships/image" Target="../media/image50.jpeg"/><Relationship Id="rId13"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hyperlink" Target="https://www.medicare.gov/coverage/cardiovascular-disease-screenings.html" TargetMode="External"/><Relationship Id="rId3" Type="http://schemas.openxmlformats.org/officeDocument/2006/relationships/hyperlink" Target="https://www.medicare.gov/coverage/cervical-vaginal-cancer-screenings.html" TargetMode="External"/><Relationship Id="rId4" Type="http://schemas.openxmlformats.org/officeDocument/2006/relationships/hyperlink" Target="https://www.medicare.gov/coverage/colorectal-cancer-screenings.html" TargetMode="External"/><Relationship Id="rId5" Type="http://schemas.openxmlformats.org/officeDocument/2006/relationships/hyperlink" Target="https://www.medicare.gov/coverage/depression-screenings.html" TargetMode="External"/><Relationship Id="rId6" Type="http://schemas.openxmlformats.org/officeDocument/2006/relationships/hyperlink" Target="https://www.medicare.gov/coverage/diabetes-screenings.html" TargetMode="External"/><Relationship Id="rId7" Type="http://schemas.openxmlformats.org/officeDocument/2006/relationships/hyperlink" Target="https://www.medicare.gov/coverage/diabetes-self-mgmt-training.html" TargetMode="External"/><Relationship Id="rId8" Type="http://schemas.openxmlformats.org/officeDocument/2006/relationships/hyperlink" Target="https://www.medicare.gov/coverage/glaucoma-tests.html" TargetMode="External"/><Relationship Id="rId9" Type="http://schemas.openxmlformats.org/officeDocument/2006/relationships/hyperlink" Target="https://www.medicare.gov/coverage/hiv-screening.html" TargetMode="External"/><Relationship Id="rId10" Type="http://schemas.openxmlformats.org/officeDocument/2006/relationships/hyperlink" Target="https://www.medicare.gov/coverage/lung-cancer-screening.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45.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 Id="rId3" Type="http://schemas.openxmlformats.org/officeDocument/2006/relationships/image" Target="../media/image5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47.jpeg"/></Relationships>
</file>

<file path=ppt/slides/_rels/slide54.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surance.ca.gov/" TargetMode="External"/><Relationship Id="rId3"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 Id="rId3" Type="http://schemas.openxmlformats.org/officeDocument/2006/relationships/image" Target="../media/image6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 Id="rId3" Type="http://schemas.openxmlformats.org/officeDocument/2006/relationships/image" Target="../media/image68.jpe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69.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70.jpeg"/></Relationships>
</file>

<file path=ppt/slides/_rels/slide65.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6.xml.rels><?xml version="1.0" encoding="UTF-8" standalone="yes"?>
<Relationships xmlns="http://schemas.openxmlformats.org/package/2006/relationships"><Relationship Id="rId3" Type="http://schemas.openxmlformats.org/officeDocument/2006/relationships/hyperlink" Target="http://www.socialsecurity.gov/" TargetMode="External"/><Relationship Id="rId4" Type="http://schemas.openxmlformats.org/officeDocument/2006/relationships/image" Target="../media/image72.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ehealthmedicare.com/about-medicare/medicare-part-b/" TargetMode="External"/><Relationship Id="rId4" Type="http://schemas.openxmlformats.org/officeDocument/2006/relationships/image" Target="../media/image74.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healthadvocates.org/glossary/index.html"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jpeg"/></Relationships>
</file>

<file path=ppt/slides/_rels/slide78.xml.rels><?xml version="1.0" encoding="UTF-8" standalone="yes"?>
<Relationships xmlns="http://schemas.openxmlformats.org/package/2006/relationships"><Relationship Id="rId3" Type="http://schemas.openxmlformats.org/officeDocument/2006/relationships/hyperlink" Target="http://www.cahealthadvocates.org/" TargetMode="External"/><Relationship Id="rId4" Type="http://schemas.openxmlformats.org/officeDocument/2006/relationships/hyperlink" Target="http://www.smpresource.org/"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80.jpeg"/></Relationships>
</file>

<file path=ppt/slides/_rels/slide82.xml.rels><?xml version="1.0" encoding="UTF-8" standalone="yes"?>
<Relationships xmlns="http://schemas.openxmlformats.org/package/2006/relationships"><Relationship Id="rId3" Type="http://schemas.openxmlformats.org/officeDocument/2006/relationships/image" Target="../media/image81.jpeg"/><Relationship Id="rId4" Type="http://schemas.openxmlformats.org/officeDocument/2006/relationships/image" Target="../media/image78.jpe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85.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17.png"/><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8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s>
</file>

<file path=ppt/slides/_rels/slide89.xml.rels><?xml version="1.0" encoding="UTF-8" standalone="yes"?>
<Relationships xmlns="http://schemas.openxmlformats.org/package/2006/relationships"><Relationship Id="rId3" Type="http://schemas.openxmlformats.org/officeDocument/2006/relationships/hyperlink" Target="http://www.justiceinaging.org/keep-older-adults-home-community/" TargetMode="External"/><Relationship Id="rId4" Type="http://schemas.openxmlformats.org/officeDocument/2006/relationships/hyperlink" Target="http://www.justiceinaging.org/health-equity/" TargetMode="External"/><Relationship Id="rId1" Type="http://schemas.openxmlformats.org/officeDocument/2006/relationships/slideLayout" Target="../slideLayouts/slideLayout2.xml"/><Relationship Id="rId2" Type="http://schemas.openxmlformats.org/officeDocument/2006/relationships/hyperlink" Target="http://www.justiceinaging.org/defend-health-car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jpe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86.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7.jpeg"/><Relationship Id="rId4" Type="http://schemas.openxmlformats.org/officeDocument/2006/relationships/image" Target="../media/image88.jpeg"/><Relationship Id="rId1" Type="http://schemas.openxmlformats.org/officeDocument/2006/relationships/slideLayout" Target="../slideLayouts/slideLayout2.xml"/><Relationship Id="rId2" Type="http://schemas.openxmlformats.org/officeDocument/2006/relationships/hyperlink" Target="http://www.medicare.gov/physiciancompare"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www.opa.ca.gov/Pages/OPAHealthCareWizardLandingPage.aspx" TargetMode="External"/><Relationship Id="rId4" Type="http://schemas.openxmlformats.org/officeDocument/2006/relationships/image" Target="../media/image89.jpeg"/><Relationship Id="rId1" Type="http://schemas.openxmlformats.org/officeDocument/2006/relationships/slideLayout" Target="../slideLayouts/slideLayout2.xml"/><Relationship Id="rId2" Type="http://schemas.openxmlformats.org/officeDocument/2006/relationships/hyperlink" Target="http://www.opa.ca.gov/Pages/ReportCard.aspx"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 Id="rId3" Type="http://schemas.openxmlformats.org/officeDocument/2006/relationships/image" Target="../media/image91.png"/></Relationships>
</file>

<file path=ppt/slides/_rels/slide95.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image" Target="../media/image91.png"/><Relationship Id="rId1" Type="http://schemas.openxmlformats.org/officeDocument/2006/relationships/slideLayout" Target="../slideLayouts/slideLayout2.xml"/><Relationship Id="rId2" Type="http://schemas.openxmlformats.org/officeDocument/2006/relationships/image" Target="../media/image9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3.jpeg"/><Relationship Id="rId3" Type="http://schemas.openxmlformats.org/officeDocument/2006/relationships/hyperlink" Target="http://www.hicapservices.net/"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www.hicapservices.net/" TargetMode="External"/><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MEDICARE</a:t>
            </a:r>
            <a:endParaRPr lang="en-US" sz="6000" dirty="0"/>
          </a:p>
        </p:txBody>
      </p:sp>
      <p:sp>
        <p:nvSpPr>
          <p:cNvPr id="3" name="Text Placeholder 2"/>
          <p:cNvSpPr>
            <a:spLocks noGrp="1"/>
          </p:cNvSpPr>
          <p:nvPr>
            <p:ph type="body" sz="half" idx="1"/>
          </p:nvPr>
        </p:nvSpPr>
        <p:spPr>
          <a:xfrm>
            <a:off x="609600" y="1600200"/>
            <a:ext cx="3429000" cy="4419600"/>
          </a:xfrm>
        </p:spPr>
        <p:txBody>
          <a:bodyPr>
            <a:normAutofit/>
          </a:bodyPr>
          <a:lstStyle/>
          <a:p>
            <a:endParaRPr lang="en-US" dirty="0"/>
          </a:p>
        </p:txBody>
      </p:sp>
      <p:sp>
        <p:nvSpPr>
          <p:cNvPr id="4" name="Content Placeholder 3"/>
          <p:cNvSpPr>
            <a:spLocks noGrp="1"/>
          </p:cNvSpPr>
          <p:nvPr>
            <p:ph sz="half" idx="2"/>
          </p:nvPr>
        </p:nvSpPr>
        <p:spPr>
          <a:xfrm>
            <a:off x="4953000" y="1600200"/>
            <a:ext cx="3581400" cy="4572000"/>
          </a:xfrm>
        </p:spPr>
        <p:txBody>
          <a:bodyPr>
            <a:normAutofit fontScale="47500" lnSpcReduction="20000"/>
          </a:bodyPr>
          <a:lstStyle/>
          <a:p>
            <a:pPr>
              <a:buNone/>
            </a:pPr>
            <a:endParaRPr lang="en-US" sz="6700" b="1" dirty="0" smtClean="0"/>
          </a:p>
          <a:p>
            <a:pPr>
              <a:buNone/>
            </a:pPr>
            <a:r>
              <a:rPr lang="en-US" sz="6700" b="1" smtClean="0"/>
              <a:t>HICAP </a:t>
            </a:r>
            <a:r>
              <a:rPr lang="en-US" sz="6700" b="1" dirty="0" smtClean="0"/>
              <a:t>Overview  </a:t>
            </a:r>
          </a:p>
          <a:p>
            <a:pPr>
              <a:buNone/>
            </a:pPr>
            <a:r>
              <a:rPr lang="en-US" sz="6700" b="1" dirty="0" smtClean="0"/>
              <a:t>  A Roadmap to</a:t>
            </a:r>
          </a:p>
          <a:p>
            <a:pPr>
              <a:buNone/>
            </a:pPr>
            <a:r>
              <a:rPr lang="en-US" sz="6700" b="1" dirty="0" smtClean="0"/>
              <a:t>     Understanding </a:t>
            </a:r>
          </a:p>
          <a:p>
            <a:pPr algn="ctr">
              <a:buNone/>
            </a:pPr>
            <a:r>
              <a:rPr lang="en-US" sz="6700" b="1" dirty="0" smtClean="0"/>
              <a:t>Medicare:</a:t>
            </a:r>
          </a:p>
          <a:p>
            <a:pPr algn="ctr">
              <a:buNone/>
            </a:pPr>
            <a:r>
              <a:rPr lang="en-US" sz="6700" b="1" dirty="0" smtClean="0"/>
              <a:t>          A,  B, C and D  </a:t>
            </a:r>
          </a:p>
          <a:p>
            <a:pPr>
              <a:buNone/>
            </a:pPr>
            <a:r>
              <a:rPr lang="en-US" sz="2200" b="1" i="1" dirty="0" smtClean="0"/>
              <a:t> </a:t>
            </a:r>
          </a:p>
          <a:p>
            <a:pPr algn="ctr">
              <a:buNone/>
            </a:pPr>
            <a:r>
              <a:rPr lang="en-US" sz="3600" dirty="0" smtClean="0"/>
              <a:t> by  </a:t>
            </a:r>
          </a:p>
          <a:p>
            <a:pPr algn="ctr">
              <a:buNone/>
            </a:pPr>
            <a:endParaRPr lang="en-US" sz="2200" dirty="0" smtClean="0"/>
          </a:p>
          <a:p>
            <a:pPr algn="ctr">
              <a:buNone/>
            </a:pPr>
            <a:r>
              <a:rPr lang="en-US" sz="3600" dirty="0" smtClean="0"/>
              <a:t>Carolynn Washington </a:t>
            </a:r>
          </a:p>
          <a:p>
            <a:pPr algn="ctr">
              <a:buNone/>
            </a:pPr>
            <a:r>
              <a:rPr lang="en-US" sz="3600" dirty="0" smtClean="0"/>
              <a:t>	Education &amp; Outreach Coordinator</a:t>
            </a:r>
            <a:endParaRPr lang="en-US" sz="1050" i="1" dirty="0" smtClean="0"/>
          </a:p>
          <a:p>
            <a:endParaRPr lang="en-US" sz="1400" dirty="0" smtClean="0"/>
          </a:p>
          <a:p>
            <a:endParaRPr lang="en-US" sz="1400" dirty="0" smtClean="0"/>
          </a:p>
          <a:p>
            <a:endParaRPr lang="en-US" dirty="0"/>
          </a:p>
        </p:txBody>
      </p:sp>
      <p:sp>
        <p:nvSpPr>
          <p:cNvPr id="5" name="Date Placeholder 4"/>
          <p:cNvSpPr>
            <a:spLocks noGrp="1"/>
          </p:cNvSpPr>
          <p:nvPr>
            <p:ph type="dt" sz="half" idx="10"/>
          </p:nvPr>
        </p:nvSpPr>
        <p:spPr/>
        <p:txBody>
          <a:bodyPr/>
          <a:lstStyle/>
          <a:p>
            <a:pPr algn="ctr">
              <a:defRPr/>
            </a:pPr>
            <a:fld id="{399730A0-0B65-4443-9CE8-B660196EA842}" type="datetime1">
              <a:rPr lang="en-US" smtClean="0"/>
              <a:pPr algn="ctr">
                <a:defRPr/>
              </a:pPr>
              <a:t>12/3/19</a:t>
            </a:fld>
            <a:endParaRPr lang="en-US" dirty="0"/>
          </a:p>
        </p:txBody>
      </p:sp>
      <p:sp>
        <p:nvSpPr>
          <p:cNvPr id="6" name="Slide Number Placeholder 5"/>
          <p:cNvSpPr>
            <a:spLocks noGrp="1"/>
          </p:cNvSpPr>
          <p:nvPr>
            <p:ph type="sldNum" sz="quarter" idx="12"/>
          </p:nvPr>
        </p:nvSpPr>
        <p:spPr/>
        <p:txBody>
          <a:bodyPr/>
          <a:lstStyle/>
          <a:p>
            <a:pPr>
              <a:defRPr/>
            </a:pPr>
            <a:fld id="{0E12A1D0-E0D1-4FD1-8D47-FA6E6C2740F0}" type="slidenum">
              <a:rPr lang="en-US" smtClean="0"/>
              <a:pPr>
                <a:defRPr/>
              </a:pPr>
              <a:t>1</a:t>
            </a:fld>
            <a:endParaRPr lang="en-US" dirty="0"/>
          </a:p>
        </p:txBody>
      </p:sp>
      <p:sp>
        <p:nvSpPr>
          <p:cNvPr id="8" name="Footer Placeholder 7"/>
          <p:cNvSpPr>
            <a:spLocks noGrp="1"/>
          </p:cNvSpPr>
          <p:nvPr>
            <p:ph type="ftr" sz="quarter" idx="11"/>
          </p:nvPr>
        </p:nvSpPr>
        <p:spPr/>
        <p:txBody>
          <a:bodyPr/>
          <a:lstStyle/>
          <a:p>
            <a:pPr>
              <a:defRPr/>
            </a:pPr>
            <a:r>
              <a:rPr lang="en-US" dirty="0" smtClean="0"/>
              <a:t>2019 Medicare-</a:t>
            </a:r>
            <a:r>
              <a:rPr lang="en-US" dirty="0" err="1" smtClean="0"/>
              <a:t>Medi</a:t>
            </a:r>
            <a:r>
              <a:rPr lang="en-US" dirty="0" smtClean="0"/>
              <a:t>-</a:t>
            </a:r>
            <a:r>
              <a:rPr lang="en-US" dirty="0" err="1" smtClean="0"/>
              <a:t>Medi</a:t>
            </a:r>
            <a:r>
              <a:rPr lang="en-US" dirty="0" smtClean="0"/>
              <a:t>- Fraud Overview(CW2)</a:t>
            </a:r>
            <a:endParaRPr lang="en-US" dirty="0"/>
          </a:p>
        </p:txBody>
      </p:sp>
      <p:pic>
        <p:nvPicPr>
          <p:cNvPr id="10" name="Picture 9" descr="Image result for medicare and you 2019"/>
          <p:cNvPicPr/>
          <p:nvPr/>
        </p:nvPicPr>
        <p:blipFill>
          <a:blip r:embed="rId2" cstate="print"/>
          <a:srcRect/>
          <a:stretch>
            <a:fillRect/>
          </a:stretch>
        </p:blipFill>
        <p:spPr bwMode="auto">
          <a:xfrm>
            <a:off x="685800" y="1676400"/>
            <a:ext cx="3276600" cy="42672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t>
            </a:r>
            <a:r>
              <a:rPr lang="en-US" sz="3100" dirty="0" smtClean="0">
                <a:latin typeface="Arial" pitchFamily="34" charset="0"/>
                <a:cs typeface="Arial" pitchFamily="34" charset="0"/>
              </a:rPr>
              <a:t>Entitlement Programs </a:t>
            </a:r>
            <a:r>
              <a:rPr lang="en-US" sz="3100" dirty="0" smtClean="0"/>
              <a:t>Social Security / Medicare</a:t>
            </a:r>
            <a:endParaRPr lang="en-US" sz="3100"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10</a:t>
            </a:fld>
            <a:endParaRPr lang="en-US" dirty="0"/>
          </a:p>
        </p:txBody>
      </p:sp>
      <p:pic>
        <p:nvPicPr>
          <p:cNvPr id="6" name="Picture 4" descr="http://d35brb9zkkbdsd.cloudfront.net/wp-content/uploads/2013/06/Social-Security-Card.jpg"/>
          <p:cNvPicPr>
            <a:picLocks noGrp="1" noChangeAspect="1" noChangeArrowheads="1"/>
          </p:cNvPicPr>
          <p:nvPr>
            <p:ph idx="1"/>
          </p:nvPr>
        </p:nvPicPr>
        <p:blipFill>
          <a:blip r:embed="rId2" cstate="print"/>
          <a:srcRect/>
          <a:stretch>
            <a:fillRect/>
          </a:stretch>
        </p:blipFill>
        <p:spPr bwMode="auto">
          <a:xfrm>
            <a:off x="6629400" y="1447800"/>
            <a:ext cx="2286000" cy="1548384"/>
          </a:xfrm>
          <a:prstGeom prst="rect">
            <a:avLst/>
          </a:prstGeom>
          <a:noFill/>
        </p:spPr>
      </p:pic>
      <p:sp>
        <p:nvSpPr>
          <p:cNvPr id="7" name="Rectangle 6"/>
          <p:cNvSpPr/>
          <p:nvPr/>
        </p:nvSpPr>
        <p:spPr>
          <a:xfrm>
            <a:off x="609600" y="1600200"/>
            <a:ext cx="6248400" cy="2677656"/>
          </a:xfrm>
          <a:prstGeom prst="rect">
            <a:avLst/>
          </a:prstGeom>
        </p:spPr>
        <p:txBody>
          <a:bodyPr wrap="square">
            <a:spAutoFit/>
          </a:bodyPr>
          <a:lstStyle/>
          <a:p>
            <a:r>
              <a:rPr lang="en-US" sz="2400" b="1" dirty="0" smtClean="0"/>
              <a:t>Social Security </a:t>
            </a:r>
            <a:r>
              <a:rPr lang="en-US" sz="2400" dirty="0" smtClean="0"/>
              <a:t>is largely a pay-as-you-go program. This means that today's workers pay Social Security taxes into the program and money flows back out as monthly income to beneficiaries. </a:t>
            </a:r>
          </a:p>
          <a:p>
            <a:endParaRPr lang="en-US" sz="2400" dirty="0" smtClean="0"/>
          </a:p>
          <a:p>
            <a:endParaRPr lang="en-US" sz="2400" dirty="0"/>
          </a:p>
        </p:txBody>
      </p:sp>
      <p:sp>
        <p:nvSpPr>
          <p:cNvPr id="8" name="Rectangle 7"/>
          <p:cNvSpPr/>
          <p:nvPr/>
        </p:nvSpPr>
        <p:spPr>
          <a:xfrm>
            <a:off x="609600" y="3886200"/>
            <a:ext cx="6248400" cy="2308324"/>
          </a:xfrm>
          <a:prstGeom prst="rect">
            <a:avLst/>
          </a:prstGeom>
        </p:spPr>
        <p:txBody>
          <a:bodyPr wrap="square">
            <a:spAutoFit/>
          </a:bodyPr>
          <a:lstStyle/>
          <a:p>
            <a:endParaRPr lang="en-US" sz="2400" b="1" dirty="0" smtClean="0"/>
          </a:p>
          <a:p>
            <a:r>
              <a:rPr lang="en-US" sz="2400" b="1" dirty="0" smtClean="0"/>
              <a:t>Medicare</a:t>
            </a:r>
            <a:r>
              <a:rPr lang="en-US" sz="2400" dirty="0" smtClean="0"/>
              <a:t> is the federal health insurance program for people who are 65 or older, certain younger people with disabilities, and people with End-Stage Renal Disease (permanent kidney failure requiring dialysis or a transplant). </a:t>
            </a:r>
            <a:endParaRPr lang="en-US" sz="2400" dirty="0"/>
          </a:p>
        </p:txBody>
      </p:sp>
      <p:sp>
        <p:nvSpPr>
          <p:cNvPr id="11" name="Rectangle 10"/>
          <p:cNvSpPr/>
          <p:nvPr/>
        </p:nvSpPr>
        <p:spPr>
          <a:xfrm>
            <a:off x="685800" y="3505200"/>
            <a:ext cx="4962489" cy="369332"/>
          </a:xfrm>
          <a:prstGeom prst="rect">
            <a:avLst/>
          </a:prstGeom>
        </p:spPr>
        <p:txBody>
          <a:bodyPr wrap="square">
            <a:spAutoFit/>
          </a:bodyPr>
          <a:lstStyle/>
          <a:p>
            <a:r>
              <a:rPr lang="en-US" dirty="0" smtClean="0">
                <a:solidFill>
                  <a:srgbClr val="FF0000"/>
                </a:solidFill>
              </a:rPr>
              <a:t>(New Social Security info)       </a:t>
            </a:r>
            <a:r>
              <a:rPr lang="en-US" dirty="0" err="1" smtClean="0">
                <a:solidFill>
                  <a:srgbClr val="FF0000"/>
                </a:solidFill>
              </a:rPr>
              <a:t>press,office@ssa.gov</a:t>
            </a:r>
            <a:endParaRPr lang="en-US" dirty="0">
              <a:solidFill>
                <a:srgbClr val="FF0000"/>
              </a:solidFill>
            </a:endParaRPr>
          </a:p>
        </p:txBody>
      </p:sp>
      <p:pic>
        <p:nvPicPr>
          <p:cNvPr id="12" name="Picture 11" descr="Image result for new medicare card"/>
          <p:cNvPicPr/>
          <p:nvPr/>
        </p:nvPicPr>
        <p:blipFill>
          <a:blip r:embed="rId3" cstate="print"/>
          <a:srcRect/>
          <a:stretch>
            <a:fillRect/>
          </a:stretch>
        </p:blipFill>
        <p:spPr bwMode="auto">
          <a:xfrm>
            <a:off x="6705600" y="3505200"/>
            <a:ext cx="2040150" cy="14478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FICA / Social Security / Medicare Trust Fund</a:t>
            </a:r>
            <a:endParaRPr lang="en-US" dirty="0"/>
          </a:p>
        </p:txBody>
      </p:sp>
      <p:sp>
        <p:nvSpPr>
          <p:cNvPr id="3" name="Content Placeholder 2"/>
          <p:cNvSpPr>
            <a:spLocks noGrp="1"/>
          </p:cNvSpPr>
          <p:nvPr>
            <p:ph idx="1"/>
          </p:nvPr>
        </p:nvSpPr>
        <p:spPr/>
        <p:txBody>
          <a:bodyPr>
            <a:normAutofit fontScale="85000" lnSpcReduction="20000"/>
          </a:bodyPr>
          <a:lstStyle/>
          <a:p>
            <a:pPr fontAlgn="t">
              <a:buNone/>
            </a:pPr>
            <a:endParaRPr lang="en-US" dirty="0" smtClean="0">
              <a:hlinkClick r:id="rId2"/>
            </a:endParaRPr>
          </a:p>
          <a:p>
            <a:endParaRPr lang="en-US" sz="2400" dirty="0" smtClean="0"/>
          </a:p>
          <a:p>
            <a:endParaRPr lang="en-US" sz="2400" dirty="0" smtClean="0"/>
          </a:p>
          <a:p>
            <a:endParaRPr lang="en-US" sz="2400" dirty="0" smtClean="0"/>
          </a:p>
          <a:p>
            <a:endParaRPr lang="en-US" sz="2400" dirty="0" smtClean="0"/>
          </a:p>
          <a:p>
            <a:pPr fontAlgn="t"/>
            <a:endParaRPr lang="en-US" sz="2400" dirty="0" smtClean="0"/>
          </a:p>
          <a:p>
            <a:r>
              <a:rPr lang="en-US" sz="2400" dirty="0" smtClean="0"/>
              <a:t>Federal Insurance Contributions Act (</a:t>
            </a:r>
            <a:r>
              <a:rPr lang="en-US" sz="2400" b="1" dirty="0" smtClean="0"/>
              <a:t>FICA</a:t>
            </a:r>
            <a:r>
              <a:rPr lang="en-US" sz="2400" dirty="0" smtClean="0"/>
              <a:t>) </a:t>
            </a:r>
            <a:r>
              <a:rPr lang="en-US" sz="2400" b="1" dirty="0" smtClean="0"/>
              <a:t>tax</a:t>
            </a:r>
            <a:r>
              <a:rPr lang="en-US" sz="2400" dirty="0" smtClean="0"/>
              <a:t> (/ˈ</a:t>
            </a:r>
            <a:r>
              <a:rPr lang="en-US" sz="2400" dirty="0" err="1" smtClean="0"/>
              <a:t>faɪkə</a:t>
            </a:r>
            <a:r>
              <a:rPr lang="en-US" sz="2400" dirty="0" smtClean="0"/>
              <a:t>/) is a United States federal payroll (or employment) </a:t>
            </a:r>
            <a:r>
              <a:rPr lang="en-US" sz="2400" b="1" dirty="0" smtClean="0"/>
              <a:t>tax</a:t>
            </a:r>
            <a:r>
              <a:rPr lang="en-US" sz="2400" dirty="0" smtClean="0"/>
              <a:t> imposed on </a:t>
            </a:r>
            <a:r>
              <a:rPr lang="en-US" sz="2400" b="1" dirty="0" smtClean="0"/>
              <a:t>both employees and employers</a:t>
            </a:r>
            <a:r>
              <a:rPr lang="en-US" sz="2400" dirty="0" smtClean="0"/>
              <a:t> to fund </a:t>
            </a:r>
            <a:r>
              <a:rPr lang="en-US" sz="2400" b="1" dirty="0" smtClean="0"/>
              <a:t>Social Security and Medicare</a:t>
            </a:r>
            <a:r>
              <a:rPr lang="en-US" sz="2400" dirty="0" smtClean="0"/>
              <a:t>—federal programs that provide benefits for retirees, disabled people, and children of deceased workers </a:t>
            </a:r>
          </a:p>
          <a:p>
            <a:r>
              <a:rPr lang="en-US" sz="2400" dirty="0" smtClean="0"/>
              <a:t>The </a:t>
            </a:r>
            <a:r>
              <a:rPr lang="en-US" sz="2400" b="1" dirty="0" smtClean="0"/>
              <a:t>Medicare</a:t>
            </a:r>
            <a:r>
              <a:rPr lang="en-US" sz="2400" dirty="0" smtClean="0"/>
              <a:t> tax rate is 1.45% of an </a:t>
            </a:r>
            <a:r>
              <a:rPr lang="en-US" sz="2400" b="1" dirty="0" smtClean="0"/>
              <a:t>employee's wages</a:t>
            </a:r>
            <a:r>
              <a:rPr lang="en-US" sz="2400" dirty="0" smtClean="0"/>
              <a:t>. Again, </a:t>
            </a:r>
            <a:r>
              <a:rPr lang="en-US" sz="2400" b="1" dirty="0" smtClean="0"/>
              <a:t>Medicare</a:t>
            </a:r>
            <a:r>
              <a:rPr lang="en-US" sz="2400" dirty="0" smtClean="0"/>
              <a:t> is an </a:t>
            </a:r>
            <a:r>
              <a:rPr lang="en-US" sz="2400" b="1" dirty="0" smtClean="0"/>
              <a:t>employer and employee </a:t>
            </a:r>
            <a:r>
              <a:rPr lang="en-US" sz="2400" dirty="0" smtClean="0"/>
              <a:t>tax. You must withhold 1.45% from an </a:t>
            </a:r>
            <a:r>
              <a:rPr lang="en-US" sz="2400" b="1" dirty="0" smtClean="0"/>
              <a:t>employee's pay </a:t>
            </a:r>
            <a:r>
              <a:rPr lang="en-US" sz="2400" dirty="0" smtClean="0"/>
              <a:t>and employer contribute a matching 1.45%.  Together, </a:t>
            </a:r>
            <a:r>
              <a:rPr lang="en-US" sz="2400" b="1" dirty="0" smtClean="0"/>
              <a:t>Medicare</a:t>
            </a:r>
            <a:r>
              <a:rPr lang="en-US" sz="2400" dirty="0" smtClean="0"/>
              <a:t> makes up 2.9% of the FICA tax rate of 15.3% as of May 7, 2018</a:t>
            </a:r>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11</a:t>
            </a:fld>
            <a:endParaRPr lang="en-US" dirty="0"/>
          </a:p>
        </p:txBody>
      </p:sp>
      <p:pic>
        <p:nvPicPr>
          <p:cNvPr id="8" name="Picture 2" descr="Image result for paystub"/>
          <p:cNvPicPr>
            <a:picLocks noChangeAspect="1" noChangeArrowheads="1"/>
          </p:cNvPicPr>
          <p:nvPr/>
        </p:nvPicPr>
        <p:blipFill>
          <a:blip r:embed="rId3" cstate="print"/>
          <a:srcRect/>
          <a:stretch>
            <a:fillRect/>
          </a:stretch>
        </p:blipFill>
        <p:spPr bwMode="auto">
          <a:xfrm>
            <a:off x="838200" y="1295400"/>
            <a:ext cx="7391400" cy="2057400"/>
          </a:xfrm>
          <a:prstGeom prst="rect">
            <a:avLst/>
          </a:prstGeom>
          <a:noFill/>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Medicare Funding source</a:t>
            </a:r>
            <a:br>
              <a:rPr lang="en-US" dirty="0" smtClean="0"/>
            </a:br>
            <a:r>
              <a:rPr lang="en-US" sz="2000" dirty="0" smtClean="0"/>
              <a:t>Kaiser Family Foundation web site </a:t>
            </a:r>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12</a:t>
            </a:fld>
            <a:endParaRPr lang="en-US" dirty="0"/>
          </a:p>
        </p:txBody>
      </p:sp>
      <p:pic>
        <p:nvPicPr>
          <p:cNvPr id="8" name="Content Placeholder 7" descr="https://kaiserfamilyfoundation.files.wordpress.com/2018/06/7305-12-figure-7.png?w=735&amp;h=551&amp;crop=1"/>
          <p:cNvPicPr>
            <a:picLocks noGrp="1"/>
          </p:cNvPicPr>
          <p:nvPr>
            <p:ph idx="1"/>
          </p:nvPr>
        </p:nvPicPr>
        <p:blipFill>
          <a:blip r:embed="rId2" cstate="print"/>
          <a:srcRect/>
          <a:stretch>
            <a:fillRect/>
          </a:stretch>
        </p:blipFill>
        <p:spPr bwMode="auto">
          <a:xfrm>
            <a:off x="609600" y="1371600"/>
            <a:ext cx="8000999" cy="4754563"/>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Funding Source breakdown  </a:t>
            </a:r>
            <a:endParaRPr lang="en-US" dirty="0"/>
          </a:p>
        </p:txBody>
      </p:sp>
      <p:sp>
        <p:nvSpPr>
          <p:cNvPr id="3" name="Content Placeholder 2"/>
          <p:cNvSpPr>
            <a:spLocks noGrp="1"/>
          </p:cNvSpPr>
          <p:nvPr>
            <p:ph idx="1"/>
          </p:nvPr>
        </p:nvSpPr>
        <p:spPr>
          <a:xfrm>
            <a:off x="457200" y="1371600"/>
            <a:ext cx="8229600" cy="4800600"/>
          </a:xfrm>
        </p:spPr>
        <p:txBody>
          <a:bodyPr>
            <a:normAutofit fontScale="77500" lnSpcReduction="20000"/>
          </a:bodyPr>
          <a:lstStyle/>
          <a:p>
            <a:endParaRPr lang="en-US" b="1" dirty="0" smtClean="0"/>
          </a:p>
          <a:p>
            <a:r>
              <a:rPr lang="en-US" b="1" dirty="0" smtClean="0"/>
              <a:t>Part A</a:t>
            </a:r>
            <a:r>
              <a:rPr lang="en-US" dirty="0" smtClean="0"/>
              <a:t> is funded mainly by a </a:t>
            </a:r>
            <a:r>
              <a:rPr lang="en-US" b="1" dirty="0" smtClean="0"/>
              <a:t>2.9 percent payroll tax on earnings paid by employers and employees </a:t>
            </a:r>
            <a:r>
              <a:rPr lang="en-US" dirty="0" smtClean="0"/>
              <a:t>(1.45% each) deposited into the Hospital Insurance Trust Fund. The Part A Trust Fund is projected to be solvent through 2029.</a:t>
            </a:r>
          </a:p>
          <a:p>
            <a:r>
              <a:rPr lang="en-US" b="1" dirty="0" smtClean="0"/>
              <a:t>Part B</a:t>
            </a:r>
            <a:r>
              <a:rPr lang="en-US" dirty="0" smtClean="0"/>
              <a:t> is funded by </a:t>
            </a:r>
            <a:r>
              <a:rPr lang="en-US" b="1" dirty="0" smtClean="0"/>
              <a:t>general revenues and beneficiary premiums</a:t>
            </a:r>
          </a:p>
          <a:p>
            <a:r>
              <a:rPr lang="en-US" b="1" dirty="0" smtClean="0"/>
              <a:t>Part C</a:t>
            </a:r>
            <a:r>
              <a:rPr lang="en-US" dirty="0" smtClean="0"/>
              <a:t>, the Medicare Advantage program, is not separately financed; Medicare Advantage plans provide benefits covered under Part A, Part B, and (typically) Part D, and these benefits are financed primarily by </a:t>
            </a:r>
            <a:r>
              <a:rPr lang="en-US" b="1" dirty="0" smtClean="0"/>
              <a:t>payroll taxes, general revenues, and premiums</a:t>
            </a:r>
          </a:p>
          <a:p>
            <a:r>
              <a:rPr lang="en-US" b="1" dirty="0" smtClean="0"/>
              <a:t>Part D</a:t>
            </a:r>
            <a:r>
              <a:rPr lang="en-US" dirty="0" smtClean="0"/>
              <a:t> is funded by </a:t>
            </a:r>
            <a:r>
              <a:rPr lang="en-US" b="1" dirty="0" smtClean="0"/>
              <a:t>general revenues, beneficiary premiums, and state payments</a:t>
            </a:r>
            <a:endParaRPr lang="en-US" b="1"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13</a:t>
            </a:fld>
            <a:endParaRPr lang="en-US" dirty="0"/>
          </a:p>
        </p:txBody>
      </p:sp>
    </p:spTree>
  </p:cSld>
  <p:clrMapOvr>
    <a:masterClrMapping/>
  </p:clrMapOvr>
  <p:transition xmlns:p14="http://schemas.microsoft.com/office/powerpoint/2010/mai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Where can I get help with my Medicare questions?</a:t>
            </a:r>
            <a:endParaRPr lang="en-US" sz="3000" dirty="0"/>
          </a:p>
        </p:txBody>
      </p:sp>
      <p:sp>
        <p:nvSpPr>
          <p:cNvPr id="3" name="Content Placeholder 2"/>
          <p:cNvSpPr>
            <a:spLocks noGrp="1"/>
          </p:cNvSpPr>
          <p:nvPr>
            <p:ph idx="1"/>
          </p:nvPr>
        </p:nvSpPr>
        <p:spPr/>
        <p:txBody>
          <a:bodyPr>
            <a:normAutofit/>
          </a:bodyPr>
          <a:lstStyle/>
          <a:p>
            <a:endParaRPr lang="en-US" dirty="0" smtClean="0"/>
          </a:p>
          <a:p>
            <a:pPr marL="1200150" lvl="3" indent="-342900">
              <a:buNone/>
            </a:pPr>
            <a:endParaRPr lang="en-US" sz="8000" dirty="0" smtClean="0">
              <a:latin typeface="Arial" pitchFamily="34" charset="0"/>
              <a:cs typeface="Arial" pitchFamily="34" charset="0"/>
            </a:endParaRPr>
          </a:p>
          <a:p>
            <a:pPr marL="1200150" lvl="3" indent="-342900"/>
            <a:endParaRPr lang="en-US" dirty="0" smtClean="0">
              <a:latin typeface="Arial" pitchFamily="34" charset="0"/>
              <a:cs typeface="Arial" pitchFamily="34" charset="0"/>
            </a:endParaRPr>
          </a:p>
          <a:p>
            <a:pPr marL="1200150" lvl="3" indent="-342900"/>
            <a:endParaRPr lang="en-US" dirty="0" smtClean="0">
              <a:latin typeface="Arial" pitchFamily="34" charset="0"/>
              <a:cs typeface="Arial" pitchFamily="34" charset="0"/>
            </a:endParaRPr>
          </a:p>
          <a:p>
            <a:pPr marL="1200150" lvl="3" indent="-342900"/>
            <a:endParaRPr lang="en-US" dirty="0" smtClean="0">
              <a:latin typeface="Arial" pitchFamily="34" charset="0"/>
              <a:cs typeface="Arial" pitchFamily="34" charset="0"/>
            </a:endParaRPr>
          </a:p>
          <a:p>
            <a:pPr marL="1200150" lvl="3" indent="-342900">
              <a:buNone/>
            </a:pPr>
            <a:r>
              <a:rPr lang="en-US" sz="2400" dirty="0" smtClean="0">
                <a:latin typeface="Arial" pitchFamily="34" charset="0"/>
                <a:cs typeface="Arial" pitchFamily="34" charset="0"/>
              </a:rPr>
              <a:t>	</a:t>
            </a:r>
            <a:endParaRPr lang="en-US" sz="2600" dirty="0" smtClean="0">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40475"/>
            <a:ext cx="2133600" cy="365125"/>
          </a:xfrm>
        </p:spPr>
        <p:txBody>
          <a:bodyPr/>
          <a:lstStyle/>
          <a:p>
            <a:fld id="{2B311C8D-3B42-4150-880E-F70598F3D0EA}" type="slidenum">
              <a:rPr lang="en-US" smtClean="0"/>
              <a:pPr/>
              <a:t>14</a:t>
            </a:fld>
            <a:endParaRPr lang="en-US" dirty="0"/>
          </a:p>
        </p:txBody>
      </p:sp>
      <p:sp>
        <p:nvSpPr>
          <p:cNvPr id="8" name="Date Placeholder 7"/>
          <p:cNvSpPr>
            <a:spLocks noGrp="1"/>
          </p:cNvSpPr>
          <p:nvPr>
            <p:ph type="dt" sz="half" idx="2"/>
          </p:nvPr>
        </p:nvSpPr>
        <p:spPr/>
        <p:txBody>
          <a:bodyPr/>
          <a:lstStyle/>
          <a:p>
            <a:fld id="{79574003-A7B5-4FD2-9688-9F6E3C0F10AE}" type="datetime1">
              <a:rPr lang="en-US" smtClean="0"/>
              <a:pPr/>
              <a:t>12/3/19</a:t>
            </a:fld>
            <a:endParaRPr lang="en-US" dirty="0"/>
          </a:p>
        </p:txBody>
      </p:sp>
      <p:pic>
        <p:nvPicPr>
          <p:cNvPr id="7" name="Picture 6" descr="Image result for answers"/>
          <p:cNvPicPr/>
          <p:nvPr/>
        </p:nvPicPr>
        <p:blipFill>
          <a:blip r:embed="rId3" cstate="print"/>
          <a:srcRect/>
          <a:stretch>
            <a:fillRect/>
          </a:stretch>
        </p:blipFill>
        <p:spPr bwMode="auto">
          <a:xfrm>
            <a:off x="685800" y="1600200"/>
            <a:ext cx="7696200" cy="4495800"/>
          </a:xfrm>
          <a:prstGeom prst="rect">
            <a:avLst/>
          </a:prstGeom>
          <a:noFill/>
          <a:ln w="9525">
            <a:noFill/>
            <a:miter lim="800000"/>
            <a:headEnd/>
            <a:tailEnd/>
          </a:ln>
        </p:spPr>
      </p:pic>
    </p:spTree>
    <p:extLst>
      <p:ext uri="{BB962C8B-B14F-4D97-AF65-F5344CB8AC3E}">
        <p14:creationId xmlns:p14="http://schemas.microsoft.com/office/powerpoint/2010/main" val="4055252090"/>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8229600" cy="5410200"/>
          </a:xfrm>
        </p:spPr>
        <p:txBody>
          <a:bodyPr>
            <a:normAutofit fontScale="62500" lnSpcReduction="20000"/>
          </a:bodyPr>
          <a:lstStyle/>
          <a:p>
            <a:pPr>
              <a:buNone/>
            </a:pPr>
            <a:r>
              <a:rPr lang="en-US" sz="2800" b="1" dirty="0" smtClean="0"/>
              <a:t>	</a:t>
            </a:r>
            <a:r>
              <a:rPr lang="en-US" b="1" dirty="0" smtClean="0"/>
              <a:t>Legal Services of Northern California (LSNC)</a:t>
            </a:r>
            <a:r>
              <a:rPr lang="en-US" dirty="0" smtClean="0"/>
              <a:t> provides quality civil legal services in 23 northern California counties.  LSNC has been serving the community for </a:t>
            </a:r>
            <a:r>
              <a:rPr lang="en-US" b="1" dirty="0" smtClean="0"/>
              <a:t>over 60 years</a:t>
            </a:r>
            <a:r>
              <a:rPr lang="en-US" dirty="0" smtClean="0"/>
              <a:t>.  LSNC’s mission is to empower the poor to identify and defeat the causes and effects of poverty within our community, efficiently utilizing all available resources.</a:t>
            </a:r>
          </a:p>
          <a:p>
            <a:pPr algn="ctr">
              <a:buNone/>
            </a:pPr>
            <a:endParaRPr lang="en-US" dirty="0" smtClean="0"/>
          </a:p>
          <a:p>
            <a:pPr algn="ctr">
              <a:buNone/>
            </a:pPr>
            <a:r>
              <a:rPr lang="en-US" sz="3800" b="1" dirty="0" smtClean="0"/>
              <a:t>HICAP Medicare Counseling is a special program of LSNC.</a:t>
            </a:r>
          </a:p>
          <a:p>
            <a:pPr algn="ctr">
              <a:buNone/>
            </a:pPr>
            <a:endParaRPr lang="en-US" dirty="0" smtClean="0"/>
          </a:p>
          <a:p>
            <a:pPr>
              <a:buNone/>
            </a:pPr>
            <a:r>
              <a:rPr lang="en-US" dirty="0" smtClean="0"/>
              <a:t>	While HICAP provides Medicare counseling only, HICAP counselors may refer other issues to LSNC, including:</a:t>
            </a:r>
          </a:p>
          <a:p>
            <a:pPr lvl="1">
              <a:buFont typeface="Wingdings" panose="05000000000000000000" pitchFamily="2" charset="2"/>
              <a:buChar char="Ø"/>
            </a:pPr>
            <a:r>
              <a:rPr lang="en-US" sz="3200" dirty="0" smtClean="0"/>
              <a:t>Other kinds of health cases (e.g., bills, </a:t>
            </a:r>
            <a:r>
              <a:rPr lang="en-US" sz="3200" dirty="0" err="1" smtClean="0"/>
              <a:t>Medi</a:t>
            </a:r>
            <a:r>
              <a:rPr lang="en-US" sz="3200" dirty="0" smtClean="0"/>
              <a:t>-Cal, Covered California, employer coverage) – </a:t>
            </a:r>
            <a:r>
              <a:rPr lang="en-US" sz="3200" i="1" dirty="0" smtClean="0"/>
              <a:t>referred to LSNC Health.</a:t>
            </a:r>
            <a:endParaRPr lang="en-US" sz="3200" dirty="0" smtClean="0"/>
          </a:p>
          <a:p>
            <a:pPr lvl="1">
              <a:buFont typeface="Wingdings" panose="05000000000000000000" pitchFamily="2" charset="2"/>
              <a:buChar char="Ø"/>
            </a:pPr>
            <a:r>
              <a:rPr lang="en-US" sz="3200" dirty="0" smtClean="0"/>
              <a:t>Housing, public benefits, Social Security cases – </a:t>
            </a:r>
            <a:r>
              <a:rPr lang="en-US" sz="3200" i="1" dirty="0" smtClean="0"/>
              <a:t>referred to LSNC offices.</a:t>
            </a:r>
            <a:endParaRPr lang="en-US" sz="3200" dirty="0" smtClean="0"/>
          </a:p>
          <a:p>
            <a:pPr lvl="1">
              <a:buFont typeface="Wingdings" panose="05000000000000000000" pitchFamily="2" charset="2"/>
              <a:buChar char="Ø"/>
            </a:pPr>
            <a:r>
              <a:rPr lang="en-US" sz="3200" dirty="0" smtClean="0"/>
              <a:t>Any civil legal matter for seniors in Sacramento – </a:t>
            </a:r>
            <a:r>
              <a:rPr lang="en-US" sz="3200" i="1" dirty="0" smtClean="0"/>
              <a:t>referred to</a:t>
            </a:r>
            <a:r>
              <a:rPr lang="en-US" sz="3200" dirty="0" smtClean="0"/>
              <a:t> </a:t>
            </a:r>
            <a:r>
              <a:rPr lang="en-US" sz="3200" i="1" dirty="0" smtClean="0"/>
              <a:t>Senior Legal Hotline.</a:t>
            </a:r>
          </a:p>
          <a:p>
            <a:pPr lvl="1">
              <a:buFont typeface="Wingdings" panose="05000000000000000000" pitchFamily="2" charset="2"/>
              <a:buChar char="Ø"/>
            </a:pPr>
            <a:r>
              <a:rPr lang="en-US" sz="3200" dirty="0" smtClean="0"/>
              <a:t>Pension and retirement issues – </a:t>
            </a:r>
            <a:r>
              <a:rPr lang="en-US" sz="3200" i="1" dirty="0" smtClean="0"/>
              <a:t>referred to</a:t>
            </a:r>
            <a:r>
              <a:rPr lang="en-US" sz="3200" dirty="0" smtClean="0"/>
              <a:t> </a:t>
            </a:r>
            <a:r>
              <a:rPr lang="en-US" sz="3200" i="1" dirty="0" smtClean="0"/>
              <a:t>Western States Pension Assistance Project at Senior Legal Hotline.</a:t>
            </a:r>
            <a:endParaRPr lang="en-US" sz="3200" dirty="0" smtClean="0"/>
          </a:p>
          <a:p>
            <a:pPr lvl="1">
              <a:buFont typeface="Wingdings" panose="05000000000000000000" pitchFamily="2" charset="2"/>
              <a:buChar char="Ø"/>
            </a:pPr>
            <a:endParaRPr lang="en-US" dirty="0" smtClean="0"/>
          </a:p>
          <a:p>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15</a:t>
            </a:fld>
            <a:endParaRPr lang="en-US" dirty="0"/>
          </a:p>
        </p:txBody>
      </p:sp>
      <p:pic>
        <p:nvPicPr>
          <p:cNvPr id="6" name="Picture 5" descr="Image result for lsnc"/>
          <p:cNvPicPr/>
          <p:nvPr/>
        </p:nvPicPr>
        <p:blipFill>
          <a:blip r:embed="rId2" cstate="print"/>
          <a:srcRect/>
          <a:stretch>
            <a:fillRect/>
          </a:stretch>
        </p:blipFill>
        <p:spPr bwMode="auto">
          <a:xfrm>
            <a:off x="2438400" y="304800"/>
            <a:ext cx="4267200" cy="76200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a:spLocks noGrp="1" noChangeArrowheads="1"/>
          </p:cNvSpPr>
          <p:nvPr>
            <p:ph type="title"/>
          </p:nvPr>
        </p:nvSpPr>
        <p:spPr>
          <a:xfrm>
            <a:off x="0" y="0"/>
            <a:ext cx="9144000" cy="1143000"/>
          </a:xfrm>
        </p:spPr>
        <p:txBody>
          <a:bodyPr>
            <a:normAutofit/>
          </a:bodyPr>
          <a:lstStyle/>
          <a:p>
            <a:r>
              <a:rPr lang="en-US" sz="2800" dirty="0" smtClean="0">
                <a:latin typeface="Arial" charset="0"/>
                <a:cs typeface="Arial" charset="0"/>
              </a:rPr>
              <a:t>HICAP </a:t>
            </a:r>
            <a:br>
              <a:rPr lang="en-US" sz="2800" dirty="0" smtClean="0">
                <a:latin typeface="Arial" charset="0"/>
                <a:cs typeface="Arial" charset="0"/>
              </a:rPr>
            </a:br>
            <a:r>
              <a:rPr lang="en-US" sz="2800" dirty="0" smtClean="0">
                <a:latin typeface="Arial" charset="0"/>
                <a:cs typeface="Arial" charset="0"/>
              </a:rPr>
              <a:t>Health Insurance Counseling &amp; Advocacy Program </a:t>
            </a:r>
            <a:endParaRPr lang="en-US" sz="2800" dirty="0" smtClean="0">
              <a:latin typeface="Arial" pitchFamily="34" charset="0"/>
              <a:cs typeface="Arial" pitchFamily="34" charset="0"/>
            </a:endParaRPr>
          </a:p>
        </p:txBody>
      </p:sp>
      <p:sp>
        <p:nvSpPr>
          <p:cNvPr id="9219" name="Rectangle 11"/>
          <p:cNvSpPr>
            <a:spLocks noGrp="1" noChangeArrowheads="1"/>
          </p:cNvSpPr>
          <p:nvPr>
            <p:ph type="body" sz="half" idx="1"/>
          </p:nvPr>
        </p:nvSpPr>
        <p:spPr>
          <a:xfrm>
            <a:off x="609600" y="1371600"/>
            <a:ext cx="7772400" cy="4419600"/>
          </a:xfrm>
        </p:spPr>
        <p:txBody>
          <a:bodyPr>
            <a:normAutofit/>
          </a:bodyPr>
          <a:lstStyle/>
          <a:p>
            <a:r>
              <a:rPr lang="en-US" sz="2000" b="1" dirty="0" smtClean="0">
                <a:latin typeface="Arial" pitchFamily="34" charset="0"/>
                <a:cs typeface="Arial" pitchFamily="34" charset="0"/>
              </a:rPr>
              <a:t>Health Insurance Counseling and Advocacy Program (HICAP) </a:t>
            </a:r>
            <a:r>
              <a:rPr lang="en-US" sz="2000" dirty="0" smtClean="0">
                <a:latin typeface="Arial" pitchFamily="34" charset="0"/>
                <a:cs typeface="Arial" pitchFamily="34" charset="0"/>
              </a:rPr>
              <a:t>provides </a:t>
            </a:r>
            <a:r>
              <a:rPr lang="en-US" sz="2000" dirty="0" smtClean="0">
                <a:solidFill>
                  <a:srgbClr val="FF0000"/>
                </a:solidFill>
                <a:latin typeface="Arial" pitchFamily="34" charset="0"/>
                <a:cs typeface="Arial" pitchFamily="34" charset="0"/>
              </a:rPr>
              <a:t>free unbiased </a:t>
            </a:r>
            <a:r>
              <a:rPr lang="en-US" sz="2000" dirty="0" smtClean="0">
                <a:latin typeface="Arial" pitchFamily="34" charset="0"/>
                <a:cs typeface="Arial" pitchFamily="34" charset="0"/>
              </a:rPr>
              <a:t>information to help Medicare beneficiaries and those imminent of Medicare eligibility understand Medicare and decide what’s best for their individual healthcare insurance needs</a:t>
            </a:r>
            <a:r>
              <a:rPr lang="en-US" sz="2400" dirty="0" smtClean="0">
                <a:latin typeface="Arial" pitchFamily="34" charset="0"/>
                <a:cs typeface="Arial" pitchFamily="34" charset="0"/>
              </a:rPr>
              <a:t>.</a:t>
            </a:r>
          </a:p>
          <a:p>
            <a:pPr>
              <a:buFont typeface="Arial" charset="0"/>
              <a:buChar char="•"/>
            </a:pPr>
            <a:r>
              <a:rPr lang="en-US" sz="2000" dirty="0" smtClean="0">
                <a:latin typeface="Arial" charset="0"/>
                <a:cs typeface="Arial" charset="0"/>
              </a:rPr>
              <a:t>Part of a nationwide network of State Health Insurance Assistance Program (SHIP)</a:t>
            </a:r>
          </a:p>
          <a:p>
            <a:pPr>
              <a:buFont typeface="Arial" charset="0"/>
              <a:buChar char="•"/>
            </a:pPr>
            <a:r>
              <a:rPr lang="en-US" sz="2000" dirty="0" smtClean="0">
                <a:latin typeface="Arial" charset="0"/>
                <a:cs typeface="Arial" charset="0"/>
              </a:rPr>
              <a:t>Funded by a Federal Grant and State Funds</a:t>
            </a:r>
          </a:p>
          <a:p>
            <a:pPr lvl="1">
              <a:buFont typeface="Arial" charset="0"/>
              <a:buChar char="•"/>
            </a:pPr>
            <a:r>
              <a:rPr lang="en-US" sz="1600" dirty="0" smtClean="0">
                <a:latin typeface="Arial" pitchFamily="34" charset="0"/>
                <a:cs typeface="Arial" pitchFamily="34" charset="0"/>
              </a:rPr>
              <a:t>Administered by Administration for Community Living (ACL)</a:t>
            </a:r>
          </a:p>
          <a:p>
            <a:pPr lvl="1">
              <a:buFont typeface="Arial" charset="0"/>
              <a:buChar char="•"/>
            </a:pPr>
            <a:r>
              <a:rPr lang="en-US" sz="1600" dirty="0" smtClean="0">
                <a:latin typeface="Arial" charset="0"/>
                <a:cs typeface="Arial" charset="0"/>
              </a:rPr>
              <a:t>Administered through the California Department of Aging &amp; Agencies on Aging Area 4 – covering Planning &amp; Service Area (PSA) 4, 11, and 29.</a:t>
            </a:r>
          </a:p>
        </p:txBody>
      </p:sp>
      <p:sp>
        <p:nvSpPr>
          <p:cNvPr id="5" name="Date Placeholder 4"/>
          <p:cNvSpPr>
            <a:spLocks noGrp="1"/>
          </p:cNvSpPr>
          <p:nvPr>
            <p:ph type="dt" sz="half" idx="10"/>
          </p:nvPr>
        </p:nvSpPr>
        <p:spPr/>
        <p:txBody>
          <a:bodyPr/>
          <a:lstStyle/>
          <a:p>
            <a:pPr>
              <a:defRPr/>
            </a:pPr>
            <a:fld id="{5879E93D-150E-4086-9715-11945528BC18}" type="datetime1">
              <a:rPr lang="en-US" smtClean="0"/>
              <a:pPr>
                <a:defRPr/>
              </a:pPr>
              <a:t>12/3/19</a:t>
            </a:fld>
            <a:endParaRPr lang="en-US" dirty="0"/>
          </a:p>
        </p:txBody>
      </p:sp>
      <p:sp>
        <p:nvSpPr>
          <p:cNvPr id="6" name="Slide Number Placeholder 5"/>
          <p:cNvSpPr>
            <a:spLocks noGrp="1"/>
          </p:cNvSpPr>
          <p:nvPr>
            <p:ph type="sldNum" sz="quarter" idx="12"/>
          </p:nvPr>
        </p:nvSpPr>
        <p:spPr/>
        <p:txBody>
          <a:bodyPr/>
          <a:lstStyle/>
          <a:p>
            <a:pPr>
              <a:defRPr/>
            </a:pPr>
            <a:fld id="{0E12A1D0-E0D1-4FD1-8D47-FA6E6C2740F0}" type="slidenum">
              <a:rPr lang="en-US" smtClean="0"/>
              <a:pPr>
                <a:defRPr/>
              </a:pPr>
              <a:t>16</a:t>
            </a:fld>
            <a:endParaRPr lang="en-US" dirty="0"/>
          </a:p>
        </p:txBody>
      </p:sp>
      <p:pic>
        <p:nvPicPr>
          <p:cNvPr id="1026" name="Picture 2" descr="C:\Mariko_Nakabayashi\F_Drive\HICAP Program Mgmt\Volunteers\Emily's Volunteer Coordinator Folder\Emily's Google Drive\ACL logos\SHIP Logo 5 (1).gif"/>
          <p:cNvPicPr>
            <a:picLocks noChangeAspect="1" noChangeArrowheads="1"/>
          </p:cNvPicPr>
          <p:nvPr/>
        </p:nvPicPr>
        <p:blipFill>
          <a:blip r:embed="rId3" cstate="print"/>
          <a:srcRect/>
          <a:stretch>
            <a:fillRect/>
          </a:stretch>
        </p:blipFill>
        <p:spPr bwMode="auto">
          <a:xfrm>
            <a:off x="6248400" y="5029200"/>
            <a:ext cx="2517775" cy="1398764"/>
          </a:xfrm>
          <a:prstGeom prst="rect">
            <a:avLst/>
          </a:prstGeom>
          <a:noFill/>
        </p:spPr>
      </p:pic>
      <p:pic>
        <p:nvPicPr>
          <p:cNvPr id="1029" name="Picture 5" descr="ACL Administration for Community Living logo link to home page"/>
          <p:cNvPicPr>
            <a:picLocks noChangeAspect="1" noChangeArrowheads="1"/>
          </p:cNvPicPr>
          <p:nvPr/>
        </p:nvPicPr>
        <p:blipFill>
          <a:blip r:embed="rId4" cstate="print"/>
          <a:srcRect/>
          <a:stretch>
            <a:fillRect/>
          </a:stretch>
        </p:blipFill>
        <p:spPr bwMode="auto">
          <a:xfrm>
            <a:off x="838200" y="5334000"/>
            <a:ext cx="1838325" cy="762000"/>
          </a:xfrm>
          <a:prstGeom prst="rect">
            <a:avLst/>
          </a:prstGeom>
          <a:noFill/>
        </p:spPr>
      </p:pic>
      <p:pic>
        <p:nvPicPr>
          <p:cNvPr id="1031" name="Picture 7" descr="Logo"/>
          <p:cNvPicPr>
            <a:picLocks noChangeAspect="1" noChangeArrowheads="1"/>
          </p:cNvPicPr>
          <p:nvPr/>
        </p:nvPicPr>
        <p:blipFill>
          <a:blip r:embed="rId5" cstate="print"/>
          <a:srcRect/>
          <a:stretch>
            <a:fillRect/>
          </a:stretch>
        </p:blipFill>
        <p:spPr bwMode="auto">
          <a:xfrm>
            <a:off x="3505200" y="5181600"/>
            <a:ext cx="2266950" cy="1276350"/>
          </a:xfrm>
          <a:prstGeom prst="rect">
            <a:avLst/>
          </a:prstGeom>
          <a:noFill/>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HICAP </a:t>
            </a:r>
            <a:br>
              <a:rPr lang="en-US" sz="2400" dirty="0" smtClean="0"/>
            </a:br>
            <a:r>
              <a:rPr lang="en-US" sz="2400" dirty="0" smtClean="0"/>
              <a:t>Health Insurance Counseling &amp; Advocacy Program</a:t>
            </a:r>
            <a:endParaRPr lang="en-US" sz="2400" dirty="0"/>
          </a:p>
        </p:txBody>
      </p:sp>
      <p:sp>
        <p:nvSpPr>
          <p:cNvPr id="3" name="Content Placeholder 2"/>
          <p:cNvSpPr>
            <a:spLocks noGrp="1"/>
          </p:cNvSpPr>
          <p:nvPr>
            <p:ph idx="1"/>
          </p:nvPr>
        </p:nvSpPr>
        <p:spPr>
          <a:xfrm>
            <a:off x="609600" y="1295400"/>
            <a:ext cx="3962400" cy="5029200"/>
          </a:xfrm>
        </p:spPr>
        <p:txBody>
          <a:bodyPr>
            <a:normAutofit lnSpcReduction="10000"/>
          </a:bodyPr>
          <a:lstStyle/>
          <a:p>
            <a:pPr>
              <a:buNone/>
            </a:pPr>
            <a:r>
              <a:rPr lang="en-US" sz="2800" b="1" u="sng" dirty="0" smtClean="0"/>
              <a:t>Who we serve:</a:t>
            </a:r>
          </a:p>
          <a:p>
            <a:r>
              <a:rPr lang="en-US" sz="2800" b="1" dirty="0" smtClean="0"/>
              <a:t>Medicare beneficiaries </a:t>
            </a:r>
          </a:p>
          <a:p>
            <a:pPr>
              <a:buNone/>
            </a:pPr>
            <a:r>
              <a:rPr lang="en-US" sz="2800" dirty="0" smtClean="0"/>
              <a:t>	regardless of age.</a:t>
            </a:r>
          </a:p>
          <a:p>
            <a:r>
              <a:rPr lang="en-US" sz="2800" dirty="0" smtClean="0"/>
              <a:t>Those </a:t>
            </a:r>
            <a:r>
              <a:rPr lang="en-US" sz="2800" b="1" dirty="0" smtClean="0"/>
              <a:t>imminent of </a:t>
            </a:r>
          </a:p>
          <a:p>
            <a:pPr>
              <a:buNone/>
            </a:pPr>
            <a:r>
              <a:rPr lang="en-US" sz="2800" b="1" dirty="0" smtClean="0"/>
              <a:t>	Medicare eligibility</a:t>
            </a:r>
            <a:r>
              <a:rPr lang="en-US" sz="2800" dirty="0" smtClean="0"/>
              <a:t> (generally, within 3 months of Medicare eligibility).</a:t>
            </a:r>
          </a:p>
          <a:p>
            <a:r>
              <a:rPr lang="en-US" sz="2800" dirty="0" smtClean="0"/>
              <a:t>Community education – open to the public regardless of age.</a:t>
            </a:r>
          </a:p>
          <a:p>
            <a:pPr lvl="1"/>
            <a:endParaRPr lang="en-US" dirty="0" smtClean="0"/>
          </a:p>
          <a:p>
            <a:pPr lvl="2"/>
            <a:endParaRPr lang="en-US" dirty="0"/>
          </a:p>
        </p:txBody>
      </p:sp>
      <p:sp>
        <p:nvSpPr>
          <p:cNvPr id="4" name="Date Placeholder 3"/>
          <p:cNvSpPr>
            <a:spLocks noGrp="1"/>
          </p:cNvSpPr>
          <p:nvPr>
            <p:ph type="dt" sz="half" idx="2"/>
          </p:nvPr>
        </p:nvSpPr>
        <p:spPr/>
        <p:txBody>
          <a:bodyPr/>
          <a:lstStyle/>
          <a:p>
            <a:fld id="{FDC2D46C-647E-466E-A9AC-03B6E8F2E854}"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17</a:t>
            </a:fld>
            <a:endParaRPr lang="en-US" dirty="0"/>
          </a:p>
        </p:txBody>
      </p:sp>
      <p:pic>
        <p:nvPicPr>
          <p:cNvPr id="8" name="Picture 7" descr="Image result for Seniors and children"/>
          <p:cNvPicPr/>
          <p:nvPr/>
        </p:nvPicPr>
        <p:blipFill>
          <a:blip r:embed="rId3" cstate="print"/>
          <a:srcRect/>
          <a:stretch>
            <a:fillRect/>
          </a:stretch>
        </p:blipFill>
        <p:spPr bwMode="auto">
          <a:xfrm>
            <a:off x="4495800" y="1676400"/>
            <a:ext cx="4191000" cy="38862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HICAP </a:t>
            </a:r>
            <a:r>
              <a:rPr lang="en-US" sz="2400" dirty="0" smtClean="0"/>
              <a:t/>
            </a:r>
            <a:br>
              <a:rPr lang="en-US" sz="2400" dirty="0" smtClean="0"/>
            </a:br>
            <a:r>
              <a:rPr lang="en-US" sz="2400" dirty="0" smtClean="0"/>
              <a:t>Health Insurance Counseling &amp; Advocacy Program</a:t>
            </a:r>
            <a:endParaRPr lang="en-US" sz="2400" dirty="0"/>
          </a:p>
        </p:txBody>
      </p:sp>
      <p:sp>
        <p:nvSpPr>
          <p:cNvPr id="3" name="Content Placeholder 2"/>
          <p:cNvSpPr>
            <a:spLocks noGrp="1"/>
          </p:cNvSpPr>
          <p:nvPr>
            <p:ph idx="1"/>
          </p:nvPr>
        </p:nvSpPr>
        <p:spPr>
          <a:xfrm>
            <a:off x="457200" y="3886200"/>
            <a:ext cx="8229600" cy="2239963"/>
          </a:xfrm>
        </p:spPr>
        <p:txBody>
          <a:bodyPr>
            <a:normAutofit fontScale="92500" lnSpcReduction="20000"/>
          </a:bodyPr>
          <a:lstStyle/>
          <a:p>
            <a:pPr algn="ctr">
              <a:buNone/>
            </a:pPr>
            <a:r>
              <a:rPr lang="en-US" sz="2400" b="1" dirty="0" smtClean="0"/>
              <a:t>	Vulnerability of Many Medicare Beneficiaries:</a:t>
            </a:r>
          </a:p>
          <a:p>
            <a:pPr>
              <a:buNone/>
            </a:pPr>
            <a:r>
              <a:rPr lang="en-US" sz="2400" b="1" dirty="0" smtClean="0"/>
              <a:t>	</a:t>
            </a:r>
            <a:r>
              <a:rPr lang="en-US" sz="2400" dirty="0" smtClean="0"/>
              <a:t>While much of the Medicare population may be considered vulnerable due to a greater need for health care services and higher costs due to age, health status, economic status, or disability, </a:t>
            </a:r>
            <a:r>
              <a:rPr lang="en-US" sz="2400" b="1" dirty="0" smtClean="0"/>
              <a:t>HICAP</a:t>
            </a:r>
            <a:r>
              <a:rPr lang="en-US" sz="2400" dirty="0" smtClean="0"/>
              <a:t> places special emphasis on identifying and serving those beneficiaries experiencing the greatest barriers to accessing health care.</a:t>
            </a:r>
            <a:endParaRPr lang="en-US" sz="2400"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18</a:t>
            </a:fld>
            <a:endParaRPr lang="en-US" dirty="0"/>
          </a:p>
        </p:txBody>
      </p:sp>
      <p:pic>
        <p:nvPicPr>
          <p:cNvPr id="6" name="Content Placeholder 7" descr="Image result for groups of seniors in need of service"/>
          <p:cNvPicPr>
            <a:picLocks/>
          </p:cNvPicPr>
          <p:nvPr/>
        </p:nvPicPr>
        <p:blipFill>
          <a:blip r:embed="rId2" cstate="print"/>
          <a:srcRect/>
          <a:stretch>
            <a:fillRect/>
          </a:stretch>
        </p:blipFill>
        <p:spPr bwMode="auto">
          <a:xfrm>
            <a:off x="1295400" y="1447800"/>
            <a:ext cx="6477000" cy="22860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fontScale="90000"/>
          </a:bodyPr>
          <a:lstStyle/>
          <a:p>
            <a:r>
              <a:rPr lang="en-US" dirty="0" smtClean="0"/>
              <a:t/>
            </a:r>
            <a:br>
              <a:rPr lang="en-US" dirty="0" smtClean="0"/>
            </a:br>
            <a:r>
              <a:rPr lang="en-US" dirty="0" smtClean="0"/>
              <a:t> </a:t>
            </a:r>
            <a:r>
              <a:rPr lang="en-US" sz="2700" dirty="0" smtClean="0"/>
              <a:t>HICAP </a:t>
            </a:r>
            <a:br>
              <a:rPr lang="en-US" sz="2700" dirty="0" smtClean="0"/>
            </a:br>
            <a:r>
              <a:rPr lang="en-US" sz="2700" dirty="0" smtClean="0"/>
              <a:t>Health Insurance Counseling &amp; Advocacy Program</a:t>
            </a:r>
            <a:r>
              <a:rPr lang="en-US" dirty="0" smtClean="0"/>
              <a:t/>
            </a:r>
            <a:br>
              <a:rPr lang="en-US" dirty="0" smtClean="0"/>
            </a:br>
            <a:r>
              <a:rPr lang="en-US" dirty="0" smtClean="0"/>
              <a:t> </a:t>
            </a:r>
            <a:br>
              <a:rPr lang="en-US" dirty="0" smtClean="0"/>
            </a:br>
            <a:r>
              <a:rPr lang="en-US" dirty="0" smtClean="0"/>
              <a:t>                                         </a:t>
            </a:r>
            <a:endParaRPr lang="en-US" sz="2700" dirty="0"/>
          </a:p>
        </p:txBody>
      </p:sp>
      <p:sp>
        <p:nvSpPr>
          <p:cNvPr id="3" name="Content Placeholder 2"/>
          <p:cNvSpPr>
            <a:spLocks noGrp="1"/>
          </p:cNvSpPr>
          <p:nvPr>
            <p:ph idx="1"/>
          </p:nvPr>
        </p:nvSpPr>
        <p:spPr>
          <a:xfrm>
            <a:off x="533400" y="1447800"/>
            <a:ext cx="7543800" cy="4800600"/>
          </a:xfrm>
        </p:spPr>
        <p:txBody>
          <a:bodyPr>
            <a:normAutofit fontScale="70000" lnSpcReduction="20000"/>
          </a:bodyPr>
          <a:lstStyle/>
          <a:p>
            <a:pPr>
              <a:buNone/>
            </a:pPr>
            <a:r>
              <a:rPr lang="en-US" b="1" u="sng" dirty="0" smtClean="0"/>
              <a:t>HICAP Program Overview</a:t>
            </a:r>
            <a:r>
              <a:rPr lang="en-US" dirty="0" smtClean="0"/>
              <a:t>:</a:t>
            </a:r>
          </a:p>
          <a:p>
            <a:pPr>
              <a:buNone/>
            </a:pPr>
            <a:endParaRPr lang="en-US" dirty="0" smtClean="0"/>
          </a:p>
          <a:p>
            <a:pPr>
              <a:buNone/>
            </a:pPr>
            <a:r>
              <a:rPr lang="en-US" b="1" dirty="0" smtClean="0"/>
              <a:t>HICAP Services of Northern </a:t>
            </a:r>
          </a:p>
          <a:p>
            <a:pPr>
              <a:buNone/>
            </a:pPr>
            <a:r>
              <a:rPr lang="en-US" b="1" dirty="0" smtClean="0"/>
              <a:t>California serves 9 counties</a:t>
            </a:r>
            <a:r>
              <a:rPr lang="en-US" dirty="0" smtClean="0"/>
              <a:t>:  </a:t>
            </a:r>
          </a:p>
          <a:p>
            <a:pPr>
              <a:buNone/>
            </a:pPr>
            <a:r>
              <a:rPr lang="en-US" dirty="0" smtClean="0"/>
              <a:t>	</a:t>
            </a:r>
            <a:r>
              <a:rPr lang="en-US" b="1" dirty="0" smtClean="0">
                <a:solidFill>
                  <a:srgbClr val="00338E"/>
                </a:solidFill>
              </a:rPr>
              <a:t>El Dorado, Nevada, Placer, Sacramento, San Joaquin, Sierra, Sutter, Yolo, and Yuba.</a:t>
            </a:r>
          </a:p>
          <a:p>
            <a:pPr>
              <a:buNone/>
            </a:pPr>
            <a:endParaRPr lang="en-US" b="1" dirty="0" smtClean="0"/>
          </a:p>
          <a:p>
            <a:pPr>
              <a:buNone/>
            </a:pPr>
            <a:r>
              <a:rPr lang="en-US" b="1" dirty="0" smtClean="0"/>
              <a:t>HICAP </a:t>
            </a:r>
            <a:r>
              <a:rPr lang="en-US" dirty="0" smtClean="0"/>
              <a:t>counseling services are FREE and provided by:</a:t>
            </a:r>
          </a:p>
          <a:p>
            <a:r>
              <a:rPr lang="en-US" b="1" dirty="0" smtClean="0"/>
              <a:t>HICAP Staff:  </a:t>
            </a:r>
            <a:r>
              <a:rPr lang="en-US" dirty="0" smtClean="0"/>
              <a:t>Managing Attorney,  Staff Attorney,  Education &amp; Outreach Coordinator,  Volunteer Coordinator,  Regional Coordinators,  Office Manager, and Receptionist.</a:t>
            </a:r>
            <a:endParaRPr lang="en-US" b="1" dirty="0" smtClean="0"/>
          </a:p>
          <a:p>
            <a:r>
              <a:rPr lang="en-US" b="1" dirty="0" smtClean="0"/>
              <a:t>HICAP Volunteers:</a:t>
            </a:r>
            <a:r>
              <a:rPr lang="en-US" dirty="0" smtClean="0"/>
              <a:t>  Volunteer HICAP Medicare Counselors who are trained and supported by HICAP staff, and registered with the California Department of Aging.</a:t>
            </a:r>
          </a:p>
          <a:p>
            <a:pPr lvl="1"/>
            <a:endParaRPr lang="en-US" dirty="0" smtClean="0"/>
          </a:p>
          <a:p>
            <a:pPr lvl="2">
              <a:buNone/>
            </a:pPr>
            <a:endParaRPr lang="en-US" dirty="0" smtClean="0"/>
          </a:p>
          <a:p>
            <a:pPr lvl="1"/>
            <a:endParaRPr lang="en-US" dirty="0"/>
          </a:p>
        </p:txBody>
      </p:sp>
      <p:sp>
        <p:nvSpPr>
          <p:cNvPr id="4" name="Date Placeholder 3"/>
          <p:cNvSpPr>
            <a:spLocks noGrp="1"/>
          </p:cNvSpPr>
          <p:nvPr>
            <p:ph type="dt" sz="half" idx="2"/>
          </p:nvPr>
        </p:nvSpPr>
        <p:spPr/>
        <p:txBody>
          <a:bodyPr/>
          <a:lstStyle/>
          <a:p>
            <a:fld id="{1A3638A5-1631-465D-BAAD-3FBD1C98F3B9}"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19</a:t>
            </a:fld>
            <a:endParaRPr lang="en-US" dirty="0"/>
          </a:p>
        </p:txBody>
      </p:sp>
      <p:pic>
        <p:nvPicPr>
          <p:cNvPr id="6" name="Picture 5" descr="Image result for images of counseling sessions"/>
          <p:cNvPicPr/>
          <p:nvPr/>
        </p:nvPicPr>
        <p:blipFill>
          <a:blip r:embed="rId2" cstate="print"/>
          <a:srcRect/>
          <a:stretch>
            <a:fillRect/>
          </a:stretch>
        </p:blipFill>
        <p:spPr bwMode="auto">
          <a:xfrm>
            <a:off x="4876800" y="1371600"/>
            <a:ext cx="3810000" cy="14478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Questions and Concerns?</a:t>
            </a:r>
            <a:endParaRPr lang="en-US" dirty="0"/>
          </a:p>
        </p:txBody>
      </p:sp>
      <p:sp>
        <p:nvSpPr>
          <p:cNvPr id="3" name="Content Placeholder 2"/>
          <p:cNvSpPr>
            <a:spLocks noGrp="1"/>
          </p:cNvSpPr>
          <p:nvPr>
            <p:ph idx="1"/>
          </p:nvPr>
        </p:nvSpPr>
        <p:spPr>
          <a:xfrm>
            <a:off x="457200" y="1371600"/>
            <a:ext cx="4191000" cy="4754563"/>
          </a:xfrm>
        </p:spPr>
        <p:txBody>
          <a:bodyPr>
            <a:normAutofit/>
          </a:bodyPr>
          <a:lstStyle/>
          <a:p>
            <a:endParaRPr lang="en-US" sz="3600" dirty="0" smtClean="0"/>
          </a:p>
          <a:p>
            <a:r>
              <a:rPr lang="en-US" sz="3600" dirty="0" smtClean="0"/>
              <a:t>Truth</a:t>
            </a:r>
          </a:p>
          <a:p>
            <a:r>
              <a:rPr lang="en-US" sz="3600" dirty="0" smtClean="0"/>
              <a:t>Why is Medicare so complicated?</a:t>
            </a:r>
          </a:p>
          <a:p>
            <a:r>
              <a:rPr lang="en-US" sz="3600" dirty="0" smtClean="0"/>
              <a:t>Why do most questions end with “</a:t>
            </a:r>
            <a:r>
              <a:rPr lang="en-US" sz="3600" dirty="0" smtClean="0">
                <a:solidFill>
                  <a:srgbClr val="FF0000"/>
                </a:solidFill>
              </a:rPr>
              <a:t>It Depends</a:t>
            </a:r>
            <a:r>
              <a:rPr lang="en-US" sz="3600" dirty="0" smtClean="0"/>
              <a:t>” </a:t>
            </a:r>
            <a:endParaRPr lang="en-US" sz="3600"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2</a:t>
            </a:fld>
            <a:endParaRPr lang="en-US" dirty="0"/>
          </a:p>
        </p:txBody>
      </p:sp>
      <p:pic>
        <p:nvPicPr>
          <p:cNvPr id="7" name="Picture 6" descr="Image result for medicare questions"/>
          <p:cNvPicPr/>
          <p:nvPr/>
        </p:nvPicPr>
        <p:blipFill>
          <a:blip r:embed="rId2" cstate="print"/>
          <a:srcRect/>
          <a:stretch>
            <a:fillRect/>
          </a:stretch>
        </p:blipFill>
        <p:spPr bwMode="auto">
          <a:xfrm>
            <a:off x="4572000" y="3657600"/>
            <a:ext cx="4038600" cy="2590800"/>
          </a:xfrm>
          <a:prstGeom prst="rect">
            <a:avLst/>
          </a:prstGeom>
          <a:noFill/>
          <a:ln w="9525">
            <a:noFill/>
            <a:miter lim="800000"/>
            <a:headEnd/>
            <a:tailEnd/>
          </a:ln>
        </p:spPr>
      </p:pic>
      <p:pic>
        <p:nvPicPr>
          <p:cNvPr id="8" name="Picture 7" descr="Image result for the elephant in the room"/>
          <p:cNvPicPr/>
          <p:nvPr/>
        </p:nvPicPr>
        <p:blipFill>
          <a:blip r:embed="rId3" cstate="print"/>
          <a:srcRect/>
          <a:stretch>
            <a:fillRect/>
          </a:stretch>
        </p:blipFill>
        <p:spPr bwMode="auto">
          <a:xfrm>
            <a:off x="4495800" y="1066800"/>
            <a:ext cx="4282309" cy="26670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76488" cy="1143000"/>
          </a:xfrm>
        </p:spPr>
        <p:txBody>
          <a:bodyPr>
            <a:normAutofit/>
          </a:bodyPr>
          <a:lstStyle/>
          <a:p>
            <a:r>
              <a:rPr lang="en-US" dirty="0" smtClean="0"/>
              <a:t> </a:t>
            </a:r>
            <a:r>
              <a:rPr lang="en-US" sz="4000" dirty="0" smtClean="0"/>
              <a:t>HICAP </a:t>
            </a:r>
            <a:r>
              <a:rPr lang="en-US" sz="2700" dirty="0" smtClean="0"/>
              <a:t/>
            </a:r>
            <a:br>
              <a:rPr lang="en-US" sz="2700" dirty="0" smtClean="0"/>
            </a:br>
            <a:r>
              <a:rPr lang="en-US" sz="2700" dirty="0" smtClean="0"/>
              <a:t>Health Insurance Counseling &amp; Advocacy Program</a:t>
            </a:r>
            <a:endParaRPr lang="en-US" sz="2700" dirty="0"/>
          </a:p>
        </p:txBody>
      </p:sp>
      <p:sp>
        <p:nvSpPr>
          <p:cNvPr id="3" name="Content Placeholder 2"/>
          <p:cNvSpPr>
            <a:spLocks noGrp="1"/>
          </p:cNvSpPr>
          <p:nvPr>
            <p:ph idx="1"/>
          </p:nvPr>
        </p:nvSpPr>
        <p:spPr>
          <a:xfrm>
            <a:off x="533400" y="1371600"/>
            <a:ext cx="8400288" cy="5029200"/>
          </a:xfrm>
        </p:spPr>
        <p:txBody>
          <a:bodyPr>
            <a:normAutofit fontScale="85000" lnSpcReduction="20000"/>
          </a:bodyPr>
          <a:lstStyle/>
          <a:p>
            <a:pPr>
              <a:buNone/>
            </a:pPr>
            <a:r>
              <a:rPr lang="en-US" b="1" u="sng" dirty="0" smtClean="0"/>
              <a:t>HICAP Services: </a:t>
            </a:r>
          </a:p>
          <a:p>
            <a:pPr>
              <a:buNone/>
            </a:pPr>
            <a:r>
              <a:rPr lang="en-US" sz="2400" dirty="0" smtClean="0">
                <a:latin typeface="Arial" pitchFamily="34" charset="0"/>
                <a:cs typeface="Arial" pitchFamily="34" charset="0"/>
              </a:rPr>
              <a:t>HICAP provides </a:t>
            </a:r>
            <a:r>
              <a:rPr lang="en-US" sz="2400" b="1" dirty="0" smtClean="0">
                <a:solidFill>
                  <a:srgbClr val="FF0000"/>
                </a:solidFill>
                <a:latin typeface="Arial" pitchFamily="34" charset="0"/>
                <a:cs typeface="Arial" pitchFamily="34" charset="0"/>
              </a:rPr>
              <a:t>free</a:t>
            </a:r>
            <a:r>
              <a:rPr lang="en-US" sz="2400" dirty="0" smtClean="0">
                <a:latin typeface="Arial" pitchFamily="34" charset="0"/>
                <a:cs typeface="Arial" pitchFamily="34" charset="0"/>
              </a:rPr>
              <a:t> in-depth </a:t>
            </a:r>
          </a:p>
          <a:p>
            <a:pPr>
              <a:buNone/>
            </a:pPr>
            <a:r>
              <a:rPr lang="en-US" sz="2400" dirty="0" smtClean="0">
                <a:latin typeface="Arial" pitchFamily="34" charset="0"/>
                <a:cs typeface="Arial" pitchFamily="34" charset="0"/>
              </a:rPr>
              <a:t>individual counseling, advocacy, </a:t>
            </a:r>
          </a:p>
          <a:p>
            <a:pPr>
              <a:buNone/>
            </a:pPr>
            <a:r>
              <a:rPr lang="en-US" sz="2400" dirty="0" smtClean="0">
                <a:latin typeface="Arial" pitchFamily="34" charset="0"/>
                <a:cs typeface="Arial" pitchFamily="34" charset="0"/>
              </a:rPr>
              <a:t>and education &amp; outreach on </a:t>
            </a:r>
          </a:p>
          <a:p>
            <a:pPr>
              <a:buNone/>
            </a:pPr>
            <a:r>
              <a:rPr lang="en-US" sz="2400" dirty="0" smtClean="0">
                <a:latin typeface="Arial" pitchFamily="34" charset="0"/>
                <a:cs typeface="Arial" pitchFamily="34" charset="0"/>
              </a:rPr>
              <a:t>Medicare benefits, rights, and </a:t>
            </a:r>
          </a:p>
          <a:p>
            <a:pPr>
              <a:buNone/>
            </a:pPr>
            <a:r>
              <a:rPr lang="en-US" sz="2400" dirty="0" smtClean="0">
                <a:latin typeface="Arial" pitchFamily="34" charset="0"/>
                <a:cs typeface="Arial" pitchFamily="34" charset="0"/>
              </a:rPr>
              <a:t>options. Common topics include:</a:t>
            </a:r>
          </a:p>
          <a:p>
            <a:pPr lvl="1"/>
            <a:r>
              <a:rPr lang="en-US" sz="2400" dirty="0" smtClean="0">
                <a:latin typeface="Arial" pitchFamily="34" charset="0"/>
                <a:cs typeface="Arial" pitchFamily="34" charset="0"/>
              </a:rPr>
              <a:t>Medicare Part A &amp; Part B</a:t>
            </a:r>
          </a:p>
          <a:p>
            <a:pPr lvl="1"/>
            <a:r>
              <a:rPr lang="en-US" sz="2400" dirty="0" smtClean="0">
                <a:latin typeface="Arial" pitchFamily="34" charset="0"/>
                <a:cs typeface="Arial" pitchFamily="34" charset="0"/>
              </a:rPr>
              <a:t>Medicare “Part C” (Medicare Advantage Plans)</a:t>
            </a:r>
          </a:p>
          <a:p>
            <a:pPr lvl="2"/>
            <a:r>
              <a:rPr lang="en-US" sz="2400" dirty="0" smtClean="0">
                <a:latin typeface="Arial" pitchFamily="34" charset="0"/>
                <a:cs typeface="Arial" pitchFamily="34" charset="0"/>
              </a:rPr>
              <a:t>Health Maintenance Organization (HMO), Preferred Providers Organization (PPO), and Special Needs Plans (SNPs)</a:t>
            </a:r>
          </a:p>
          <a:p>
            <a:pPr lvl="1"/>
            <a:r>
              <a:rPr lang="en-US" sz="2400" dirty="0" smtClean="0">
                <a:latin typeface="Arial" pitchFamily="34" charset="0"/>
                <a:cs typeface="Arial" pitchFamily="34" charset="0"/>
              </a:rPr>
              <a:t>Supplementing Medicare – </a:t>
            </a:r>
            <a:r>
              <a:rPr lang="en-US" sz="2400" dirty="0" err="1" smtClean="0">
                <a:latin typeface="Arial" pitchFamily="34" charset="0"/>
                <a:cs typeface="Arial" pitchFamily="34" charset="0"/>
              </a:rPr>
              <a:t>Medigap</a:t>
            </a:r>
            <a:r>
              <a:rPr lang="en-US" sz="2400" dirty="0" smtClean="0">
                <a:latin typeface="Arial" pitchFamily="34" charset="0"/>
                <a:cs typeface="Arial" pitchFamily="34" charset="0"/>
              </a:rPr>
              <a:t> policies, Retiree plans, </a:t>
            </a:r>
            <a:r>
              <a:rPr lang="en-US" sz="2400" dirty="0" err="1" smtClean="0">
                <a:latin typeface="Arial" pitchFamily="34" charset="0"/>
                <a:cs typeface="Arial" pitchFamily="34" charset="0"/>
              </a:rPr>
              <a:t>TriCare</a:t>
            </a:r>
            <a:r>
              <a:rPr lang="en-US" sz="2400" dirty="0" smtClean="0">
                <a:latin typeface="Arial" pitchFamily="34" charset="0"/>
                <a:cs typeface="Arial" pitchFamily="34" charset="0"/>
              </a:rPr>
              <a:t> for Life, VA health benefits</a:t>
            </a:r>
          </a:p>
          <a:p>
            <a:pPr lvl="1"/>
            <a:r>
              <a:rPr lang="en-US" sz="2400" dirty="0" smtClean="0">
                <a:latin typeface="Arial" pitchFamily="34" charset="0"/>
                <a:cs typeface="Arial" pitchFamily="34" charset="0"/>
              </a:rPr>
              <a:t>Medicare Part D</a:t>
            </a:r>
          </a:p>
          <a:p>
            <a:pPr lvl="1"/>
            <a:r>
              <a:rPr lang="en-US" sz="2400" dirty="0" smtClean="0">
                <a:latin typeface="Arial" pitchFamily="34" charset="0"/>
                <a:cs typeface="Arial" pitchFamily="34" charset="0"/>
              </a:rPr>
              <a:t>Low-Income assistance programs: Medicare Savings Programs (MSP), Part D Low Income Subsidy (LIS), and </a:t>
            </a:r>
            <a:r>
              <a:rPr lang="en-US" sz="2400" dirty="0" err="1" smtClean="0">
                <a:latin typeface="Arial" pitchFamily="34" charset="0"/>
                <a:cs typeface="Arial" pitchFamily="34" charset="0"/>
              </a:rPr>
              <a:t>Medi</a:t>
            </a:r>
            <a:r>
              <a:rPr lang="en-US" sz="2400" dirty="0" smtClean="0">
                <a:latin typeface="Arial" pitchFamily="34" charset="0"/>
                <a:cs typeface="Arial" pitchFamily="34" charset="0"/>
              </a:rPr>
              <a:t>-Cal</a:t>
            </a:r>
          </a:p>
          <a:p>
            <a:pPr lvl="1"/>
            <a:r>
              <a:rPr lang="en-US" sz="2400" dirty="0" smtClean="0">
                <a:latin typeface="Arial" pitchFamily="34" charset="0"/>
                <a:cs typeface="Arial" pitchFamily="34" charset="0"/>
              </a:rPr>
              <a:t>Long Term Care Insurance</a:t>
            </a:r>
          </a:p>
        </p:txBody>
      </p:sp>
      <p:sp>
        <p:nvSpPr>
          <p:cNvPr id="4" name="Date Placeholder 3"/>
          <p:cNvSpPr>
            <a:spLocks noGrp="1"/>
          </p:cNvSpPr>
          <p:nvPr>
            <p:ph type="dt" sz="half" idx="2"/>
          </p:nvPr>
        </p:nvSpPr>
        <p:spPr/>
        <p:txBody>
          <a:bodyPr/>
          <a:lstStyle/>
          <a:p>
            <a:fld id="{F81CC5BB-171D-49BD-962C-D3E4CDAE5478}"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20</a:t>
            </a:fld>
            <a:endParaRPr lang="en-US" dirty="0"/>
          </a:p>
        </p:txBody>
      </p:sp>
      <p:pic>
        <p:nvPicPr>
          <p:cNvPr id="6" name="Picture 5" descr="Image result for Seniors counseling"/>
          <p:cNvPicPr/>
          <p:nvPr/>
        </p:nvPicPr>
        <p:blipFill>
          <a:blip r:embed="rId2" cstate="print"/>
          <a:srcRect/>
          <a:stretch>
            <a:fillRect/>
          </a:stretch>
        </p:blipFill>
        <p:spPr bwMode="auto">
          <a:xfrm>
            <a:off x="4724400" y="1295400"/>
            <a:ext cx="4014470" cy="20574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HICAP</a:t>
            </a:r>
            <a:r>
              <a:rPr lang="en-US" sz="2700" dirty="0" smtClean="0"/>
              <a:t> </a:t>
            </a:r>
            <a:br>
              <a:rPr lang="en-US" sz="2700" dirty="0" smtClean="0"/>
            </a:br>
            <a:r>
              <a:rPr lang="en-US" sz="2700" dirty="0" smtClean="0"/>
              <a:t>Health Insurance Counseling &amp; Advocacy Program</a:t>
            </a:r>
            <a:endParaRPr lang="en-US" sz="2700" dirty="0"/>
          </a:p>
        </p:txBody>
      </p:sp>
      <p:sp>
        <p:nvSpPr>
          <p:cNvPr id="3" name="Content Placeholder 2"/>
          <p:cNvSpPr>
            <a:spLocks noGrp="1"/>
          </p:cNvSpPr>
          <p:nvPr>
            <p:ph idx="1"/>
          </p:nvPr>
        </p:nvSpPr>
        <p:spPr>
          <a:xfrm>
            <a:off x="457200" y="1219200"/>
            <a:ext cx="8229600" cy="5334000"/>
          </a:xfrm>
        </p:spPr>
        <p:txBody>
          <a:bodyPr>
            <a:normAutofit fontScale="40000" lnSpcReduction="20000"/>
          </a:bodyPr>
          <a:lstStyle/>
          <a:p>
            <a:pPr>
              <a:buNone/>
            </a:pPr>
            <a:r>
              <a:rPr lang="en-US" sz="4500" b="1" u="sng" dirty="0" smtClean="0">
                <a:latin typeface="Arial" pitchFamily="34" charset="0"/>
                <a:cs typeface="Arial" pitchFamily="34" charset="0"/>
              </a:rPr>
              <a:t>HICAP Counseling and Advocacy</a:t>
            </a:r>
            <a:r>
              <a:rPr lang="en-US" sz="3600" dirty="0" smtClean="0">
                <a:latin typeface="Arial" pitchFamily="34" charset="0"/>
                <a:cs typeface="Arial" pitchFamily="34" charset="0"/>
              </a:rPr>
              <a:t> – common</a:t>
            </a:r>
          </a:p>
          <a:p>
            <a:pPr>
              <a:buNone/>
            </a:pPr>
            <a:r>
              <a:rPr lang="en-US" sz="3600" dirty="0" smtClean="0">
                <a:latin typeface="Arial" pitchFamily="34" charset="0"/>
                <a:cs typeface="Arial" pitchFamily="34" charset="0"/>
              </a:rPr>
              <a:t>counseling topics include:</a:t>
            </a:r>
          </a:p>
          <a:p>
            <a:r>
              <a:rPr lang="en-US" sz="4000" b="1" dirty="0" smtClean="0">
                <a:latin typeface="Arial" pitchFamily="34" charset="0"/>
                <a:cs typeface="Arial" pitchFamily="34" charset="0"/>
              </a:rPr>
              <a:t>Medicare enrollment </a:t>
            </a:r>
          </a:p>
          <a:p>
            <a:pPr lvl="1"/>
            <a:r>
              <a:rPr lang="en-US" sz="3600" dirty="0" smtClean="0">
                <a:latin typeface="Arial" pitchFamily="34" charset="0"/>
                <a:cs typeface="Arial" pitchFamily="34" charset="0"/>
              </a:rPr>
              <a:t>New to Medicare </a:t>
            </a:r>
          </a:p>
          <a:p>
            <a:pPr lvl="1"/>
            <a:r>
              <a:rPr lang="en-US" sz="3600" dirty="0" smtClean="0">
                <a:latin typeface="Arial" pitchFamily="34" charset="0"/>
                <a:cs typeface="Arial" pitchFamily="34" charset="0"/>
              </a:rPr>
              <a:t>Enrollment Periods</a:t>
            </a:r>
          </a:p>
          <a:p>
            <a:pPr lvl="1"/>
            <a:r>
              <a:rPr lang="en-US" sz="3600" dirty="0" smtClean="0">
                <a:latin typeface="Arial" pitchFamily="34" charset="0"/>
                <a:cs typeface="Arial" pitchFamily="34" charset="0"/>
              </a:rPr>
              <a:t>Medicare premium payment issues, including IRMAA </a:t>
            </a:r>
          </a:p>
          <a:p>
            <a:pPr lvl="1">
              <a:buNone/>
            </a:pPr>
            <a:r>
              <a:rPr lang="en-US" sz="3600" dirty="0" smtClean="0">
                <a:latin typeface="Arial" pitchFamily="34" charset="0"/>
                <a:cs typeface="Arial" pitchFamily="34" charset="0"/>
              </a:rPr>
              <a:t>	(Income Related Monthly Adjustment Amount) for </a:t>
            </a:r>
          </a:p>
          <a:p>
            <a:pPr lvl="1">
              <a:buNone/>
            </a:pPr>
            <a:r>
              <a:rPr lang="en-US" sz="3600" dirty="0" smtClean="0">
                <a:latin typeface="Arial" pitchFamily="34" charset="0"/>
                <a:cs typeface="Arial" pitchFamily="34" charset="0"/>
              </a:rPr>
              <a:t>	beneficiaries with higher annual incomes </a:t>
            </a:r>
          </a:p>
          <a:p>
            <a:r>
              <a:rPr lang="en-US" sz="4000" b="1" dirty="0" smtClean="0">
                <a:latin typeface="Arial" pitchFamily="34" charset="0"/>
                <a:cs typeface="Arial" pitchFamily="34" charset="0"/>
              </a:rPr>
              <a:t>Local Medicare health plans and options:</a:t>
            </a:r>
          </a:p>
          <a:p>
            <a:pPr lvl="1"/>
            <a:r>
              <a:rPr lang="en-US" sz="3600" dirty="0" smtClean="0">
                <a:latin typeface="Arial" pitchFamily="34" charset="0"/>
                <a:cs typeface="Arial" pitchFamily="34" charset="0"/>
              </a:rPr>
              <a:t>Medicare planfinder comparisons</a:t>
            </a:r>
          </a:p>
          <a:p>
            <a:pPr lvl="1"/>
            <a:r>
              <a:rPr lang="en-US" sz="3600" dirty="0" smtClean="0">
                <a:latin typeface="Arial" pitchFamily="34" charset="0"/>
                <a:cs typeface="Arial" pitchFamily="34" charset="0"/>
              </a:rPr>
              <a:t>Medicare Advantage plans</a:t>
            </a:r>
          </a:p>
          <a:p>
            <a:pPr lvl="1"/>
            <a:r>
              <a:rPr lang="en-US" sz="3600" dirty="0" smtClean="0">
                <a:latin typeface="Arial" pitchFamily="34" charset="0"/>
                <a:cs typeface="Arial" pitchFamily="34" charset="0"/>
              </a:rPr>
              <a:t>Medicare Supplement (</a:t>
            </a:r>
            <a:r>
              <a:rPr lang="en-US" sz="3600" dirty="0" err="1" smtClean="0">
                <a:latin typeface="Arial" pitchFamily="34" charset="0"/>
                <a:cs typeface="Arial" pitchFamily="34" charset="0"/>
              </a:rPr>
              <a:t>Medi</a:t>
            </a:r>
            <a:r>
              <a:rPr lang="en-US" sz="3600" dirty="0" smtClean="0">
                <a:latin typeface="Arial" pitchFamily="34" charset="0"/>
                <a:cs typeface="Arial" pitchFamily="34" charset="0"/>
              </a:rPr>
              <a:t>-Gap) policies</a:t>
            </a:r>
          </a:p>
          <a:p>
            <a:pPr lvl="1"/>
            <a:r>
              <a:rPr lang="en-US" sz="3600" dirty="0" smtClean="0">
                <a:latin typeface="Arial" pitchFamily="34" charset="0"/>
                <a:cs typeface="Arial" pitchFamily="34" charset="0"/>
              </a:rPr>
              <a:t>Medicare Part D prescription drug plans</a:t>
            </a:r>
          </a:p>
          <a:p>
            <a:r>
              <a:rPr lang="en-US" sz="4000" b="1" dirty="0" smtClean="0">
                <a:latin typeface="Arial" pitchFamily="34" charset="0"/>
                <a:cs typeface="Arial" pitchFamily="34" charset="0"/>
              </a:rPr>
              <a:t>Billing Issues- Provider billing problems</a:t>
            </a:r>
          </a:p>
          <a:p>
            <a:r>
              <a:rPr lang="en-US" sz="4000" b="1" dirty="0" smtClean="0">
                <a:latin typeface="Arial" pitchFamily="34" charset="0"/>
                <a:cs typeface="Arial" pitchFamily="34" charset="0"/>
              </a:rPr>
              <a:t>Coordination of Benefits and Recovery issues </a:t>
            </a:r>
          </a:p>
          <a:p>
            <a:r>
              <a:rPr lang="en-US" sz="4000" b="1" dirty="0" smtClean="0">
                <a:latin typeface="Arial" pitchFamily="34" charset="0"/>
                <a:cs typeface="Arial" pitchFamily="34" charset="0"/>
              </a:rPr>
              <a:t>Counseling on programs for low-income beneficiaries</a:t>
            </a:r>
          </a:p>
          <a:p>
            <a:pPr lvl="1"/>
            <a:r>
              <a:rPr lang="en-US" sz="3600" dirty="0" smtClean="0">
                <a:latin typeface="Arial" pitchFamily="34" charset="0"/>
                <a:cs typeface="Arial" pitchFamily="34" charset="0"/>
              </a:rPr>
              <a:t>Options for “dual </a:t>
            </a:r>
            <a:r>
              <a:rPr lang="en-US" sz="3600" dirty="0" err="1" smtClean="0">
                <a:latin typeface="Arial" pitchFamily="34" charset="0"/>
                <a:cs typeface="Arial" pitchFamily="34" charset="0"/>
              </a:rPr>
              <a:t>eligibles</a:t>
            </a:r>
            <a:r>
              <a:rPr lang="en-US" sz="3600" dirty="0" smtClean="0">
                <a:latin typeface="Arial" pitchFamily="34" charset="0"/>
                <a:cs typeface="Arial" pitchFamily="34" charset="0"/>
              </a:rPr>
              <a:t>” (individuals with Medicare &amp; </a:t>
            </a:r>
            <a:r>
              <a:rPr lang="en-US" sz="3600" dirty="0" err="1" smtClean="0">
                <a:latin typeface="Arial" pitchFamily="34" charset="0"/>
                <a:cs typeface="Arial" pitchFamily="34" charset="0"/>
              </a:rPr>
              <a:t>Medi</a:t>
            </a:r>
            <a:r>
              <a:rPr lang="en-US" sz="3600" dirty="0" smtClean="0">
                <a:latin typeface="Arial" pitchFamily="34" charset="0"/>
                <a:cs typeface="Arial" pitchFamily="34" charset="0"/>
              </a:rPr>
              <a:t>-Cal)</a:t>
            </a:r>
          </a:p>
          <a:p>
            <a:pPr lvl="1"/>
            <a:r>
              <a:rPr lang="en-US" sz="3600" dirty="0" smtClean="0">
                <a:latin typeface="Arial" pitchFamily="34" charset="0"/>
                <a:cs typeface="Arial" pitchFamily="34" charset="0"/>
              </a:rPr>
              <a:t>Screening/enrolling in Low Income Subsidy (LIS)</a:t>
            </a:r>
          </a:p>
          <a:p>
            <a:pPr lvl="1"/>
            <a:r>
              <a:rPr lang="en-US" sz="3600" dirty="0" smtClean="0">
                <a:latin typeface="Arial" pitchFamily="34" charset="0"/>
                <a:cs typeface="Arial" pitchFamily="34" charset="0"/>
              </a:rPr>
              <a:t>Screening for Medicare Savings Programs</a:t>
            </a:r>
          </a:p>
          <a:p>
            <a:r>
              <a:rPr lang="en-US" sz="4000" b="1" dirty="0" smtClean="0">
                <a:latin typeface="Arial" pitchFamily="34" charset="0"/>
                <a:cs typeface="Arial" pitchFamily="34" charset="0"/>
              </a:rPr>
              <a:t>Beneficiary rights – appeals &amp; grievances</a:t>
            </a:r>
          </a:p>
          <a:p>
            <a:pPr lvl="1">
              <a:buNone/>
            </a:pPr>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21</a:t>
            </a:fld>
            <a:endParaRPr lang="en-US" dirty="0"/>
          </a:p>
        </p:txBody>
      </p:sp>
      <p:pic>
        <p:nvPicPr>
          <p:cNvPr id="6" name="Picture 5" descr="Image result for senior citizens cartoons"/>
          <p:cNvPicPr/>
          <p:nvPr/>
        </p:nvPicPr>
        <p:blipFill>
          <a:blip r:embed="rId2" cstate="print"/>
          <a:srcRect/>
          <a:stretch>
            <a:fillRect/>
          </a:stretch>
        </p:blipFill>
        <p:spPr bwMode="auto">
          <a:xfrm>
            <a:off x="5562600" y="1371600"/>
            <a:ext cx="3200400" cy="16764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HICAP</a:t>
            </a:r>
            <a:r>
              <a:rPr lang="en-US" sz="2800" dirty="0" smtClean="0"/>
              <a:t> </a:t>
            </a:r>
            <a:br>
              <a:rPr lang="en-US" sz="2800" dirty="0" smtClean="0"/>
            </a:br>
            <a:r>
              <a:rPr lang="en-US" sz="2800" dirty="0" smtClean="0"/>
              <a:t>Health Insurance Counseling &amp; Advocacy Program</a:t>
            </a:r>
            <a:endParaRPr lang="en-US" sz="2800" dirty="0"/>
          </a:p>
        </p:txBody>
      </p:sp>
      <p:sp>
        <p:nvSpPr>
          <p:cNvPr id="3" name="Content Placeholder 2"/>
          <p:cNvSpPr>
            <a:spLocks noGrp="1"/>
          </p:cNvSpPr>
          <p:nvPr>
            <p:ph idx="1"/>
          </p:nvPr>
        </p:nvSpPr>
        <p:spPr>
          <a:xfrm>
            <a:off x="457200" y="1295400"/>
            <a:ext cx="8229600" cy="4953000"/>
          </a:xfrm>
        </p:spPr>
        <p:txBody>
          <a:bodyPr>
            <a:normAutofit fontScale="92500" lnSpcReduction="20000"/>
          </a:bodyPr>
          <a:lstStyle/>
          <a:p>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a:p>
            <a:pPr lvl="1"/>
            <a:endParaRPr lang="en-US" sz="2400" b="1" dirty="0" smtClean="0">
              <a:latin typeface="Arial" pitchFamily="34" charset="0"/>
              <a:cs typeface="Arial" pitchFamily="34" charset="0"/>
            </a:endParaRPr>
          </a:p>
          <a:p>
            <a:pPr lvl="1">
              <a:buNone/>
            </a:pPr>
            <a:endParaRPr lang="en-US" sz="2400" b="1" dirty="0" smtClean="0">
              <a:latin typeface="Arial" pitchFamily="34" charset="0"/>
              <a:cs typeface="Arial" pitchFamily="34" charset="0"/>
            </a:endParaRPr>
          </a:p>
          <a:p>
            <a:pPr lvl="1">
              <a:buNone/>
            </a:pPr>
            <a:r>
              <a:rPr lang="en-US" sz="2400" b="1" u="sng" dirty="0" smtClean="0">
                <a:latin typeface="Arial" pitchFamily="34" charset="0"/>
                <a:cs typeface="Arial" pitchFamily="34" charset="0"/>
              </a:rPr>
              <a:t>HICAP Help for Medicare Appeals and Grievances:</a:t>
            </a:r>
          </a:p>
          <a:p>
            <a:pPr lvl="1"/>
            <a:r>
              <a:rPr lang="en-US" sz="2400" dirty="0" smtClean="0">
                <a:latin typeface="Arial" pitchFamily="34" charset="0"/>
                <a:cs typeface="Arial" pitchFamily="34" charset="0"/>
              </a:rPr>
              <a:t>Clients with complicated issues may be referred to the HICAP Staff Attorney.</a:t>
            </a:r>
          </a:p>
          <a:p>
            <a:pPr lvl="1"/>
            <a:r>
              <a:rPr lang="en-US" sz="2400" dirty="0" smtClean="0">
                <a:latin typeface="Arial" pitchFamily="34" charset="0"/>
                <a:cs typeface="Arial" pitchFamily="34" charset="0"/>
              </a:rPr>
              <a:t>Common types of appeals and grievances include:</a:t>
            </a:r>
            <a:endParaRPr lang="en-US" dirty="0" smtClean="0">
              <a:latin typeface="Arial" pitchFamily="34" charset="0"/>
              <a:cs typeface="Arial" pitchFamily="34" charset="0"/>
            </a:endParaRPr>
          </a:p>
          <a:p>
            <a:pPr lvl="2"/>
            <a:r>
              <a:rPr lang="en-US" sz="2200" dirty="0" smtClean="0">
                <a:latin typeface="Arial" pitchFamily="34" charset="0"/>
                <a:cs typeface="Arial" pitchFamily="34" charset="0"/>
              </a:rPr>
              <a:t>Medicare denials of services or items </a:t>
            </a:r>
          </a:p>
          <a:p>
            <a:pPr lvl="2"/>
            <a:r>
              <a:rPr lang="en-US" sz="2200" dirty="0" smtClean="0">
                <a:latin typeface="Arial" pitchFamily="34" charset="0"/>
                <a:cs typeface="Arial" pitchFamily="34" charset="0"/>
              </a:rPr>
              <a:t>Quality of Care complaints</a:t>
            </a:r>
          </a:p>
          <a:p>
            <a:pPr lvl="2"/>
            <a:r>
              <a:rPr lang="en-US" sz="2200" dirty="0" smtClean="0">
                <a:latin typeface="Arial" pitchFamily="34" charset="0"/>
                <a:cs typeface="Arial" pitchFamily="34" charset="0"/>
              </a:rPr>
              <a:t>General advice on asking for a </a:t>
            </a:r>
            <a:r>
              <a:rPr lang="en-US" sz="2200" dirty="0" err="1" smtClean="0">
                <a:latin typeface="Arial" pitchFamily="34" charset="0"/>
                <a:cs typeface="Arial" pitchFamily="34" charset="0"/>
              </a:rPr>
              <a:t>Medi</a:t>
            </a:r>
            <a:r>
              <a:rPr lang="en-US" sz="2200" dirty="0" smtClean="0">
                <a:latin typeface="Arial" pitchFamily="34" charset="0"/>
                <a:cs typeface="Arial" pitchFamily="34" charset="0"/>
              </a:rPr>
              <a:t>-Cal fair hearing</a:t>
            </a:r>
          </a:p>
          <a:p>
            <a:pPr lvl="2"/>
            <a:r>
              <a:rPr lang="en-US" sz="2200" dirty="0" smtClean="0">
                <a:latin typeface="Arial" pitchFamily="34" charset="0"/>
                <a:cs typeface="Arial" pitchFamily="34" charset="0"/>
              </a:rPr>
              <a:t>Medicare enrollment issues, Late Enrollment Penalty, IRMAA</a:t>
            </a:r>
          </a:p>
          <a:p>
            <a:pPr lvl="3"/>
            <a:r>
              <a:rPr lang="en-US" sz="2200" dirty="0" smtClean="0">
                <a:latin typeface="Arial" pitchFamily="34" charset="0"/>
                <a:cs typeface="Arial" pitchFamily="34" charset="0"/>
              </a:rPr>
              <a:t>Request for Reconsideration, Equitable Relief</a:t>
            </a:r>
          </a:p>
          <a:p>
            <a:pPr lvl="1"/>
            <a:r>
              <a:rPr lang="en-US" sz="2200" dirty="0" smtClean="0">
                <a:latin typeface="Arial" pitchFamily="34" charset="0"/>
                <a:cs typeface="Arial" pitchFamily="34" charset="0"/>
              </a:rPr>
              <a:t>HICAP and LSNC staff may work together on appeals</a:t>
            </a:r>
          </a:p>
          <a:p>
            <a:pPr lvl="1">
              <a:buNone/>
            </a:pPr>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22</a:t>
            </a:fld>
            <a:endParaRPr lang="en-US" dirty="0"/>
          </a:p>
        </p:txBody>
      </p:sp>
      <p:pic>
        <p:nvPicPr>
          <p:cNvPr id="6" name="Picture 5" descr="Image result for medicare appeals"/>
          <p:cNvPicPr/>
          <p:nvPr/>
        </p:nvPicPr>
        <p:blipFill>
          <a:blip r:embed="rId2" cstate="print"/>
          <a:srcRect/>
          <a:stretch>
            <a:fillRect/>
          </a:stretch>
        </p:blipFill>
        <p:spPr bwMode="auto">
          <a:xfrm>
            <a:off x="2514600" y="1295400"/>
            <a:ext cx="3962400" cy="12954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553200" y="6340475"/>
            <a:ext cx="2133600" cy="365125"/>
          </a:xfrm>
        </p:spPr>
        <p:txBody>
          <a:bodyPr/>
          <a:lstStyle/>
          <a:p>
            <a:fld id="{2B311C8D-3B42-4150-880E-F70598F3D0EA}" type="slidenum">
              <a:rPr lang="en-US" smtClean="0"/>
              <a:pPr/>
              <a:t>23</a:t>
            </a:fld>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smtClean="0"/>
          </a:p>
          <a:p>
            <a:r>
              <a:rPr lang="en-US" dirty="0" smtClean="0"/>
              <a:t>LSNC  (In Sacramento, 916 551-2150)</a:t>
            </a:r>
          </a:p>
          <a:p>
            <a:r>
              <a:rPr lang="en-US" i="1" dirty="0" smtClean="0"/>
              <a:t>Medicare &amp; You </a:t>
            </a:r>
            <a:r>
              <a:rPr lang="en-US" dirty="0" smtClean="0"/>
              <a:t>Handbook</a:t>
            </a:r>
          </a:p>
          <a:p>
            <a:r>
              <a:rPr lang="en-US" dirty="0" smtClean="0"/>
              <a:t>1-800-MEDICARE (1-800-633-4227)</a:t>
            </a:r>
          </a:p>
          <a:p>
            <a:pPr lvl="1"/>
            <a:r>
              <a:rPr lang="en-US" dirty="0" smtClean="0"/>
              <a:t>TTY Users should call 1-87-486-2048</a:t>
            </a:r>
          </a:p>
          <a:p>
            <a:r>
              <a:rPr lang="en-US" dirty="0" smtClean="0"/>
              <a:t>Health Insurance Counseling and Advocacy  Program (HICAP) </a:t>
            </a:r>
          </a:p>
          <a:p>
            <a:pPr lvl="1"/>
            <a:r>
              <a:rPr lang="en-US" dirty="0" smtClean="0"/>
              <a:t>800-434-0222 or 916-376-8915</a:t>
            </a:r>
          </a:p>
          <a:p>
            <a:pPr lvl="1"/>
            <a:r>
              <a:rPr lang="en-US" dirty="0" smtClean="0">
                <a:hlinkClick r:id="rId3"/>
              </a:rPr>
              <a:t>www.hicapservices.net</a:t>
            </a:r>
            <a:endParaRPr lang="en-US" dirty="0" smtClean="0"/>
          </a:p>
          <a:p>
            <a:r>
              <a:rPr lang="en-US" dirty="0" smtClean="0"/>
              <a:t>Carolynn Washington    </a:t>
            </a:r>
            <a:r>
              <a:rPr lang="en-US" sz="2800" dirty="0" smtClean="0"/>
              <a:t>916 375-3765</a:t>
            </a:r>
          </a:p>
          <a:p>
            <a:pPr lvl="1"/>
            <a:r>
              <a:rPr lang="en-US" dirty="0" smtClean="0"/>
              <a:t>cwashington@lsnc.net</a:t>
            </a:r>
          </a:p>
          <a:p>
            <a:pPr>
              <a:buNone/>
            </a:pPr>
            <a:endParaRPr lang="en-US" dirty="0" smtClean="0">
              <a:solidFill>
                <a:srgbClr val="0070C0"/>
              </a:solidFill>
            </a:endParaRPr>
          </a:p>
          <a:p>
            <a:pPr>
              <a:buNone/>
            </a:pPr>
            <a:endParaRPr lang="en-US" dirty="0" smtClean="0"/>
          </a:p>
          <a:p>
            <a:pPr lvl="1">
              <a:buNone/>
            </a:pPr>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For More Information</a:t>
            </a:r>
            <a:endParaRPr lang="en-US" dirty="0"/>
          </a:p>
        </p:txBody>
      </p:sp>
      <p:sp>
        <p:nvSpPr>
          <p:cNvPr id="7" name="Date Placeholder 6"/>
          <p:cNvSpPr>
            <a:spLocks noGrp="1"/>
          </p:cNvSpPr>
          <p:nvPr>
            <p:ph type="dt" sz="half" idx="2"/>
          </p:nvPr>
        </p:nvSpPr>
        <p:spPr/>
        <p:txBody>
          <a:bodyPr/>
          <a:lstStyle/>
          <a:p>
            <a:fld id="{E3623EC2-476C-4776-AF6E-2937BF6414DF}" type="datetime1">
              <a:rPr lang="en-US" smtClean="0"/>
              <a:pPr/>
              <a:t>12/3/19</a:t>
            </a:fld>
            <a:endParaRPr lang="en-US" dirty="0"/>
          </a:p>
        </p:txBody>
      </p:sp>
      <p:pic>
        <p:nvPicPr>
          <p:cNvPr id="8" name="Picture 7" descr="Image result for lsnc"/>
          <p:cNvPicPr/>
          <p:nvPr/>
        </p:nvPicPr>
        <p:blipFill>
          <a:blip r:embed="rId4" cstate="print"/>
          <a:srcRect/>
          <a:stretch>
            <a:fillRect/>
          </a:stretch>
        </p:blipFill>
        <p:spPr bwMode="auto">
          <a:xfrm>
            <a:off x="1447800" y="1447800"/>
            <a:ext cx="6019800" cy="762000"/>
          </a:xfrm>
          <a:prstGeom prst="rect">
            <a:avLst/>
          </a:prstGeom>
          <a:noFill/>
          <a:ln w="9525">
            <a:noFill/>
            <a:miter lim="800000"/>
            <a:headEnd/>
            <a:tailEnd/>
          </a:ln>
        </p:spPr>
      </p:pic>
    </p:spTree>
    <p:extLst>
      <p:ext uri="{BB962C8B-B14F-4D97-AF65-F5344CB8AC3E}">
        <p14:creationId xmlns:p14="http://schemas.microsoft.com/office/powerpoint/2010/main" val="100721420"/>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What is Medicare? 1965</a:t>
            </a:r>
            <a:endParaRPr lang="en-US" sz="4400" dirty="0"/>
          </a:p>
        </p:txBody>
      </p:sp>
      <p:sp>
        <p:nvSpPr>
          <p:cNvPr id="3" name="Content Placeholder 2"/>
          <p:cNvSpPr>
            <a:spLocks noGrp="1"/>
          </p:cNvSpPr>
          <p:nvPr>
            <p:ph idx="1"/>
          </p:nvPr>
        </p:nvSpPr>
        <p:spPr>
          <a:xfrm>
            <a:off x="457200" y="2438400"/>
            <a:ext cx="8229600" cy="3687763"/>
          </a:xfrm>
        </p:spPr>
        <p:txBody>
          <a:bodyPr>
            <a:normAutofit fontScale="92500" lnSpcReduction="20000"/>
          </a:bodyPr>
          <a:lstStyle/>
          <a:p>
            <a:endParaRPr lang="en-US" dirty="0" smtClean="0"/>
          </a:p>
          <a:p>
            <a:endParaRPr lang="en-US" dirty="0" smtClean="0"/>
          </a:p>
          <a:p>
            <a:pPr>
              <a:buNone/>
            </a:pPr>
            <a:r>
              <a:rPr lang="en-US" dirty="0" smtClean="0"/>
              <a:t>           </a:t>
            </a:r>
            <a:r>
              <a:rPr lang="en-US" sz="4300" b="1" dirty="0" smtClean="0"/>
              <a:t>America’s Social Safety Net</a:t>
            </a:r>
            <a:r>
              <a:rPr lang="en-US" dirty="0" smtClean="0"/>
              <a:t>	</a:t>
            </a:r>
          </a:p>
          <a:p>
            <a:pPr>
              <a:buNone/>
            </a:pPr>
            <a:r>
              <a:rPr lang="en-US" dirty="0" smtClean="0"/>
              <a:t>               </a:t>
            </a:r>
            <a:r>
              <a:rPr lang="en-US" b="1" dirty="0" smtClean="0"/>
              <a:t>Health insurance for people</a:t>
            </a:r>
          </a:p>
          <a:p>
            <a:pPr lvl="4"/>
            <a:r>
              <a:rPr lang="en-US" b="1" dirty="0" smtClean="0"/>
              <a:t>65 and older</a:t>
            </a:r>
          </a:p>
          <a:p>
            <a:pPr lvl="4"/>
            <a:r>
              <a:rPr lang="en-US" b="1" dirty="0" smtClean="0"/>
              <a:t>Under 65 and receiving SSDI for 24 months </a:t>
            </a:r>
          </a:p>
          <a:p>
            <a:pPr lvl="4"/>
            <a:r>
              <a:rPr lang="en-US" b="1" dirty="0" smtClean="0"/>
              <a:t>Any age with End-Stage Renal Disease (ESRD) or Lou Gehrig’s Disease (ALS).</a:t>
            </a:r>
          </a:p>
          <a:p>
            <a:pPr lvl="1"/>
            <a:endParaRPr lang="en-US" dirty="0"/>
          </a:p>
        </p:txBody>
      </p:sp>
      <p:sp>
        <p:nvSpPr>
          <p:cNvPr id="5" name="Slide Number Placeholder 4"/>
          <p:cNvSpPr>
            <a:spLocks noGrp="1"/>
          </p:cNvSpPr>
          <p:nvPr>
            <p:ph type="sldNum" sz="quarter" idx="4"/>
          </p:nvPr>
        </p:nvSpPr>
        <p:spPr>
          <a:xfrm>
            <a:off x="6553200" y="6340475"/>
            <a:ext cx="2133600" cy="365125"/>
          </a:xfrm>
        </p:spPr>
        <p:txBody>
          <a:bodyPr/>
          <a:lstStyle/>
          <a:p>
            <a:fld id="{2B311C8D-3B42-4150-880E-F70598F3D0EA}" type="slidenum">
              <a:rPr lang="en-US" smtClean="0"/>
              <a:pPr/>
              <a:t>24</a:t>
            </a:fld>
            <a:endParaRPr lang="en-US" dirty="0"/>
          </a:p>
        </p:txBody>
      </p:sp>
      <p:sp>
        <p:nvSpPr>
          <p:cNvPr id="7" name="Date Placeholder 6"/>
          <p:cNvSpPr>
            <a:spLocks noGrp="1"/>
          </p:cNvSpPr>
          <p:nvPr>
            <p:ph type="dt" sz="half" idx="2"/>
          </p:nvPr>
        </p:nvSpPr>
        <p:spPr/>
        <p:txBody>
          <a:bodyPr/>
          <a:lstStyle/>
          <a:p>
            <a:fld id="{94346387-CD57-4CF7-B752-1B0057A06B48}" type="datetime1">
              <a:rPr lang="en-US" smtClean="0"/>
              <a:pPr/>
              <a:t>12/3/19</a:t>
            </a:fld>
            <a:endParaRPr lang="en-US" dirty="0"/>
          </a:p>
        </p:txBody>
      </p:sp>
      <p:pic>
        <p:nvPicPr>
          <p:cNvPr id="113666" name="Picture 2" descr="Image result for who started medicare"/>
          <p:cNvPicPr>
            <a:picLocks noChangeAspect="1" noChangeArrowheads="1"/>
          </p:cNvPicPr>
          <p:nvPr/>
        </p:nvPicPr>
        <p:blipFill>
          <a:blip r:embed="rId3" cstate="print"/>
          <a:srcRect/>
          <a:stretch>
            <a:fillRect/>
          </a:stretch>
        </p:blipFill>
        <p:spPr bwMode="auto">
          <a:xfrm>
            <a:off x="609600" y="1295400"/>
            <a:ext cx="7696200" cy="1981200"/>
          </a:xfrm>
          <a:prstGeom prst="rect">
            <a:avLst/>
          </a:prstGeom>
          <a:noFill/>
        </p:spPr>
      </p:pic>
    </p:spTree>
    <p:extLst>
      <p:ext uri="{BB962C8B-B14F-4D97-AF65-F5344CB8AC3E}">
        <p14:creationId xmlns:p14="http://schemas.microsoft.com/office/powerpoint/2010/main" val="1344106715"/>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Welcome to Medicare </a:t>
            </a:r>
            <a:br>
              <a:rPr lang="en-US" dirty="0" smtClean="0"/>
            </a:br>
            <a:r>
              <a:rPr lang="en-US" sz="3100" dirty="0" smtClean="0">
                <a:solidFill>
                  <a:schemeClr val="accent1"/>
                </a:solidFill>
              </a:rPr>
              <a:t>Some times you don’t know what you don’t know</a:t>
            </a:r>
            <a:endParaRPr lang="en-US" sz="3100" dirty="0">
              <a:solidFill>
                <a:schemeClr val="accent1"/>
              </a:solidFill>
            </a:endParaRPr>
          </a:p>
        </p:txBody>
      </p:sp>
      <p:sp>
        <p:nvSpPr>
          <p:cNvPr id="3" name="Date Placeholder 2"/>
          <p:cNvSpPr>
            <a:spLocks noGrp="1"/>
          </p:cNvSpPr>
          <p:nvPr>
            <p:ph type="dt" sz="half" idx="10"/>
          </p:nvPr>
        </p:nvSpPr>
        <p:spPr/>
        <p:txBody>
          <a:bodyPr/>
          <a:lstStyle/>
          <a:p>
            <a:fld id="{8A377301-EC95-4D65-B10F-9ED341F53360}" type="datetime1">
              <a:rPr lang="en-US" smtClean="0"/>
              <a:pPr/>
              <a:t>12/3/19</a:t>
            </a:fld>
            <a:endParaRPr lang="en-US" dirty="0"/>
          </a:p>
        </p:txBody>
      </p:sp>
      <p:sp>
        <p:nvSpPr>
          <p:cNvPr id="4" name="Slide Number Placeholder 3"/>
          <p:cNvSpPr>
            <a:spLocks noGrp="1"/>
          </p:cNvSpPr>
          <p:nvPr>
            <p:ph type="sldNum" sz="quarter" idx="12"/>
          </p:nvPr>
        </p:nvSpPr>
        <p:spPr/>
        <p:txBody>
          <a:bodyPr/>
          <a:lstStyle/>
          <a:p>
            <a:fld id="{2B311C8D-3B42-4150-880E-F70598F3D0EA}" type="slidenum">
              <a:rPr lang="en-US" smtClean="0"/>
              <a:pPr/>
              <a:t>25</a:t>
            </a:fld>
            <a:endParaRPr lang="en-US" dirty="0"/>
          </a:p>
        </p:txBody>
      </p:sp>
      <p:pic>
        <p:nvPicPr>
          <p:cNvPr id="6" name="Picture 5" descr="Image result for Medicare Mazes"/>
          <p:cNvPicPr/>
          <p:nvPr/>
        </p:nvPicPr>
        <p:blipFill>
          <a:blip r:embed="rId2" cstate="print"/>
          <a:srcRect/>
          <a:stretch>
            <a:fillRect/>
          </a:stretch>
        </p:blipFill>
        <p:spPr bwMode="auto">
          <a:xfrm>
            <a:off x="914400" y="1447800"/>
            <a:ext cx="7543799" cy="48768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 to Success</a:t>
            </a:r>
            <a:endParaRPr lang="en-US" dirty="0"/>
          </a:p>
        </p:txBody>
      </p:sp>
      <p:sp>
        <p:nvSpPr>
          <p:cNvPr id="3" name="Text Placeholder 2"/>
          <p:cNvSpPr>
            <a:spLocks noGrp="1"/>
          </p:cNvSpPr>
          <p:nvPr>
            <p:ph type="body" sz="half" idx="1"/>
          </p:nvPr>
        </p:nvSpPr>
        <p:spPr>
          <a:xfrm>
            <a:off x="228600" y="1371600"/>
            <a:ext cx="3886200" cy="4724400"/>
          </a:xfrm>
        </p:spPr>
        <p:txBody>
          <a:bodyPr>
            <a:normAutofit/>
          </a:bodyPr>
          <a:lstStyle/>
          <a:p>
            <a:pPr algn="ctr">
              <a:buNone/>
            </a:pPr>
            <a:r>
              <a:rPr lang="en-US" dirty="0" smtClean="0"/>
              <a:t>	</a:t>
            </a:r>
            <a:r>
              <a:rPr lang="en-US" sz="1800" b="1" dirty="0" smtClean="0"/>
              <a:t>This is the official U.S. Government Medicare handbook</a:t>
            </a:r>
            <a:endParaRPr lang="en-US" sz="1800" b="1" dirty="0"/>
          </a:p>
        </p:txBody>
      </p:sp>
      <p:sp>
        <p:nvSpPr>
          <p:cNvPr id="4" name="Content Placeholder 3"/>
          <p:cNvSpPr>
            <a:spLocks noGrp="1"/>
          </p:cNvSpPr>
          <p:nvPr>
            <p:ph sz="half" idx="2"/>
          </p:nvPr>
        </p:nvSpPr>
        <p:spPr>
          <a:xfrm>
            <a:off x="4648200" y="1371600"/>
            <a:ext cx="3886200" cy="5105400"/>
          </a:xfrm>
        </p:spPr>
        <p:txBody>
          <a:bodyPr>
            <a:normAutofit/>
          </a:bodyPr>
          <a:lstStyle/>
          <a:p>
            <a:r>
              <a:rPr lang="en-US" b="1" dirty="0" smtClean="0"/>
              <a:t>Medicare Coverage Checklist, Choices &amp; Considerations  </a:t>
            </a:r>
            <a:endParaRPr lang="en-US" sz="1800" b="1" dirty="0" smtClean="0"/>
          </a:p>
          <a:p>
            <a:r>
              <a:rPr lang="en-US" b="1" dirty="0" smtClean="0"/>
              <a:t>Part A</a:t>
            </a:r>
            <a:endParaRPr lang="en-US" sz="1800" dirty="0" smtClean="0"/>
          </a:p>
          <a:p>
            <a:r>
              <a:rPr lang="en-US" b="1" dirty="0" smtClean="0"/>
              <a:t> Part B</a:t>
            </a:r>
            <a:endParaRPr lang="en-US" sz="1800" dirty="0" smtClean="0"/>
          </a:p>
          <a:p>
            <a:r>
              <a:rPr lang="en-US" dirty="0" smtClean="0"/>
              <a:t> </a:t>
            </a:r>
            <a:r>
              <a:rPr lang="en-US" b="1" dirty="0" smtClean="0"/>
              <a:t>Medicare Part C</a:t>
            </a:r>
            <a:r>
              <a:rPr lang="en-US" dirty="0" smtClean="0"/>
              <a:t> </a:t>
            </a:r>
            <a:endParaRPr lang="en-US" sz="1800" dirty="0" smtClean="0"/>
          </a:p>
          <a:p>
            <a:r>
              <a:rPr lang="en-US" b="1" dirty="0" smtClean="0"/>
              <a:t>Medicare Part D</a:t>
            </a:r>
            <a:endParaRPr lang="en-US" sz="1800" dirty="0" smtClean="0"/>
          </a:p>
          <a:p>
            <a:r>
              <a:rPr lang="en-US" b="1" dirty="0" smtClean="0"/>
              <a:t>Health plans  in your area </a:t>
            </a:r>
          </a:p>
          <a:p>
            <a:pPr>
              <a:buNone/>
            </a:pPr>
            <a:r>
              <a:rPr lang="en-US" sz="1800" dirty="0" smtClean="0"/>
              <a:t>	</a:t>
            </a:r>
          </a:p>
          <a:p>
            <a:endParaRPr lang="en-US" dirty="0"/>
          </a:p>
        </p:txBody>
      </p:sp>
      <p:sp>
        <p:nvSpPr>
          <p:cNvPr id="5" name="Date Placeholder 4"/>
          <p:cNvSpPr>
            <a:spLocks noGrp="1"/>
          </p:cNvSpPr>
          <p:nvPr>
            <p:ph type="dt" sz="half" idx="10"/>
          </p:nvPr>
        </p:nvSpPr>
        <p:spPr/>
        <p:txBody>
          <a:bodyPr/>
          <a:lstStyle/>
          <a:p>
            <a:pPr>
              <a:defRPr/>
            </a:pPr>
            <a:fld id="{17E5AB80-0E87-4414-B854-1D33B1A9357F}" type="datetime1">
              <a:rPr lang="en-US" smtClean="0"/>
              <a:pPr>
                <a:defRPr/>
              </a:pPr>
              <a:t>12/3/19</a:t>
            </a:fld>
            <a:endParaRPr lang="en-US"/>
          </a:p>
        </p:txBody>
      </p:sp>
      <p:sp>
        <p:nvSpPr>
          <p:cNvPr id="6" name="Slide Number Placeholder 5"/>
          <p:cNvSpPr>
            <a:spLocks noGrp="1"/>
          </p:cNvSpPr>
          <p:nvPr>
            <p:ph type="sldNum" sz="quarter" idx="12"/>
          </p:nvPr>
        </p:nvSpPr>
        <p:spPr/>
        <p:txBody>
          <a:bodyPr/>
          <a:lstStyle/>
          <a:p>
            <a:pPr>
              <a:defRPr/>
            </a:pPr>
            <a:fld id="{0E12A1D0-E0D1-4FD1-8D47-FA6E6C2740F0}" type="slidenum">
              <a:rPr lang="en-US" smtClean="0"/>
              <a:pPr>
                <a:defRPr/>
              </a:pPr>
              <a:t>26</a:t>
            </a:fld>
            <a:endParaRPr lang="en-US"/>
          </a:p>
        </p:txBody>
      </p:sp>
      <p:pic>
        <p:nvPicPr>
          <p:cNvPr id="8" name="Picture 7" descr="Image result for medicare and you 2019"/>
          <p:cNvPicPr/>
          <p:nvPr/>
        </p:nvPicPr>
        <p:blipFill>
          <a:blip r:embed="rId2" cstate="print"/>
          <a:srcRect/>
          <a:stretch>
            <a:fillRect/>
          </a:stretch>
        </p:blipFill>
        <p:spPr bwMode="auto">
          <a:xfrm>
            <a:off x="990600" y="2133600"/>
            <a:ext cx="2819400" cy="3657600"/>
          </a:xfrm>
          <a:prstGeom prst="rect">
            <a:avLst/>
          </a:prstGeom>
          <a:noFill/>
          <a:ln w="9525">
            <a:noFill/>
            <a:miter lim="800000"/>
            <a:headEnd/>
            <a:tailEnd/>
          </a:ln>
        </p:spPr>
      </p:pic>
    </p:spTree>
    <p:extLst>
      <p:ext uri="{BB962C8B-B14F-4D97-AF65-F5344CB8AC3E}">
        <p14:creationId xmlns:p14="http://schemas.microsoft.com/office/powerpoint/2010/main" val="1146955169"/>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Medicare Benefits The Four Parts of</a:t>
            </a:r>
            <a:endParaRPr lang="en-US" sz="1400" dirty="0"/>
          </a:p>
        </p:txBody>
      </p:sp>
      <p:graphicFrame>
        <p:nvGraphicFramePr>
          <p:cNvPr id="11" name="Content Placeholder 10" descr="Part A, Hospital.&#10; Part B, Medical.&#10;Part C, or Medicare Advantage, includes Parts A and B and may incude drug coverage (Part D).&#10;Part D is Medicare Prescription drug coverage.&#10;"/>
          <p:cNvGraphicFramePr>
            <a:graphicFrameLocks noGrp="1"/>
          </p:cNvGraphicFramePr>
          <p:nvPr>
            <p:ph idx="1"/>
            <p:extLst>
              <p:ext uri="{D42A27DB-BD31-4B8C-83A1-F6EECF244321}">
                <p14:modId xmlns:p14="http://schemas.microsoft.com/office/powerpoint/2010/main" val="3856184039"/>
              </p:ext>
            </p:extLst>
          </p:nvPr>
        </p:nvGraphicFramePr>
        <p:xfrm>
          <a:off x="457200" y="1371600"/>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fld id="{2B311C8D-3B42-4150-880E-F70598F3D0EA}" type="slidenum">
              <a:rPr lang="en-US" smtClean="0">
                <a:solidFill>
                  <a:prstClr val="black"/>
                </a:solidFill>
              </a:rPr>
              <a:pPr/>
              <a:t>27</a:t>
            </a:fld>
            <a:endParaRPr lang="en-US" dirty="0">
              <a:solidFill>
                <a:prstClr val="black"/>
              </a:solidFill>
            </a:endParaRPr>
          </a:p>
        </p:txBody>
      </p:sp>
      <p:sp>
        <p:nvSpPr>
          <p:cNvPr id="7" name="Date Placeholder 6"/>
          <p:cNvSpPr>
            <a:spLocks noGrp="1"/>
          </p:cNvSpPr>
          <p:nvPr>
            <p:ph type="dt" sz="half" idx="2"/>
          </p:nvPr>
        </p:nvSpPr>
        <p:spPr/>
        <p:txBody>
          <a:bodyPr/>
          <a:lstStyle/>
          <a:p>
            <a:fld id="{7F0B575C-2FAA-41D7-99E6-AFAB00C17575}" type="datetime1">
              <a:rPr lang="en-US" smtClean="0"/>
              <a:pPr/>
              <a:t>12/3/19</a:t>
            </a:fld>
            <a:endParaRPr lang="en-US" dirty="0"/>
          </a:p>
        </p:txBody>
      </p:sp>
    </p:spTree>
    <p:extLst>
      <p:ext uri="{BB962C8B-B14F-4D97-AF65-F5344CB8AC3E}">
        <p14:creationId xmlns:p14="http://schemas.microsoft.com/office/powerpoint/2010/main" val="3910783343"/>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0B2EC-6B71-409C-AC51-8EA778AF7B43}" type="datetime1">
              <a:rPr lang="en-US" smtClean="0"/>
              <a:pPr/>
              <a:t>12/3/19</a:t>
            </a:fld>
            <a:endParaRPr lang="en-US" dirty="0"/>
          </a:p>
        </p:txBody>
      </p:sp>
      <p:sp>
        <p:nvSpPr>
          <p:cNvPr id="3" name="Slide Number Placeholder 2"/>
          <p:cNvSpPr>
            <a:spLocks noGrp="1"/>
          </p:cNvSpPr>
          <p:nvPr>
            <p:ph type="sldNum" sz="quarter" idx="12"/>
          </p:nvPr>
        </p:nvSpPr>
        <p:spPr/>
        <p:txBody>
          <a:bodyPr/>
          <a:lstStyle/>
          <a:p>
            <a:fld id="{78C0CC3C-85F1-4D86-9B70-8D9F8B17F046}" type="slidenum">
              <a:rPr lang="en-US" smtClean="0"/>
              <a:pPr/>
              <a:t>28</a:t>
            </a:fld>
            <a:endParaRPr lang="en-US" dirty="0"/>
          </a:p>
        </p:txBody>
      </p:sp>
      <p:pic>
        <p:nvPicPr>
          <p:cNvPr id="4" name="Picture 3" descr="Image result for navigating Medicare"/>
          <p:cNvPicPr/>
          <p:nvPr/>
        </p:nvPicPr>
        <p:blipFill>
          <a:blip r:embed="rId2" cstate="print"/>
          <a:srcRect/>
          <a:stretch>
            <a:fillRect/>
          </a:stretch>
        </p:blipFill>
        <p:spPr bwMode="auto">
          <a:xfrm>
            <a:off x="457200" y="228600"/>
            <a:ext cx="8229600" cy="990600"/>
          </a:xfrm>
          <a:prstGeom prst="rect">
            <a:avLst/>
          </a:prstGeom>
          <a:noFill/>
          <a:ln w="9525">
            <a:noFill/>
            <a:miter lim="800000"/>
            <a:headEnd/>
            <a:tailEnd/>
          </a:ln>
        </p:spPr>
      </p:pic>
      <p:pic>
        <p:nvPicPr>
          <p:cNvPr id="5" name="Picture 4" descr="Image result for navigating Medicare"/>
          <p:cNvPicPr/>
          <p:nvPr/>
        </p:nvPicPr>
        <p:blipFill>
          <a:blip r:embed="rId3" cstate="print"/>
          <a:srcRect/>
          <a:stretch>
            <a:fillRect/>
          </a:stretch>
        </p:blipFill>
        <p:spPr bwMode="auto">
          <a:xfrm>
            <a:off x="685800" y="1371600"/>
            <a:ext cx="7924800" cy="3276600"/>
          </a:xfrm>
          <a:prstGeom prst="rect">
            <a:avLst/>
          </a:prstGeom>
          <a:noFill/>
          <a:ln w="9525">
            <a:noFill/>
            <a:miter lim="800000"/>
            <a:headEnd/>
            <a:tailEnd/>
          </a:ln>
        </p:spPr>
      </p:pic>
      <p:pic>
        <p:nvPicPr>
          <p:cNvPr id="6" name="Picture 5" descr="Image result for navigating Medicare"/>
          <p:cNvPicPr/>
          <p:nvPr/>
        </p:nvPicPr>
        <p:blipFill>
          <a:blip r:embed="rId4" cstate="print"/>
          <a:srcRect/>
          <a:stretch>
            <a:fillRect/>
          </a:stretch>
        </p:blipFill>
        <p:spPr bwMode="auto">
          <a:xfrm>
            <a:off x="685800" y="4572000"/>
            <a:ext cx="7924800" cy="1678243"/>
          </a:xfrm>
          <a:prstGeom prst="rect">
            <a:avLst/>
          </a:prstGeom>
          <a:noFill/>
          <a:ln w="9525">
            <a:noFill/>
            <a:miter lim="800000"/>
            <a:headEnd/>
            <a:tailEnd/>
          </a:ln>
        </p:spPr>
      </p:pic>
    </p:spTree>
    <p:extLst>
      <p:ext uri="{BB962C8B-B14F-4D97-AF65-F5344CB8AC3E}">
        <p14:creationId xmlns:p14="http://schemas.microsoft.com/office/powerpoint/2010/main" val="3657842225"/>
      </p:ext>
    </p:extLst>
  </p:cSld>
  <p:clrMapOvr>
    <a:masterClrMapping/>
  </p:clrMapOvr>
  <p:transition xmlns:p14="http://schemas.microsoft.com/office/powerpoint/2010/main">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4"/>
          </p:nvPr>
        </p:nvSpPr>
        <p:spPr>
          <a:xfrm>
            <a:off x="6553200" y="6340475"/>
            <a:ext cx="2133600" cy="365125"/>
          </a:xfrm>
        </p:spPr>
        <p:txBody>
          <a:bodyPr/>
          <a:lstStyle/>
          <a:p>
            <a:fld id="{2B311C8D-3B42-4150-880E-F70598F3D0EA}" type="slidenum">
              <a:rPr lang="en-US" smtClean="0"/>
              <a:pPr/>
              <a:t>29</a:t>
            </a:fld>
            <a:endParaRPr lang="en-US" dirty="0"/>
          </a:p>
        </p:txBody>
      </p:sp>
      <p:sp>
        <p:nvSpPr>
          <p:cNvPr id="3" name="Content Placeholder 2"/>
          <p:cNvSpPr>
            <a:spLocks noGrp="1"/>
          </p:cNvSpPr>
          <p:nvPr>
            <p:ph idx="1"/>
          </p:nvPr>
        </p:nvSpPr>
        <p:spPr>
          <a:xfrm>
            <a:off x="457200" y="1371601"/>
            <a:ext cx="7859231" cy="4038600"/>
          </a:xfrm>
        </p:spPr>
        <p:txBody>
          <a:bodyPr>
            <a:normAutofit fontScale="2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sz="5900" dirty="0" smtClean="0"/>
          </a:p>
          <a:p>
            <a:endParaRPr lang="en-US" sz="12800" dirty="0" smtClean="0"/>
          </a:p>
          <a:p>
            <a:r>
              <a:rPr lang="en-US" sz="12800" dirty="0" smtClean="0"/>
              <a:t>Original Medicare or Medicare Advantage?</a:t>
            </a:r>
          </a:p>
          <a:p>
            <a:r>
              <a:rPr lang="en-US" sz="12800" dirty="0" smtClean="0"/>
              <a:t>Should I keep/sign up for Part A?</a:t>
            </a:r>
          </a:p>
          <a:p>
            <a:r>
              <a:rPr lang="en-US" sz="12800" dirty="0" smtClean="0"/>
              <a:t>Should I take Part B? When?</a:t>
            </a:r>
          </a:p>
          <a:p>
            <a:r>
              <a:rPr lang="en-US" sz="12800" dirty="0" smtClean="0"/>
              <a:t>What about Part D?</a:t>
            </a:r>
          </a:p>
          <a:p>
            <a:r>
              <a:rPr lang="en-US" sz="12800" dirty="0" smtClean="0"/>
              <a:t>Do I need a Medigap policy?</a:t>
            </a:r>
          </a:p>
          <a:p>
            <a:r>
              <a:rPr lang="en-US" sz="12800" dirty="0" smtClean="0"/>
              <a:t>Can I get help with Medicare costs?	</a:t>
            </a:r>
          </a:p>
          <a:p>
            <a:pPr lvl="2"/>
            <a:r>
              <a:rPr lang="en-US" sz="12800" b="1" dirty="0" smtClean="0">
                <a:solidFill>
                  <a:srgbClr val="00338E"/>
                </a:solidFill>
              </a:rPr>
              <a:t> It Depends.</a:t>
            </a:r>
            <a:r>
              <a:rPr lang="en-US" dirty="0" smtClean="0">
                <a:solidFill>
                  <a:srgbClr val="00338E"/>
                </a:solidFill>
              </a:rPr>
              <a:t>	</a:t>
            </a:r>
            <a:endParaRPr lang="en-US" dirty="0">
              <a:solidFill>
                <a:srgbClr val="00338E"/>
              </a:solidFill>
            </a:endParaRPr>
          </a:p>
        </p:txBody>
      </p:sp>
      <p:sp>
        <p:nvSpPr>
          <p:cNvPr id="2" name="Title 1"/>
          <p:cNvSpPr>
            <a:spLocks noGrp="1"/>
          </p:cNvSpPr>
          <p:nvPr>
            <p:ph type="title"/>
          </p:nvPr>
        </p:nvSpPr>
        <p:spPr/>
        <p:txBody>
          <a:bodyPr/>
          <a:lstStyle/>
          <a:p>
            <a:r>
              <a:rPr lang="en-US" dirty="0" smtClean="0"/>
              <a:t>Medicare Questions and Decisions</a:t>
            </a:r>
            <a:endParaRPr lang="en-US" dirty="0"/>
          </a:p>
        </p:txBody>
      </p:sp>
      <p:sp>
        <p:nvSpPr>
          <p:cNvPr id="15" name="Date Placeholder 14"/>
          <p:cNvSpPr>
            <a:spLocks noGrp="1"/>
          </p:cNvSpPr>
          <p:nvPr>
            <p:ph type="dt" sz="half" idx="2"/>
          </p:nvPr>
        </p:nvSpPr>
        <p:spPr/>
        <p:txBody>
          <a:bodyPr/>
          <a:lstStyle/>
          <a:p>
            <a:r>
              <a:rPr lang="en-US" smtClean="0"/>
              <a:t>2/15</a:t>
            </a:r>
            <a:endParaRPr lang="en-US" dirty="0"/>
          </a:p>
        </p:txBody>
      </p:sp>
      <p:pic>
        <p:nvPicPr>
          <p:cNvPr id="8" name="Picture 7" descr="Image result for Original Medicare Vs Medicare Advantage"/>
          <p:cNvPicPr/>
          <p:nvPr/>
        </p:nvPicPr>
        <p:blipFill>
          <a:blip r:embed="rId3" cstate="print"/>
          <a:srcRect/>
          <a:stretch>
            <a:fillRect/>
          </a:stretch>
        </p:blipFill>
        <p:spPr bwMode="auto">
          <a:xfrm>
            <a:off x="762000" y="1371600"/>
            <a:ext cx="7772400" cy="1524000"/>
          </a:xfrm>
          <a:prstGeom prst="rect">
            <a:avLst/>
          </a:prstGeom>
          <a:noFill/>
          <a:ln w="9525">
            <a:noFill/>
            <a:miter lim="800000"/>
            <a:headEnd/>
            <a:tailEnd/>
          </a:ln>
        </p:spPr>
      </p:pic>
      <p:pic>
        <p:nvPicPr>
          <p:cNvPr id="10" name="Picture 9" descr="Image result for Original Medicare Vs Medicare Advantage"/>
          <p:cNvPicPr/>
          <p:nvPr/>
        </p:nvPicPr>
        <p:blipFill>
          <a:blip r:embed="rId4" cstate="print"/>
          <a:srcRect/>
          <a:stretch>
            <a:fillRect/>
          </a:stretch>
        </p:blipFill>
        <p:spPr bwMode="auto">
          <a:xfrm>
            <a:off x="6324600" y="3505200"/>
            <a:ext cx="2574925" cy="1776095"/>
          </a:xfrm>
          <a:prstGeom prst="rect">
            <a:avLst/>
          </a:prstGeom>
          <a:noFill/>
          <a:ln w="9525">
            <a:noFill/>
            <a:miter lim="800000"/>
            <a:headEnd/>
            <a:tailEnd/>
          </a:ln>
        </p:spPr>
      </p:pic>
    </p:spTree>
    <p:extLst>
      <p:ext uri="{BB962C8B-B14F-4D97-AF65-F5344CB8AC3E}">
        <p14:creationId xmlns:p14="http://schemas.microsoft.com/office/powerpoint/2010/main" val="1819641917"/>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smtClean="0"/>
              <a:t/>
            </a:r>
            <a:br>
              <a:rPr lang="en-US" sz="3100" dirty="0" smtClean="0"/>
            </a:br>
            <a:r>
              <a:rPr lang="en-US" sz="3100" dirty="0" smtClean="0"/>
              <a:t>Welcome to Medicare</a:t>
            </a:r>
            <a:r>
              <a:rPr lang="en-US" dirty="0" smtClean="0"/>
              <a:t/>
            </a:r>
            <a:br>
              <a:rPr lang="en-US" dirty="0" smtClean="0"/>
            </a:br>
            <a:r>
              <a:rPr lang="en-US" dirty="0" smtClean="0">
                <a:solidFill>
                  <a:srgbClr val="FF0000"/>
                </a:solidFill>
              </a:rPr>
              <a:t>Navigating</a:t>
            </a:r>
            <a:r>
              <a:rPr lang="en-US" dirty="0" smtClean="0"/>
              <a:t> </a:t>
            </a:r>
            <a:r>
              <a:rPr lang="en-US" dirty="0" smtClean="0">
                <a:solidFill>
                  <a:srgbClr val="FF0000"/>
                </a:solidFill>
              </a:rPr>
              <a:t>Medicare  ( It can be complicated)</a:t>
            </a:r>
            <a:r>
              <a:rPr lang="en-US" sz="1600" dirty="0" smtClean="0"/>
              <a:t/>
            </a:r>
            <a:br>
              <a:rPr lang="en-US" sz="1600"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60,137,923</a:t>
            </a:r>
            <a:r>
              <a:rPr lang="en-US" dirty="0" smtClean="0"/>
              <a:t> Individuals on Medicare in the USA</a:t>
            </a:r>
          </a:p>
          <a:p>
            <a:r>
              <a:rPr lang="en-US" b="1" dirty="0" smtClean="0"/>
              <a:t>6,146,480</a:t>
            </a:r>
            <a:r>
              <a:rPr lang="en-US" dirty="0" smtClean="0"/>
              <a:t> Medicare Beneficiaries in California</a:t>
            </a:r>
          </a:p>
          <a:p>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3</a:t>
            </a:fld>
            <a:endParaRPr lang="en-US" dirty="0"/>
          </a:p>
        </p:txBody>
      </p:sp>
      <p:pic>
        <p:nvPicPr>
          <p:cNvPr id="7" name="Picture 2" descr="http://www.cvcl.org/wp-content/uploads/2015/06/MEDICARE_Maze-300x300.png"/>
          <p:cNvPicPr>
            <a:picLocks noChangeAspect="1" noChangeArrowheads="1"/>
          </p:cNvPicPr>
          <p:nvPr/>
        </p:nvPicPr>
        <p:blipFill>
          <a:blip r:embed="rId2" cstate="print"/>
          <a:srcRect/>
          <a:stretch>
            <a:fillRect/>
          </a:stretch>
        </p:blipFill>
        <p:spPr bwMode="auto">
          <a:xfrm>
            <a:off x="533400" y="1143000"/>
            <a:ext cx="8153400" cy="3352800"/>
          </a:xfrm>
          <a:prstGeom prst="rect">
            <a:avLst/>
          </a:prstGeom>
          <a:noFill/>
        </p:spPr>
      </p:pic>
    </p:spTree>
  </p:cSld>
  <p:clrMapOvr>
    <a:masterClrMapping/>
  </p:clrMapOvr>
  <p:transition xmlns:p14="http://schemas.microsoft.com/office/powerpoint/2010/main">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10029" y="702249"/>
            <a:ext cx="8229600" cy="868362"/>
          </a:xfrm>
        </p:spPr>
        <p:txBody>
          <a:bodyPr>
            <a:normAutofit fontScale="90000"/>
          </a:bodyPr>
          <a:lstStyle/>
          <a:p>
            <a:r>
              <a:rPr lang="en-US" dirty="0" smtClean="0">
                <a:solidFill>
                  <a:schemeClr val="bg1"/>
                </a:solidFill>
              </a:rPr>
              <a:t>Decide how you want to get your Medicare coverage</a:t>
            </a:r>
            <a:endParaRPr lang="en-US" dirty="0">
              <a:solidFill>
                <a:schemeClr val="bg1"/>
              </a:solidFill>
            </a:endParaRPr>
          </a:p>
        </p:txBody>
      </p:sp>
      <p:sp>
        <p:nvSpPr>
          <p:cNvPr id="5" name="Slide Number Placeholder 4" descr="11"/>
          <p:cNvSpPr>
            <a:spLocks noGrp="1"/>
          </p:cNvSpPr>
          <p:nvPr>
            <p:ph type="sldNum" sz="quarter" idx="4"/>
          </p:nvPr>
        </p:nvSpPr>
        <p:spPr>
          <a:xfrm>
            <a:off x="6553200" y="6340475"/>
            <a:ext cx="2133600" cy="365125"/>
          </a:xfrm>
        </p:spPr>
        <p:txBody>
          <a:bodyPr/>
          <a:lstStyle/>
          <a:p>
            <a:fld id="{2B311C8D-3B42-4150-880E-F70598F3D0EA}" type="slidenum">
              <a:rPr lang="en-US" smtClean="0"/>
              <a:pPr/>
              <a:t>30</a:t>
            </a:fld>
            <a:endParaRPr lang="en-US" dirty="0"/>
          </a:p>
        </p:txBody>
      </p:sp>
      <p:sp>
        <p:nvSpPr>
          <p:cNvPr id="8" name="Title 5" descr="Source: Page 14 of the Medicare &amp; You handbook&#10;"/>
          <p:cNvSpPr txBox="1">
            <a:spLocks/>
          </p:cNvSpPr>
          <p:nvPr/>
        </p:nvSpPr>
        <p:spPr>
          <a:xfrm>
            <a:off x="381000" y="4787713"/>
            <a:ext cx="2819400" cy="15240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dirty="0" smtClean="0">
                <a:latin typeface="+mj-lt"/>
                <a:ea typeface="+mj-ea"/>
                <a:cs typeface="+mj-cs"/>
              </a:rPr>
              <a:t>Source: Page</a:t>
            </a:r>
            <a:r>
              <a:rPr kumimoji="0" lang="en-US" sz="2000" b="1" i="0" u="none" strike="noStrike" kern="1200" cap="none" spc="0" normalizeH="0" baseline="0" noProof="0" dirty="0" smtClean="0">
                <a:ln>
                  <a:noFill/>
                </a:ln>
                <a:uLnTx/>
                <a:uFillTx/>
                <a:latin typeface="+mj-lt"/>
                <a:ea typeface="+mj-ea"/>
                <a:cs typeface="+mj-cs"/>
              </a:rPr>
              <a:t> </a:t>
            </a:r>
            <a:r>
              <a:rPr lang="en-US" sz="2000" b="1" dirty="0" smtClean="0">
                <a:latin typeface="+mj-lt"/>
                <a:ea typeface="+mj-ea"/>
                <a:cs typeface="+mj-cs"/>
              </a:rPr>
              <a:t>6</a:t>
            </a:r>
            <a:r>
              <a:rPr kumimoji="0" lang="en-US" sz="2000" b="1" i="0" u="none" strike="noStrike" kern="1200" cap="none" spc="0" normalizeH="0" baseline="0" noProof="0" dirty="0" smtClean="0">
                <a:ln>
                  <a:noFill/>
                </a:ln>
                <a:uLnTx/>
                <a:uFillTx/>
                <a:latin typeface="+mj-lt"/>
                <a:ea typeface="+mj-ea"/>
                <a:cs typeface="+mj-cs"/>
              </a:rPr>
              <a:t> of the Medicare &amp; You handbook</a:t>
            </a:r>
            <a:endParaRPr kumimoji="0" lang="en-US" sz="2000" b="1" i="0" u="none" strike="noStrike" kern="1200" cap="none" spc="0" normalizeH="0" baseline="0" noProof="0" dirty="0">
              <a:ln>
                <a:noFill/>
              </a:ln>
              <a:uLnTx/>
              <a:uFillTx/>
              <a:latin typeface="+mj-lt"/>
              <a:ea typeface="+mj-ea"/>
              <a:cs typeface="+mj-cs"/>
            </a:endParaRPr>
          </a:p>
        </p:txBody>
      </p:sp>
      <p:pic>
        <p:nvPicPr>
          <p:cNvPr id="10" name="Picture 2" descr="There are 2 ways to get your Medicare. If you choose Original Medicare, you get Part A and Part B covered benefits. You can add part D prescription drug coverage if you want it. You can also decide to buy a Medigap policy to supplement your coverage. &#10;&#10;You coul also choose instead to get a medicare Advantage Plan, like an HMO or PPO, which is called Part C. It usually includes drug coverage and must cover all Part A and B covered benefits. You can decide if you want to add drug coverage if you plan does not cover it in some cases. If you join a Medicare Advantage Plan, you can't use and can't be sold a medigap poli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840" y="228600"/>
            <a:ext cx="6166389" cy="625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descr="Decide how you want to get your Medicare coverage"/>
          <p:cNvSpPr txBox="1"/>
          <p:nvPr/>
        </p:nvSpPr>
        <p:spPr>
          <a:xfrm>
            <a:off x="377371" y="533400"/>
            <a:ext cx="3352800" cy="1384995"/>
          </a:xfrm>
          <a:prstGeom prst="rect">
            <a:avLst/>
          </a:prstGeom>
          <a:solidFill>
            <a:schemeClr val="bg1"/>
          </a:solidFill>
        </p:spPr>
        <p:txBody>
          <a:bodyPr wrap="square" rtlCol="0">
            <a:spAutoFit/>
          </a:bodyPr>
          <a:lstStyle/>
          <a:p>
            <a:r>
              <a:rPr lang="en-US" sz="2800" b="1" dirty="0" smtClean="0"/>
              <a:t>Decide how you want to get your Medicare coverage</a:t>
            </a:r>
            <a:endParaRPr lang="en-US" sz="2800" b="1" dirty="0"/>
          </a:p>
        </p:txBody>
      </p:sp>
      <p:sp>
        <p:nvSpPr>
          <p:cNvPr id="12" name="Date Placeholder 11"/>
          <p:cNvSpPr>
            <a:spLocks noGrp="1"/>
          </p:cNvSpPr>
          <p:nvPr>
            <p:ph type="dt" sz="half" idx="2"/>
          </p:nvPr>
        </p:nvSpPr>
        <p:spPr/>
        <p:txBody>
          <a:bodyPr/>
          <a:lstStyle/>
          <a:p>
            <a:fld id="{85F0BD81-FC5A-4CC3-BF3D-9C9A18D79C6F}" type="datetime1">
              <a:rPr lang="en-US" smtClean="0"/>
              <a:pPr/>
              <a:t>12/3/19</a:t>
            </a:fld>
            <a:endParaRPr lang="en-US" dirty="0"/>
          </a:p>
        </p:txBody>
      </p:sp>
      <p:pic>
        <p:nvPicPr>
          <p:cNvPr id="13" name="Picture 12" descr="https://extension.tennessee.edu/Lincoln/PublishingImages/4-H/4-H%20Consumer-Decision-Making.jpg"/>
          <p:cNvPicPr/>
          <p:nvPr/>
        </p:nvPicPr>
        <p:blipFill>
          <a:blip r:embed="rId4" cstate="print"/>
          <a:srcRect/>
          <a:stretch>
            <a:fillRect/>
          </a:stretch>
        </p:blipFill>
        <p:spPr bwMode="auto">
          <a:xfrm>
            <a:off x="685800" y="2209800"/>
            <a:ext cx="2194709" cy="2356071"/>
          </a:xfrm>
          <a:prstGeom prst="rect">
            <a:avLst/>
          </a:prstGeom>
          <a:noFill/>
          <a:ln w="9525">
            <a:noFill/>
            <a:miter lim="800000"/>
            <a:headEnd/>
            <a:tailEnd/>
          </a:ln>
        </p:spPr>
      </p:pic>
    </p:spTree>
    <p:extLst>
      <p:ext uri="{BB962C8B-B14F-4D97-AF65-F5344CB8AC3E}">
        <p14:creationId xmlns:p14="http://schemas.microsoft.com/office/powerpoint/2010/main" val="624534928"/>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553200" y="6340475"/>
            <a:ext cx="2133600" cy="365125"/>
          </a:xfrm>
        </p:spPr>
        <p:txBody>
          <a:bodyPr/>
          <a:lstStyle/>
          <a:p>
            <a:fld id="{2B311C8D-3B42-4150-880E-F70598F3D0EA}" type="slidenum">
              <a:rPr lang="en-US" smtClean="0"/>
              <a:pPr/>
              <a:t>31</a:t>
            </a:fld>
            <a:endParaRPr lang="en-US" dirty="0"/>
          </a:p>
        </p:txBody>
      </p:sp>
      <p:pic>
        <p:nvPicPr>
          <p:cNvPr id="9" name="Picture 8" descr="Part A.jpg"/>
          <p:cNvPicPr>
            <a:picLocks noChangeAspect="1"/>
          </p:cNvPicPr>
          <p:nvPr/>
        </p:nvPicPr>
        <p:blipFill>
          <a:blip r:embed="rId3" cstate="print">
            <a:duotone>
              <a:prstClr val="black"/>
              <a:schemeClr val="accent1">
                <a:tint val="45000"/>
                <a:satMod val="400000"/>
              </a:schemeClr>
            </a:duotone>
          </a:blip>
          <a:stretch>
            <a:fillRect/>
          </a:stretch>
        </p:blipFill>
        <p:spPr>
          <a:xfrm>
            <a:off x="7086600" y="1524000"/>
            <a:ext cx="1676400" cy="1752600"/>
          </a:xfrm>
          <a:prstGeom prst="rect">
            <a:avLst/>
          </a:prstGeom>
        </p:spPr>
      </p:pic>
      <p:sp>
        <p:nvSpPr>
          <p:cNvPr id="3" name="Content Placeholder 2"/>
          <p:cNvSpPr>
            <a:spLocks noGrp="1"/>
          </p:cNvSpPr>
          <p:nvPr>
            <p:ph idx="1"/>
          </p:nvPr>
        </p:nvSpPr>
        <p:spPr>
          <a:xfrm>
            <a:off x="457200" y="1371600"/>
            <a:ext cx="6858000" cy="4754563"/>
          </a:xfrm>
        </p:spPr>
        <p:txBody>
          <a:bodyPr>
            <a:normAutofit/>
          </a:bodyPr>
          <a:lstStyle/>
          <a:p>
            <a:r>
              <a:rPr lang="en-US" sz="4000" b="1" dirty="0" smtClean="0"/>
              <a:t>Part A </a:t>
            </a:r>
            <a:r>
              <a:rPr lang="en-US" sz="4000" dirty="0" smtClean="0"/>
              <a:t>– Hospital Insurance helps cover:</a:t>
            </a:r>
          </a:p>
          <a:p>
            <a:pPr lvl="1"/>
            <a:r>
              <a:rPr lang="en-US" sz="4000" dirty="0" smtClean="0"/>
              <a:t>Inpatient Hospital Care</a:t>
            </a:r>
          </a:p>
          <a:p>
            <a:pPr lvl="1"/>
            <a:r>
              <a:rPr lang="en-US" sz="4000" dirty="0" smtClean="0"/>
              <a:t>Skilled Nursing Facility care</a:t>
            </a:r>
          </a:p>
          <a:p>
            <a:pPr lvl="1"/>
            <a:r>
              <a:rPr lang="en-US" sz="4000" dirty="0" smtClean="0"/>
              <a:t>Home health care</a:t>
            </a:r>
          </a:p>
          <a:p>
            <a:pPr lvl="1"/>
            <a:r>
              <a:rPr lang="en-US" sz="4000" dirty="0" smtClean="0"/>
              <a:t>Hospice care</a:t>
            </a:r>
          </a:p>
        </p:txBody>
      </p:sp>
      <p:sp>
        <p:nvSpPr>
          <p:cNvPr id="2" name="Title 1"/>
          <p:cNvSpPr>
            <a:spLocks noGrp="1"/>
          </p:cNvSpPr>
          <p:nvPr>
            <p:ph type="title"/>
          </p:nvPr>
        </p:nvSpPr>
        <p:spPr/>
        <p:txBody>
          <a:bodyPr>
            <a:normAutofit fontScale="90000"/>
          </a:bodyPr>
          <a:lstStyle/>
          <a:p>
            <a:r>
              <a:rPr lang="en-US" dirty="0" smtClean="0"/>
              <a:t>Original Medicare</a:t>
            </a:r>
            <a:br>
              <a:rPr lang="en-US" dirty="0" smtClean="0"/>
            </a:br>
            <a:r>
              <a:rPr lang="en-US" dirty="0" smtClean="0"/>
              <a:t> Part A</a:t>
            </a:r>
            <a:endParaRPr lang="en-US" dirty="0"/>
          </a:p>
        </p:txBody>
      </p:sp>
      <p:sp>
        <p:nvSpPr>
          <p:cNvPr id="8" name="Date Placeholder 7"/>
          <p:cNvSpPr>
            <a:spLocks noGrp="1"/>
          </p:cNvSpPr>
          <p:nvPr>
            <p:ph type="dt" sz="half" idx="2"/>
          </p:nvPr>
        </p:nvSpPr>
        <p:spPr/>
        <p:txBody>
          <a:bodyPr/>
          <a:lstStyle/>
          <a:p>
            <a:fld id="{3CAE07C4-8329-469A-B625-BEFA9DD622BF}" type="datetime1">
              <a:rPr lang="en-US" smtClean="0"/>
              <a:pPr/>
              <a:t>12/3/19</a:t>
            </a:fld>
            <a:endParaRPr lang="en-US" dirty="0"/>
          </a:p>
        </p:txBody>
      </p:sp>
      <p:pic>
        <p:nvPicPr>
          <p:cNvPr id="7" name="Picture 6" descr="Image result for medicare"/>
          <p:cNvPicPr/>
          <p:nvPr/>
        </p:nvPicPr>
        <p:blipFill>
          <a:blip r:embed="rId4" cstate="print"/>
          <a:srcRect/>
          <a:stretch>
            <a:fillRect/>
          </a:stretch>
        </p:blipFill>
        <p:spPr bwMode="auto">
          <a:xfrm>
            <a:off x="5181600" y="4191000"/>
            <a:ext cx="3816656" cy="1981200"/>
          </a:xfrm>
          <a:prstGeom prst="rect">
            <a:avLst/>
          </a:prstGeom>
          <a:noFill/>
          <a:ln w="9525">
            <a:noFill/>
            <a:miter lim="800000"/>
            <a:headEnd/>
            <a:tailEnd/>
          </a:ln>
        </p:spPr>
      </p:pic>
    </p:spTree>
    <p:extLst>
      <p:ext uri="{BB962C8B-B14F-4D97-AF65-F5344CB8AC3E}">
        <p14:creationId xmlns:p14="http://schemas.microsoft.com/office/powerpoint/2010/main" val="3419059039"/>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0"/>
            <a:ext cx="9144000" cy="1143000"/>
          </a:xfrm>
        </p:spPr>
        <p:txBody>
          <a:bodyPr>
            <a:noAutofit/>
          </a:bodyPr>
          <a:lstStyle/>
          <a:p>
            <a:pPr algn="l"/>
            <a:r>
              <a:rPr lang="en-US" dirty="0" smtClean="0"/>
              <a:t>	Medicare Part A – Is there a Premium? </a:t>
            </a:r>
          </a:p>
        </p:txBody>
      </p:sp>
      <p:sp>
        <p:nvSpPr>
          <p:cNvPr id="24580" name="Rectangle 3"/>
          <p:cNvSpPr>
            <a:spLocks noGrp="1" noChangeArrowheads="1"/>
          </p:cNvSpPr>
          <p:nvPr>
            <p:ph idx="1"/>
          </p:nvPr>
        </p:nvSpPr>
        <p:spPr>
          <a:xfrm>
            <a:off x="457200" y="2133600"/>
            <a:ext cx="8229600" cy="3992563"/>
          </a:xfrm>
        </p:spPr>
        <p:txBody>
          <a:bodyPr>
            <a:normAutofit fontScale="92500" lnSpcReduction="10000"/>
          </a:bodyPr>
          <a:lstStyle/>
          <a:p>
            <a:r>
              <a:rPr lang="en-US" dirty="0" smtClean="0"/>
              <a:t>What does Part A cost?</a:t>
            </a:r>
          </a:p>
          <a:p>
            <a:pPr lvl="1"/>
            <a:r>
              <a:rPr lang="en-US" dirty="0" smtClean="0"/>
              <a:t>Part A is </a:t>
            </a:r>
            <a:r>
              <a:rPr lang="en-US" b="1" dirty="0" smtClean="0"/>
              <a:t>free for most people </a:t>
            </a:r>
            <a:r>
              <a:rPr lang="en-US" dirty="0" smtClean="0"/>
              <a:t>who have earned 40 quarters (or credits) by paying at least 10 years of Social Security and Medicare payroll taxes (FICA) while working.</a:t>
            </a:r>
          </a:p>
          <a:p>
            <a:pPr lvl="1"/>
            <a:r>
              <a:rPr lang="en-US" dirty="0" smtClean="0"/>
              <a:t>If you have earned less than 40 quarters (have paid FICA for less than 10 years), you can still get Part A if you pay a </a:t>
            </a:r>
            <a:r>
              <a:rPr lang="en-US" b="1" dirty="0" smtClean="0"/>
              <a:t>premium</a:t>
            </a:r>
            <a:r>
              <a:rPr lang="en-US" dirty="0" smtClean="0"/>
              <a:t>.  </a:t>
            </a:r>
          </a:p>
          <a:p>
            <a:pPr lvl="2"/>
            <a:r>
              <a:rPr lang="en-US" dirty="0" smtClean="0"/>
              <a:t>If you don’t enroll when you’re first eligible, you may have a penalty.</a:t>
            </a:r>
          </a:p>
        </p:txBody>
      </p:sp>
      <p:sp>
        <p:nvSpPr>
          <p:cNvPr id="8" name="Slide Number Placeholder 7"/>
          <p:cNvSpPr>
            <a:spLocks noGrp="1"/>
          </p:cNvSpPr>
          <p:nvPr>
            <p:ph type="sldNum" sz="quarter" idx="4"/>
          </p:nvPr>
        </p:nvSpPr>
        <p:spPr>
          <a:xfrm>
            <a:off x="6553200" y="6340475"/>
            <a:ext cx="2133600" cy="365125"/>
          </a:xfrm>
        </p:spPr>
        <p:txBody>
          <a:bodyPr/>
          <a:lstStyle/>
          <a:p>
            <a:fld id="{885A69B2-5218-42C2-B888-204363120602}" type="slidenum">
              <a:rPr lang="en-US" smtClean="0"/>
              <a:pPr/>
              <a:t>32</a:t>
            </a:fld>
            <a:endParaRPr lang="en-US" dirty="0"/>
          </a:p>
        </p:txBody>
      </p:sp>
      <p:sp>
        <p:nvSpPr>
          <p:cNvPr id="6" name="Date Placeholder 5"/>
          <p:cNvSpPr>
            <a:spLocks noGrp="1"/>
          </p:cNvSpPr>
          <p:nvPr>
            <p:ph type="dt" sz="half" idx="2"/>
          </p:nvPr>
        </p:nvSpPr>
        <p:spPr/>
        <p:txBody>
          <a:bodyPr/>
          <a:lstStyle/>
          <a:p>
            <a:fld id="{9D489903-DC23-4EFD-8F89-95C36CDF5DA9}" type="datetime1">
              <a:rPr lang="en-US" smtClean="0"/>
              <a:pPr/>
              <a:t>12/3/19</a:t>
            </a:fld>
            <a:endParaRPr lang="en-US" dirty="0"/>
          </a:p>
        </p:txBody>
      </p:sp>
      <p:pic>
        <p:nvPicPr>
          <p:cNvPr id="7" name="Picture 6" descr="Image result for images of money signs"/>
          <p:cNvPicPr/>
          <p:nvPr/>
        </p:nvPicPr>
        <p:blipFill>
          <a:blip r:embed="rId4" cstate="print"/>
          <a:srcRect/>
          <a:stretch>
            <a:fillRect/>
          </a:stretch>
        </p:blipFill>
        <p:spPr bwMode="auto">
          <a:xfrm>
            <a:off x="990600" y="1295400"/>
            <a:ext cx="7467600" cy="8382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62986564"/>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Part A - Premium Costs</a:t>
            </a:r>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33</a:t>
            </a:fld>
            <a:endParaRPr lang="en-US" dirty="0"/>
          </a:p>
        </p:txBody>
      </p:sp>
      <p:sp>
        <p:nvSpPr>
          <p:cNvPr id="7" name="Content Placeholder 6"/>
          <p:cNvSpPr>
            <a:spLocks noGrp="1"/>
          </p:cNvSpPr>
          <p:nvPr>
            <p:ph idx="1"/>
          </p:nvPr>
        </p:nvSpPr>
        <p:spPr/>
        <p:txBody>
          <a:bodyPr>
            <a:normAutofit lnSpcReduction="10000"/>
          </a:bodyPr>
          <a:lstStyle/>
          <a:p>
            <a:endParaRPr lang="en-US" dirty="0" smtClean="0"/>
          </a:p>
          <a:p>
            <a:endParaRPr lang="en-US" dirty="0" smtClean="0"/>
          </a:p>
          <a:p>
            <a:r>
              <a:rPr lang="en-US" dirty="0" smtClean="0"/>
              <a:t>If you have earned less than 40 quarters, you can still buy Part A.  Your monthly premium depends on how many quarters you have paid Medicare taxes for:</a:t>
            </a:r>
          </a:p>
          <a:p>
            <a:pPr lvl="1"/>
            <a:r>
              <a:rPr lang="en-US" dirty="0" smtClean="0"/>
              <a:t>Less than 30 quarters (full premium)</a:t>
            </a:r>
          </a:p>
          <a:p>
            <a:pPr lvl="2"/>
            <a:r>
              <a:rPr lang="en-US" b="1" dirty="0" smtClean="0"/>
              <a:t>$437 </a:t>
            </a:r>
            <a:r>
              <a:rPr lang="en-US" dirty="0" smtClean="0"/>
              <a:t>per month in 2019.</a:t>
            </a:r>
          </a:p>
          <a:p>
            <a:pPr lvl="1"/>
            <a:r>
              <a:rPr lang="en-US" dirty="0" smtClean="0"/>
              <a:t>Between 30-39 (prorated premium):</a:t>
            </a:r>
          </a:p>
          <a:p>
            <a:pPr lvl="2"/>
            <a:r>
              <a:rPr lang="en-US" b="1" dirty="0" smtClean="0"/>
              <a:t>$240 </a:t>
            </a:r>
            <a:r>
              <a:rPr lang="en-US" dirty="0" smtClean="0"/>
              <a:t>per month in 2019.</a:t>
            </a:r>
          </a:p>
          <a:p>
            <a:pPr>
              <a:buNone/>
            </a:pPr>
            <a:endParaRPr lang="en-US" dirty="0" smtClean="0"/>
          </a:p>
          <a:p>
            <a:pPr>
              <a:buNone/>
            </a:pPr>
            <a:endParaRPr lang="en-US" dirty="0"/>
          </a:p>
        </p:txBody>
      </p:sp>
      <p:pic>
        <p:nvPicPr>
          <p:cNvPr id="8" name="Content Placeholder 6" descr="Image result for social security"/>
          <p:cNvPicPr>
            <a:picLocks/>
          </p:cNvPicPr>
          <p:nvPr/>
        </p:nvPicPr>
        <p:blipFill>
          <a:blip r:embed="rId2" cstate="print"/>
          <a:srcRect/>
          <a:stretch>
            <a:fillRect/>
          </a:stretch>
        </p:blipFill>
        <p:spPr bwMode="auto">
          <a:xfrm>
            <a:off x="533400" y="1371600"/>
            <a:ext cx="7924800" cy="9906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I Get Part A</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Working or Not</a:t>
            </a:r>
            <a:r>
              <a:rPr lang="en-US" dirty="0" smtClean="0"/>
              <a:t> Most people should enroll in </a:t>
            </a:r>
            <a:r>
              <a:rPr lang="en-US" dirty="0" smtClean="0">
                <a:hlinkClick r:id="rId2" tooltip="&lt;p&gt;Part A covers inpatient hospital stays, care in a skilled nursing facility, hospice care, and some home health care.&lt;/p&gt;"/>
              </a:rPr>
              <a:t>Medicare Part A (Hospital Insurance)</a:t>
            </a:r>
            <a:r>
              <a:rPr lang="en-US" dirty="0" smtClean="0"/>
              <a:t> </a:t>
            </a:r>
            <a:r>
              <a:rPr lang="en-US" dirty="0" smtClean="0">
                <a:hlinkClick r:id="rId3" tooltip="Part A &amp; Part B sign up periods"/>
              </a:rPr>
              <a:t>when they're first</a:t>
            </a:r>
            <a:r>
              <a:rPr lang="en-US" b="1" dirty="0" smtClean="0">
                <a:hlinkClick r:id="rId3" tooltip="Part A &amp; Part B sign up periods"/>
              </a:rPr>
              <a:t> eligible</a:t>
            </a:r>
            <a:r>
              <a:rPr lang="en-US" dirty="0" smtClean="0"/>
              <a:t>,</a:t>
            </a:r>
          </a:p>
          <a:p>
            <a:pPr fontAlgn="base"/>
            <a:r>
              <a:rPr lang="en-US" dirty="0" smtClean="0"/>
              <a:t>The size of the employer determines whether you may be able to delay Part A and Part B without having to pay a penalty if you enroll later.</a:t>
            </a:r>
          </a:p>
          <a:p>
            <a:pPr fontAlgn="base"/>
            <a:r>
              <a:rPr lang="en-US" b="1" dirty="0" smtClean="0"/>
              <a:t>If the employer has fewer than 20 employees.</a:t>
            </a:r>
            <a:endParaRPr lang="en-US" dirty="0" smtClean="0"/>
          </a:p>
          <a:p>
            <a:pPr fontAlgn="base"/>
            <a:r>
              <a:rPr lang="en-US" dirty="0" smtClean="0"/>
              <a:t>You should sign up for Part A and Part B </a:t>
            </a:r>
            <a:r>
              <a:rPr lang="en-US" dirty="0" smtClean="0">
                <a:hlinkClick r:id="rId3" tooltip="Part A &amp; Part B sign up periods"/>
              </a:rPr>
              <a:t>when you're first eligible</a:t>
            </a:r>
            <a:r>
              <a:rPr lang="en-US" dirty="0" smtClean="0"/>
              <a:t>. In this case, </a:t>
            </a:r>
            <a:r>
              <a:rPr lang="en-US" u="sng" dirty="0" smtClean="0">
                <a:hlinkClick r:id="rId4" tooltip="How Medicare works with other insurance"/>
              </a:rPr>
              <a:t>Medicare pays before your other coverage</a:t>
            </a:r>
            <a:r>
              <a:rPr lang="en-US" dirty="0" smtClean="0"/>
              <a:t>. </a:t>
            </a:r>
          </a:p>
          <a:p>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34</a:t>
            </a:fld>
            <a:endParaRPr lang="en-US" dirty="0"/>
          </a:p>
        </p:txBody>
      </p:sp>
    </p:spTree>
  </p:cSld>
  <p:clrMapOvr>
    <a:masterClrMapping/>
  </p:clrMapOvr>
  <p:transition xmlns:p14="http://schemas.microsoft.com/office/powerpoint/2010/main">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Medicare Part A – Deductible</a:t>
            </a:r>
            <a:endParaRPr lang="en-US" dirty="0"/>
          </a:p>
        </p:txBody>
      </p:sp>
      <p:sp>
        <p:nvSpPr>
          <p:cNvPr id="3" name="Content Placeholder 2"/>
          <p:cNvSpPr>
            <a:spLocks noGrp="1"/>
          </p:cNvSpPr>
          <p:nvPr>
            <p:ph idx="1"/>
          </p:nvPr>
        </p:nvSpPr>
        <p:spPr/>
        <p:txBody>
          <a:bodyPr>
            <a:normAutofit/>
          </a:bodyPr>
          <a:lstStyle/>
          <a:p>
            <a:r>
              <a:rPr lang="en-US" dirty="0" smtClean="0"/>
              <a:t>The deductible is the amount you pay before Medicare begins to pay its share.</a:t>
            </a:r>
          </a:p>
          <a:p>
            <a:r>
              <a:rPr lang="en-US" dirty="0" smtClean="0"/>
              <a:t>In 2019, the </a:t>
            </a:r>
            <a:r>
              <a:rPr lang="en-US" b="1" dirty="0" smtClean="0"/>
              <a:t>Part A deductible </a:t>
            </a:r>
            <a:r>
              <a:rPr lang="en-US" dirty="0" smtClean="0"/>
              <a:t>for inpatient hospital is $1,364. </a:t>
            </a:r>
          </a:p>
          <a:p>
            <a:pPr lvl="1"/>
            <a:r>
              <a:rPr lang="en-US" dirty="0" smtClean="0"/>
              <a:t>The Part A deductible is not an annual fee; it applies to</a:t>
            </a:r>
            <a:r>
              <a:rPr lang="en-US" i="1" dirty="0" smtClean="0"/>
              <a:t> </a:t>
            </a:r>
            <a:r>
              <a:rPr lang="en-US" b="1" i="1" dirty="0" smtClean="0"/>
              <a:t>each benefit period</a:t>
            </a:r>
            <a:r>
              <a:rPr lang="en-US" i="1" dirty="0" smtClean="0"/>
              <a:t>.  </a:t>
            </a:r>
            <a:r>
              <a:rPr lang="en-US" dirty="0" smtClean="0"/>
              <a:t>A benefit period begins at hospital admission and ends when the beneficiary has been out of the hospital or skilled nursing facility for 60 consecutive days.</a:t>
            </a:r>
          </a:p>
          <a:p>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35</a:t>
            </a:fld>
            <a:endParaRPr lang="en-US" dirty="0"/>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0000"/>
                </a:solidFill>
              </a:rPr>
              <a:t>Part A Late-Enrollment Penalty</a:t>
            </a:r>
            <a:endParaRPr lang="en-US" dirty="0"/>
          </a:p>
        </p:txBody>
      </p:sp>
      <p:sp>
        <p:nvSpPr>
          <p:cNvPr id="3" name="Content Placeholder 2"/>
          <p:cNvSpPr>
            <a:spLocks noGrp="1"/>
          </p:cNvSpPr>
          <p:nvPr>
            <p:ph idx="1"/>
          </p:nvPr>
        </p:nvSpPr>
        <p:spPr/>
        <p:txBody>
          <a:bodyPr>
            <a:normAutofit lnSpcReduction="10000"/>
          </a:bodyPr>
          <a:lstStyle/>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r>
              <a:rPr lang="en-US" sz="2000" b="1" dirty="0" smtClean="0"/>
              <a:t>Part A- If you aren't eligible for premium-free Part A,</a:t>
            </a:r>
            <a:r>
              <a:rPr lang="en-US" sz="2000" dirty="0" smtClean="0"/>
              <a:t> and you don't buy it when you're first eligible, your monthly premium may go up 10%. You'll have to pay the higher premium for twice the number of years you could have had Part A, but didn't sign up.</a:t>
            </a:r>
            <a:endParaRPr lang="en-US" sz="2000" b="1" dirty="0" smtClean="0"/>
          </a:p>
          <a:p>
            <a:r>
              <a:rPr lang="en-US" sz="2000" b="1" dirty="0" smtClean="0"/>
              <a:t>Example </a:t>
            </a:r>
            <a:r>
              <a:rPr lang="en-US" sz="2000" dirty="0" smtClean="0"/>
              <a:t>If you were eligible for Part A for 2 years but didn't sign up, you'll have to pay the higher premium for 4 years. Usually, you don't have to pay a penalty if you meet certain conditions that allow you to sign up for Part A during a </a:t>
            </a:r>
            <a:r>
              <a:rPr lang="en-US" sz="2000" dirty="0" smtClean="0">
                <a:hlinkClick r:id="rId2" tooltip="Part A &amp; Part B sign up periods"/>
              </a:rPr>
              <a:t>special enrollment period</a:t>
            </a:r>
            <a:r>
              <a:rPr lang="en-US" sz="2000" dirty="0" smtClean="0"/>
              <a:t>.</a:t>
            </a:r>
            <a:endParaRPr lang="en-US" sz="2000"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36</a:t>
            </a:fld>
            <a:endParaRPr lang="en-US" dirty="0"/>
          </a:p>
        </p:txBody>
      </p:sp>
      <p:pic>
        <p:nvPicPr>
          <p:cNvPr id="6" name="Picture 5" descr="Image result for medicare penalty"/>
          <p:cNvPicPr/>
          <p:nvPr/>
        </p:nvPicPr>
        <p:blipFill>
          <a:blip r:embed="rId3" cstate="print"/>
          <a:srcRect/>
          <a:stretch>
            <a:fillRect/>
          </a:stretch>
        </p:blipFill>
        <p:spPr bwMode="auto">
          <a:xfrm>
            <a:off x="685800" y="1219200"/>
            <a:ext cx="7391400" cy="213360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result for Medicare part B"/>
          <p:cNvPicPr/>
          <p:nvPr/>
        </p:nvPicPr>
        <p:blipFill>
          <a:blip r:embed="rId2" cstate="print"/>
          <a:srcRect/>
          <a:stretch>
            <a:fillRect/>
          </a:stretch>
        </p:blipFill>
        <p:spPr bwMode="auto">
          <a:xfrm>
            <a:off x="1143000" y="1066800"/>
            <a:ext cx="6705600" cy="1489841"/>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200" dirty="0" smtClean="0"/>
              <a:t>Original Medicare </a:t>
            </a:r>
            <a:br>
              <a:rPr lang="en-US" sz="3200" dirty="0" smtClean="0"/>
            </a:br>
            <a:r>
              <a:rPr lang="en-US" sz="3200" dirty="0" err="1" smtClean="0"/>
              <a:t>Medicare</a:t>
            </a:r>
            <a:r>
              <a:rPr lang="en-US" sz="3200" dirty="0" smtClean="0"/>
              <a:t> Part B – Medical Insurance</a:t>
            </a:r>
            <a:endParaRPr lang="en-US" sz="3200" dirty="0"/>
          </a:p>
        </p:txBody>
      </p:sp>
      <p:sp>
        <p:nvSpPr>
          <p:cNvPr id="3" name="Content Placeholder 2"/>
          <p:cNvSpPr>
            <a:spLocks noGrp="1"/>
          </p:cNvSpPr>
          <p:nvPr>
            <p:ph idx="1"/>
          </p:nvPr>
        </p:nvSpPr>
        <p:spPr>
          <a:xfrm>
            <a:off x="457200" y="2286000"/>
            <a:ext cx="8229600" cy="3840163"/>
          </a:xfrm>
        </p:spPr>
        <p:txBody>
          <a:bodyPr>
            <a:normAutofit lnSpcReduction="10000"/>
          </a:bodyPr>
          <a:lstStyle/>
          <a:p>
            <a:pPr>
              <a:buNone/>
            </a:pPr>
            <a:r>
              <a:rPr lang="en-US" b="1" dirty="0" smtClean="0"/>
              <a:t>Part B</a:t>
            </a:r>
            <a:r>
              <a:rPr lang="en-US" dirty="0" smtClean="0"/>
              <a:t> – Medical Insurance helps cover:</a:t>
            </a:r>
          </a:p>
          <a:p>
            <a:pPr lvl="1"/>
            <a:r>
              <a:rPr lang="en-US" sz="3200" dirty="0" smtClean="0"/>
              <a:t> Doctor’s visits</a:t>
            </a:r>
          </a:p>
          <a:p>
            <a:pPr lvl="1"/>
            <a:r>
              <a:rPr lang="en-US" sz="3200" dirty="0" smtClean="0"/>
              <a:t> Outpatient medical services</a:t>
            </a:r>
          </a:p>
          <a:p>
            <a:pPr lvl="1"/>
            <a:r>
              <a:rPr lang="en-US" sz="3200" dirty="0" smtClean="0"/>
              <a:t> Clinical lab tests</a:t>
            </a:r>
          </a:p>
          <a:p>
            <a:pPr lvl="1"/>
            <a:r>
              <a:rPr lang="en-US" sz="3200" dirty="0" smtClean="0"/>
              <a:t> Durable Medical Equipment</a:t>
            </a:r>
          </a:p>
          <a:p>
            <a:pPr lvl="1"/>
            <a:r>
              <a:rPr lang="en-US" sz="3200" dirty="0" smtClean="0"/>
              <a:t> Preventive services  (see important list in My Medicare and You pg 35)</a:t>
            </a:r>
          </a:p>
          <a:p>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37</a:t>
            </a:fld>
            <a:endParaRPr lang="en-US" dirty="0"/>
          </a:p>
        </p:txBody>
      </p:sp>
      <p:pic>
        <p:nvPicPr>
          <p:cNvPr id="6" name="Picture 5" descr="Graphic of doctor to indicate Part B coverage"/>
          <p:cNvPicPr>
            <a:picLocks noChangeAspect="1"/>
          </p:cNvPicPr>
          <p:nvPr/>
        </p:nvPicPr>
        <p:blipFill>
          <a:blip r:embed="rId3" cstate="print">
            <a:duotone>
              <a:prstClr val="black"/>
              <a:schemeClr val="accent1">
                <a:tint val="45000"/>
                <a:satMod val="400000"/>
              </a:schemeClr>
            </a:duotone>
          </a:blip>
          <a:stretch>
            <a:fillRect/>
          </a:stretch>
        </p:blipFill>
        <p:spPr>
          <a:xfrm>
            <a:off x="6477000" y="2895600"/>
            <a:ext cx="2057400" cy="1981200"/>
          </a:xfrm>
          <a:prstGeom prst="rect">
            <a:avLst/>
          </a:prstGeom>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Related image"/>
          <p:cNvPicPr>
            <a:picLocks noChangeAspect="1" noChangeArrowheads="1"/>
          </p:cNvPicPr>
          <p:nvPr/>
        </p:nvPicPr>
        <p:blipFill>
          <a:blip r:embed="rId2" cstate="print"/>
          <a:srcRect/>
          <a:stretch>
            <a:fillRect/>
          </a:stretch>
        </p:blipFill>
        <p:spPr bwMode="auto">
          <a:xfrm>
            <a:off x="7848600" y="4648200"/>
            <a:ext cx="663410" cy="610032"/>
          </a:xfrm>
          <a:prstGeom prst="rect">
            <a:avLst/>
          </a:prstGeom>
          <a:noFill/>
        </p:spPr>
      </p:pic>
      <p:pic>
        <p:nvPicPr>
          <p:cNvPr id="8" name="Picture 7" descr="Related image"/>
          <p:cNvPicPr>
            <a:picLocks noChangeAspect="1" noChangeArrowheads="1"/>
          </p:cNvPicPr>
          <p:nvPr/>
        </p:nvPicPr>
        <p:blipFill>
          <a:blip r:embed="rId2" cstate="print"/>
          <a:srcRect/>
          <a:stretch>
            <a:fillRect/>
          </a:stretch>
        </p:blipFill>
        <p:spPr bwMode="auto">
          <a:xfrm>
            <a:off x="7543800" y="228600"/>
            <a:ext cx="1066800" cy="762000"/>
          </a:xfrm>
          <a:prstGeom prst="rect">
            <a:avLst/>
          </a:prstGeom>
          <a:noFill/>
        </p:spPr>
      </p:pic>
      <p:sp>
        <p:nvSpPr>
          <p:cNvPr id="2" name="Title 1"/>
          <p:cNvSpPr>
            <a:spLocks noGrp="1"/>
          </p:cNvSpPr>
          <p:nvPr>
            <p:ph type="title"/>
          </p:nvPr>
        </p:nvSpPr>
        <p:spPr/>
        <p:txBody>
          <a:bodyPr>
            <a:normAutofit/>
          </a:bodyPr>
          <a:lstStyle/>
          <a:p>
            <a:pPr algn="l"/>
            <a:r>
              <a:rPr lang="en-US" dirty="0" smtClean="0"/>
              <a:t>Medicare Part B – preventive services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pay nothing for most covered preventive services if you get the services from a doctor or other qualified health care provider who accepts assignment.</a:t>
            </a:r>
          </a:p>
          <a:p>
            <a:r>
              <a:rPr lang="en-US" dirty="0" smtClean="0"/>
              <a:t>However, for some services you may need to pay a deductible, coinsurance or both.  These costs may also apply if you get a preventive service in the same visit as a non-preventive service. </a:t>
            </a:r>
          </a:p>
          <a:p>
            <a:r>
              <a:rPr lang="en-US" i="1" u="sng" dirty="0" smtClean="0"/>
              <a:t>Tip</a:t>
            </a:r>
            <a:r>
              <a:rPr lang="en-US" dirty="0" smtClean="0"/>
              <a:t>: Preventive services are designated with a starting on pg. 30 of </a:t>
            </a:r>
            <a:r>
              <a:rPr lang="en-US" i="1" dirty="0" smtClean="0"/>
              <a:t>Medicare &amp; You 2019.</a:t>
            </a:r>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38</a:t>
            </a:fld>
            <a:endParaRPr lang="en-US" dirty="0"/>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result for doctor consultation"/>
          <p:cNvPicPr/>
          <p:nvPr/>
        </p:nvPicPr>
        <p:blipFill>
          <a:blip r:embed="rId2" cstate="print"/>
          <a:srcRect/>
          <a:stretch>
            <a:fillRect/>
          </a:stretch>
        </p:blipFill>
        <p:spPr bwMode="auto">
          <a:xfrm>
            <a:off x="5867400" y="4343400"/>
            <a:ext cx="2743200" cy="23622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l"/>
            <a:r>
              <a:rPr lang="en-US" dirty="0" smtClean="0"/>
              <a:t>Medicare Part B – preventive services</a:t>
            </a:r>
            <a:endParaRPr lang="en-US" dirty="0"/>
          </a:p>
        </p:txBody>
      </p:sp>
      <p:sp>
        <p:nvSpPr>
          <p:cNvPr id="3" name="Content Placeholder 2"/>
          <p:cNvSpPr>
            <a:spLocks noGrp="1"/>
          </p:cNvSpPr>
          <p:nvPr>
            <p:ph idx="1"/>
          </p:nvPr>
        </p:nvSpPr>
        <p:spPr/>
        <p:txBody>
          <a:bodyPr>
            <a:normAutofit fontScale="92500" lnSpcReduction="20000"/>
          </a:bodyPr>
          <a:lstStyle/>
          <a:p>
            <a:pPr fontAlgn="base">
              <a:buNone/>
            </a:pPr>
            <a:r>
              <a:rPr lang="en-US" b="1" dirty="0" smtClean="0"/>
              <a:t>Examples of preventive </a:t>
            </a:r>
          </a:p>
          <a:p>
            <a:pPr fontAlgn="base">
              <a:buNone/>
            </a:pPr>
            <a:r>
              <a:rPr lang="en-US" b="1" dirty="0" smtClean="0"/>
              <a:t>services include:</a:t>
            </a:r>
          </a:p>
          <a:p>
            <a:pPr fontAlgn="base"/>
            <a:r>
              <a:rPr lang="en-US" dirty="0" smtClean="0"/>
              <a:t>Shots:</a:t>
            </a:r>
          </a:p>
          <a:p>
            <a:pPr lvl="1" fontAlgn="base"/>
            <a:r>
              <a:rPr lang="en-US" dirty="0" smtClean="0">
                <a:hlinkClick r:id="rId3"/>
              </a:rPr>
              <a:t>Flu shots</a:t>
            </a:r>
            <a:endParaRPr lang="en-US" dirty="0" smtClean="0"/>
          </a:p>
          <a:p>
            <a:pPr lvl="1" fontAlgn="base"/>
            <a:r>
              <a:rPr lang="en-US" dirty="0" smtClean="0">
                <a:hlinkClick r:id="rId4"/>
              </a:rPr>
              <a:t>Hepatitis B shots</a:t>
            </a:r>
            <a:endParaRPr lang="en-US" dirty="0" smtClean="0"/>
          </a:p>
          <a:p>
            <a:pPr lvl="1" fontAlgn="base"/>
            <a:r>
              <a:rPr lang="en-US" dirty="0" smtClean="0">
                <a:hlinkClick r:id="rId5"/>
              </a:rPr>
              <a:t>Pneumococcal shots</a:t>
            </a:r>
            <a:endParaRPr lang="en-US" dirty="0" smtClean="0"/>
          </a:p>
          <a:p>
            <a:pPr fontAlgn="base"/>
            <a:r>
              <a:rPr lang="en-US" dirty="0" smtClean="0">
                <a:hlinkClick r:id="rId6"/>
              </a:rPr>
              <a:t>Yearly "Wellness" visit</a:t>
            </a:r>
            <a:endParaRPr lang="en-US" dirty="0" smtClean="0"/>
          </a:p>
          <a:p>
            <a:pPr fontAlgn="base"/>
            <a:r>
              <a:rPr lang="en-US" b="1" dirty="0" smtClean="0">
                <a:solidFill>
                  <a:srgbClr val="0070C0"/>
                </a:solidFill>
              </a:rPr>
              <a:t>2019 New Diabetes Prevention Program</a:t>
            </a:r>
          </a:p>
          <a:p>
            <a:pPr fontAlgn="base"/>
            <a:r>
              <a:rPr lang="en-US" dirty="0" smtClean="0">
                <a:hlinkClick r:id="rId7"/>
              </a:rPr>
              <a:t>Nutrition therapy services</a:t>
            </a:r>
            <a:endParaRPr lang="en-US" dirty="0" smtClean="0"/>
          </a:p>
          <a:p>
            <a:pPr fontAlgn="base"/>
            <a:r>
              <a:rPr lang="en-US" dirty="0" smtClean="0">
                <a:hlinkClick r:id="rId8"/>
              </a:rPr>
              <a:t>Obesity screenings &amp; counseling</a:t>
            </a:r>
            <a:endParaRPr lang="en-US" dirty="0" smtClean="0"/>
          </a:p>
          <a:p>
            <a:pPr fontAlgn="base"/>
            <a:r>
              <a:rPr lang="en-US" dirty="0" smtClean="0">
                <a:hlinkClick r:id="rId9"/>
              </a:rPr>
              <a:t>Prostate cancer screenings</a:t>
            </a:r>
            <a:endParaRPr lang="en-US" dirty="0" smtClean="0"/>
          </a:p>
          <a:p>
            <a:pPr>
              <a:buNone/>
            </a:pPr>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39</a:t>
            </a:fld>
            <a:endParaRPr lang="en-US" dirty="0"/>
          </a:p>
        </p:txBody>
      </p:sp>
      <p:pic>
        <p:nvPicPr>
          <p:cNvPr id="6" name="Picture 6" descr="Related image"/>
          <p:cNvPicPr>
            <a:picLocks noChangeAspect="1" noChangeArrowheads="1"/>
          </p:cNvPicPr>
          <p:nvPr/>
        </p:nvPicPr>
        <p:blipFill>
          <a:blip r:embed="rId10" cstate="print"/>
          <a:srcRect/>
          <a:stretch>
            <a:fillRect/>
          </a:stretch>
        </p:blipFill>
        <p:spPr bwMode="auto">
          <a:xfrm>
            <a:off x="7696200" y="304800"/>
            <a:ext cx="828675" cy="762000"/>
          </a:xfrm>
          <a:prstGeom prst="rect">
            <a:avLst/>
          </a:prstGeom>
          <a:noFill/>
        </p:spPr>
      </p:pic>
      <p:pic>
        <p:nvPicPr>
          <p:cNvPr id="8" name="Picture 7" descr="Image result for doctors giving shots"/>
          <p:cNvPicPr/>
          <p:nvPr/>
        </p:nvPicPr>
        <p:blipFill>
          <a:blip r:embed="rId11" cstate="print"/>
          <a:srcRect/>
          <a:stretch>
            <a:fillRect/>
          </a:stretch>
        </p:blipFill>
        <p:spPr bwMode="auto">
          <a:xfrm>
            <a:off x="4572000" y="1524000"/>
            <a:ext cx="4038600" cy="2196662"/>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HICAP (Health Insurance Counseling and Advocacy Program)</a:t>
            </a:r>
            <a:endParaRPr lang="en-US" dirty="0"/>
          </a:p>
        </p:txBody>
      </p:sp>
      <p:sp>
        <p:nvSpPr>
          <p:cNvPr id="3" name="Content Placeholder 2"/>
          <p:cNvSpPr>
            <a:spLocks noGrp="1"/>
          </p:cNvSpPr>
          <p:nvPr>
            <p:ph idx="1"/>
          </p:nvPr>
        </p:nvSpPr>
        <p:spPr/>
        <p:txBody>
          <a:bodyPr/>
          <a:lstStyle/>
          <a:p>
            <a:r>
              <a:rPr lang="en-US" b="1" dirty="0" smtClean="0"/>
              <a:t>HICAP </a:t>
            </a:r>
            <a:r>
              <a:rPr lang="en-US" dirty="0" smtClean="0"/>
              <a:t>helps Medicare Beneficiaries become informed consumer to </a:t>
            </a:r>
            <a:r>
              <a:rPr lang="en-US" b="1" dirty="0" smtClean="0">
                <a:solidFill>
                  <a:srgbClr val="FF0000"/>
                </a:solidFill>
              </a:rPr>
              <a:t>Create Their Own </a:t>
            </a:r>
          </a:p>
          <a:p>
            <a:pPr algn="ctr">
              <a:buNone/>
            </a:pPr>
            <a:r>
              <a:rPr lang="en-US" b="1" dirty="0" smtClean="0">
                <a:solidFill>
                  <a:srgbClr val="FF0000"/>
                </a:solidFill>
              </a:rPr>
              <a:t> Individualized Medicare Experience</a:t>
            </a:r>
            <a:endParaRPr lang="en-US" b="1" dirty="0">
              <a:solidFill>
                <a:srgbClr val="FF0000"/>
              </a:solidFill>
            </a:endParaRPr>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4</a:t>
            </a:fld>
            <a:endParaRPr lang="en-US" dirty="0"/>
          </a:p>
        </p:txBody>
      </p:sp>
      <p:pic>
        <p:nvPicPr>
          <p:cNvPr id="6" name="Picture 5" descr="Image result for diverse group of children and seniors"/>
          <p:cNvPicPr/>
          <p:nvPr/>
        </p:nvPicPr>
        <p:blipFill>
          <a:blip r:embed="rId2" cstate="print"/>
          <a:srcRect/>
          <a:stretch>
            <a:fillRect/>
          </a:stretch>
        </p:blipFill>
        <p:spPr bwMode="auto">
          <a:xfrm>
            <a:off x="685800" y="2971800"/>
            <a:ext cx="7620000" cy="342900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Preventive services</a:t>
            </a:r>
            <a:endParaRPr lang="en-US"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pPr fontAlgn="base"/>
            <a:endParaRPr lang="en-US" sz="11200" dirty="0" smtClean="0">
              <a:hlinkClick r:id="rId2"/>
            </a:endParaRPr>
          </a:p>
          <a:p>
            <a:pPr fontAlgn="base"/>
            <a:r>
              <a:rPr lang="en-US" sz="11200" b="1" dirty="0" smtClean="0">
                <a:hlinkClick r:id="rId2"/>
              </a:rPr>
              <a:t>Cardiovascular disease screenings</a:t>
            </a:r>
            <a:r>
              <a:rPr lang="en-US" sz="11200" b="1" dirty="0" smtClean="0"/>
              <a:t>    </a:t>
            </a:r>
          </a:p>
          <a:p>
            <a:pPr fontAlgn="base"/>
            <a:endParaRPr lang="en-US" sz="11200" b="1" dirty="0" smtClean="0">
              <a:hlinkClick r:id="rId3"/>
            </a:endParaRPr>
          </a:p>
          <a:p>
            <a:pPr fontAlgn="base"/>
            <a:r>
              <a:rPr lang="en-US" sz="11200" b="1" dirty="0" smtClean="0">
                <a:hlinkClick r:id="rId3"/>
              </a:rPr>
              <a:t>Cervical &amp; vaginal cancer screening</a:t>
            </a:r>
            <a:r>
              <a:rPr lang="en-US" sz="11200" b="1" dirty="0" smtClean="0"/>
              <a:t>        </a:t>
            </a:r>
          </a:p>
          <a:p>
            <a:pPr fontAlgn="base"/>
            <a:endParaRPr lang="en-US" sz="11200" b="1" dirty="0" smtClean="0">
              <a:hlinkClick r:id="rId4"/>
            </a:endParaRPr>
          </a:p>
          <a:p>
            <a:pPr fontAlgn="base"/>
            <a:r>
              <a:rPr lang="en-US" sz="11200" b="1" dirty="0" smtClean="0">
                <a:hlinkClick r:id="rId4"/>
              </a:rPr>
              <a:t>Colorectal cancer screenings</a:t>
            </a:r>
            <a:r>
              <a:rPr lang="en-US" sz="11200" b="1" dirty="0" smtClean="0"/>
              <a:t>   </a:t>
            </a:r>
          </a:p>
          <a:p>
            <a:pPr fontAlgn="base"/>
            <a:endParaRPr lang="en-US" sz="11200" b="1" dirty="0" smtClean="0">
              <a:hlinkClick r:id="rId5"/>
            </a:endParaRPr>
          </a:p>
          <a:p>
            <a:pPr fontAlgn="base"/>
            <a:r>
              <a:rPr lang="en-US" sz="11200" b="1" dirty="0" smtClean="0">
                <a:hlinkClick r:id="rId5"/>
              </a:rPr>
              <a:t>Depression screenings</a:t>
            </a:r>
            <a:r>
              <a:rPr lang="en-US" sz="11200" b="1" dirty="0" smtClean="0"/>
              <a:t>     </a:t>
            </a:r>
            <a:r>
              <a:rPr lang="en-US" sz="11200" b="1" dirty="0" smtClean="0">
                <a:hlinkClick r:id="rId6"/>
              </a:rPr>
              <a:t>Diabetes screenings</a:t>
            </a:r>
            <a:r>
              <a:rPr lang="en-US" sz="11200" b="1" dirty="0" smtClean="0"/>
              <a:t>    </a:t>
            </a:r>
            <a:r>
              <a:rPr lang="en-US" sz="11200" b="1" dirty="0" smtClean="0">
                <a:hlinkClick r:id="rId7"/>
              </a:rPr>
              <a:t>Diabetes self-management training</a:t>
            </a:r>
            <a:r>
              <a:rPr lang="en-US" sz="11200" b="1" dirty="0" smtClean="0"/>
              <a:t> </a:t>
            </a:r>
          </a:p>
          <a:p>
            <a:pPr fontAlgn="base"/>
            <a:endParaRPr lang="en-US" sz="11200" b="1" dirty="0" smtClean="0">
              <a:hlinkClick r:id="rId8"/>
            </a:endParaRPr>
          </a:p>
          <a:p>
            <a:pPr fontAlgn="base"/>
            <a:r>
              <a:rPr lang="en-US" sz="11200" b="1" dirty="0" smtClean="0">
                <a:hlinkClick r:id="rId9" tooltip="HIV screening"/>
              </a:rPr>
              <a:t>HIV screening</a:t>
            </a:r>
            <a:r>
              <a:rPr lang="en-US" sz="11200" b="1" dirty="0" smtClean="0"/>
              <a:t>   </a:t>
            </a:r>
            <a:r>
              <a:rPr lang="en-US" sz="11200" b="1" dirty="0" smtClean="0">
                <a:hlinkClick r:id="rId10" tooltip="Lung cancer screening"/>
              </a:rPr>
              <a:t>Lung cancer screening</a:t>
            </a:r>
            <a:endParaRPr lang="en-US" sz="11200" b="1" dirty="0" smtClean="0"/>
          </a:p>
          <a:p>
            <a:pPr fontAlgn="base">
              <a:buNone/>
            </a:pPr>
            <a:endParaRPr lang="en-US" sz="12800" dirty="0" smtClean="0">
              <a:hlinkClick r:id="rId11"/>
            </a:endParaRPr>
          </a:p>
          <a:p>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40</a:t>
            </a:fld>
            <a:endParaRPr lang="en-US" dirty="0"/>
          </a:p>
        </p:txBody>
      </p:sp>
      <p:pic>
        <p:nvPicPr>
          <p:cNvPr id="6" name="Picture 6" descr="Related image"/>
          <p:cNvPicPr>
            <a:picLocks noChangeAspect="1" noChangeArrowheads="1"/>
          </p:cNvPicPr>
          <p:nvPr/>
        </p:nvPicPr>
        <p:blipFill>
          <a:blip r:embed="rId12" cstate="print"/>
          <a:srcRect/>
          <a:stretch>
            <a:fillRect/>
          </a:stretch>
        </p:blipFill>
        <p:spPr bwMode="auto">
          <a:xfrm>
            <a:off x="7696200" y="304800"/>
            <a:ext cx="828675" cy="762000"/>
          </a:xfrm>
          <a:prstGeom prst="rect">
            <a:avLst/>
          </a:prstGeom>
          <a:noFill/>
        </p:spPr>
      </p:pic>
      <p:pic>
        <p:nvPicPr>
          <p:cNvPr id="7" name="Picture 6" descr="Related image"/>
          <p:cNvPicPr/>
          <p:nvPr/>
        </p:nvPicPr>
        <p:blipFill>
          <a:blip r:embed="rId13" cstate="print"/>
          <a:srcRect/>
          <a:stretch>
            <a:fillRect/>
          </a:stretch>
        </p:blipFill>
        <p:spPr bwMode="auto">
          <a:xfrm>
            <a:off x="6248400" y="1371601"/>
            <a:ext cx="2672080" cy="27432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Vision,  Hearing,  Dental</a:t>
            </a:r>
            <a:endParaRPr lang="en-US" dirty="0"/>
          </a:p>
        </p:txBody>
      </p:sp>
      <p:sp>
        <p:nvSpPr>
          <p:cNvPr id="3" name="Content Placeholder 2"/>
          <p:cNvSpPr>
            <a:spLocks noGrp="1"/>
          </p:cNvSpPr>
          <p:nvPr>
            <p:ph idx="1"/>
          </p:nvPr>
        </p:nvSpPr>
        <p:spPr>
          <a:xfrm>
            <a:off x="457200" y="1371600"/>
            <a:ext cx="8229600" cy="5181600"/>
          </a:xfrm>
        </p:spPr>
        <p:txBody>
          <a:bodyPr>
            <a:normAutofit fontScale="70000" lnSpcReduction="20000"/>
          </a:bodyPr>
          <a:lstStyle/>
          <a:p>
            <a:pPr>
              <a:buNone/>
            </a:pPr>
            <a:r>
              <a:rPr lang="en-US" dirty="0" smtClean="0"/>
              <a:t>Original Medicare does </a:t>
            </a:r>
            <a:r>
              <a:rPr lang="en-US" b="1" u="sng" dirty="0" smtClean="0"/>
              <a:t>NOT</a:t>
            </a:r>
            <a:r>
              <a:rPr lang="en-US" dirty="0" smtClean="0"/>
              <a:t> cover:</a:t>
            </a:r>
          </a:p>
          <a:p>
            <a:r>
              <a:rPr lang="en-US" b="1" dirty="0" smtClean="0"/>
              <a:t>Routine eye exams, eyeglasses</a:t>
            </a:r>
            <a:r>
              <a:rPr lang="en-US" dirty="0" smtClean="0"/>
              <a:t> or </a:t>
            </a:r>
            <a:r>
              <a:rPr lang="en-US" b="1" dirty="0" smtClean="0"/>
              <a:t>contact lenses</a:t>
            </a:r>
            <a:r>
              <a:rPr lang="en-US" dirty="0" smtClean="0"/>
              <a:t>. </a:t>
            </a:r>
          </a:p>
          <a:p>
            <a:pPr lvl="1"/>
            <a:r>
              <a:rPr lang="en-US" i="1" u="sng" dirty="0" smtClean="0"/>
              <a:t>Exception</a:t>
            </a:r>
            <a:r>
              <a:rPr lang="en-US" dirty="0" smtClean="0"/>
              <a:t>: Following cataract surgery that implants an intraocular lens, </a:t>
            </a:r>
            <a:r>
              <a:rPr lang="en-US" b="1" dirty="0" smtClean="0"/>
              <a:t>Medicare</a:t>
            </a:r>
            <a:r>
              <a:rPr lang="en-US" dirty="0" smtClean="0"/>
              <a:t> </a:t>
            </a:r>
            <a:r>
              <a:rPr lang="en-US" b="1" dirty="0" smtClean="0"/>
              <a:t>Part B </a:t>
            </a:r>
            <a:r>
              <a:rPr lang="en-US" dirty="0" smtClean="0"/>
              <a:t>helps pay for corrective lenses, one pair of eyeglasses, or one set of contact lenses provided by an ophthalmologist.</a:t>
            </a:r>
          </a:p>
          <a:p>
            <a:r>
              <a:rPr lang="en-US" b="1" dirty="0" smtClean="0"/>
              <a:t>Most dental care</a:t>
            </a:r>
            <a:r>
              <a:rPr lang="en-US" dirty="0" smtClean="0"/>
              <a:t>, </a:t>
            </a:r>
            <a:r>
              <a:rPr lang="en-US" b="1" dirty="0" smtClean="0"/>
              <a:t>dental procedures, or supplies</a:t>
            </a:r>
            <a:r>
              <a:rPr lang="en-US" dirty="0" smtClean="0"/>
              <a:t>, including cleanings, fillings, tooth extractions, dentures, dental plates, or other dental devices.</a:t>
            </a:r>
          </a:p>
          <a:p>
            <a:pPr lvl="1"/>
            <a:r>
              <a:rPr lang="en-US" i="1" u="sng" dirty="0" smtClean="0"/>
              <a:t>Exception</a:t>
            </a:r>
            <a:r>
              <a:rPr lang="en-US" dirty="0" smtClean="0"/>
              <a:t>: </a:t>
            </a:r>
            <a:r>
              <a:rPr lang="en-US" b="1" dirty="0" smtClean="0"/>
              <a:t>Medicare Part A </a:t>
            </a:r>
            <a:r>
              <a:rPr lang="en-US" dirty="0" smtClean="0"/>
              <a:t>may pay for certain dental services that you get when you're in a hospital. </a:t>
            </a:r>
          </a:p>
          <a:p>
            <a:r>
              <a:rPr lang="en-US" b="1" dirty="0" smtClean="0"/>
              <a:t>Hearing aids</a:t>
            </a:r>
            <a:r>
              <a:rPr lang="en-US" dirty="0" smtClean="0"/>
              <a:t>, </a:t>
            </a:r>
            <a:r>
              <a:rPr lang="en-US" b="1" dirty="0" smtClean="0"/>
              <a:t>routine hearing exams</a:t>
            </a:r>
            <a:r>
              <a:rPr lang="en-US" dirty="0" smtClean="0"/>
              <a:t>, or fittings for </a:t>
            </a:r>
            <a:r>
              <a:rPr lang="en-US" b="1" dirty="0" smtClean="0"/>
              <a:t>hearing aids</a:t>
            </a:r>
            <a:r>
              <a:rPr lang="en-US" dirty="0" smtClean="0"/>
              <a:t>, regardless of the outcome of the diagnostic test.</a:t>
            </a:r>
          </a:p>
          <a:p>
            <a:pPr>
              <a:buNone/>
            </a:pPr>
            <a:endParaRPr lang="en-US" dirty="0" smtClean="0"/>
          </a:p>
          <a:p>
            <a:pPr>
              <a:buNone/>
            </a:pPr>
            <a:r>
              <a:rPr lang="en-US" dirty="0" smtClean="0"/>
              <a:t>	Some </a:t>
            </a:r>
            <a:r>
              <a:rPr lang="en-US" b="1" dirty="0" smtClean="0"/>
              <a:t>Medicare Advantage Plans (Part C) </a:t>
            </a:r>
            <a:r>
              <a:rPr lang="en-US" dirty="0" smtClean="0"/>
              <a:t>may offer extra benefits that Original Medicare doesn’t cover - like vision, hearing, or dental. Contact plans directly for more information.</a:t>
            </a:r>
          </a:p>
          <a:p>
            <a:pPr lvl="1"/>
            <a:endParaRPr lang="en-US" dirty="0" smtClean="0"/>
          </a:p>
          <a:p>
            <a:pPr lvl="1"/>
            <a:endParaRPr lang="en-US" dirty="0" smtClean="0"/>
          </a:p>
          <a:p>
            <a:pPr lvl="1">
              <a:buNone/>
            </a:pPr>
            <a:endParaRPr lang="en-US" dirty="0" smtClean="0"/>
          </a:p>
          <a:p>
            <a:pPr lvl="1"/>
            <a:endParaRPr lang="en-US" dirty="0" smtClean="0"/>
          </a:p>
          <a:p>
            <a:pPr lvl="1"/>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41</a:t>
            </a:fld>
            <a:endParaRPr lang="en-US" dirty="0"/>
          </a:p>
        </p:txBody>
      </p:sp>
      <p:pic>
        <p:nvPicPr>
          <p:cNvPr id="6" name="Picture 5" descr="Image result for hearing dental vision"/>
          <p:cNvPicPr/>
          <p:nvPr/>
        </p:nvPicPr>
        <p:blipFill>
          <a:blip r:embed="rId2" cstate="print"/>
          <a:srcRect/>
          <a:stretch>
            <a:fillRect/>
          </a:stretch>
        </p:blipFill>
        <p:spPr bwMode="auto">
          <a:xfrm>
            <a:off x="5181600" y="304800"/>
            <a:ext cx="3352800" cy="762000"/>
          </a:xfrm>
          <a:prstGeom prst="rect">
            <a:avLst/>
          </a:prstGeom>
          <a:noFill/>
          <a:ln w="9525">
            <a:noFill/>
            <a:miter lim="800000"/>
            <a:headEnd/>
            <a:tailEnd/>
          </a:ln>
        </p:spPr>
      </p:pic>
    </p:spTree>
    <p:extLst>
      <p:ext uri="{BB962C8B-B14F-4D97-AF65-F5344CB8AC3E}">
        <p14:creationId xmlns:p14="http://schemas.microsoft.com/office/powerpoint/2010/main" val="2609986684"/>
      </p:ext>
    </p:extLst>
  </p:cSld>
  <p:clrMapOvr>
    <a:masterClrMapping/>
  </p:clrMapOvr>
  <p:transition xmlns:p14="http://schemas.microsoft.com/office/powerpoint/2010/main">
    <p:blinds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Medicare Part B – Premium </a:t>
            </a:r>
            <a:endParaRPr lang="en-US" dirty="0"/>
          </a:p>
        </p:txBody>
      </p:sp>
      <p:sp>
        <p:nvSpPr>
          <p:cNvPr id="3" name="Content Placeholder 2"/>
          <p:cNvSpPr>
            <a:spLocks noGrp="1"/>
          </p:cNvSpPr>
          <p:nvPr>
            <p:ph idx="1"/>
          </p:nvPr>
        </p:nvSpPr>
        <p:spPr>
          <a:xfrm>
            <a:off x="457200" y="1371600"/>
            <a:ext cx="8229600" cy="5029200"/>
          </a:xfrm>
        </p:spPr>
        <p:txBody>
          <a:bodyPr>
            <a:noAutofit/>
          </a:bodyPr>
          <a:lstStyle/>
          <a:p>
            <a:r>
              <a:rPr lang="en-US" sz="1800" dirty="0" smtClean="0">
                <a:latin typeface="Arial" pitchFamily="34" charset="0"/>
                <a:cs typeface="Arial" pitchFamily="34" charset="0"/>
              </a:rPr>
              <a:t>The standard Part B premium in 2019 is </a:t>
            </a:r>
            <a:r>
              <a:rPr lang="en-US" sz="1800" b="1" dirty="0" smtClean="0">
                <a:latin typeface="Arial" pitchFamily="34" charset="0"/>
                <a:cs typeface="Arial" pitchFamily="34" charset="0"/>
              </a:rPr>
              <a:t>$135.50</a:t>
            </a:r>
            <a:r>
              <a:rPr lang="en-US" sz="1800" dirty="0" smtClean="0">
                <a:latin typeface="Arial" pitchFamily="34" charset="0"/>
                <a:cs typeface="Arial" pitchFamily="34" charset="0"/>
              </a:rPr>
              <a:t>/month.  Most people will pay this amount, including those:</a:t>
            </a:r>
          </a:p>
          <a:p>
            <a:pPr lvl="1"/>
            <a:r>
              <a:rPr lang="en-US" sz="1800" dirty="0" smtClean="0">
                <a:latin typeface="Arial" pitchFamily="34" charset="0"/>
                <a:cs typeface="Arial" pitchFamily="34" charset="0"/>
              </a:rPr>
              <a:t>New to Medicare in 2019,</a:t>
            </a:r>
          </a:p>
          <a:p>
            <a:pPr lvl="1"/>
            <a:r>
              <a:rPr lang="en-US" sz="1800" dirty="0" smtClean="0">
                <a:latin typeface="Arial" pitchFamily="34" charset="0"/>
                <a:cs typeface="Arial" pitchFamily="34" charset="0"/>
              </a:rPr>
              <a:t>Medicare beneficiaries who do not have their Part B premium automatically deducted from their SS benefit, and</a:t>
            </a:r>
          </a:p>
          <a:p>
            <a:pPr lvl="1"/>
            <a:r>
              <a:rPr lang="en-US" sz="1800" dirty="0" smtClean="0">
                <a:latin typeface="Arial" pitchFamily="34" charset="0"/>
                <a:cs typeface="Arial" pitchFamily="34" charset="0"/>
              </a:rPr>
              <a:t>Limited income beneficiaries enrolled in </a:t>
            </a:r>
            <a:r>
              <a:rPr lang="en-US" sz="1800" dirty="0" err="1" smtClean="0">
                <a:latin typeface="Arial" pitchFamily="34" charset="0"/>
                <a:cs typeface="Arial" pitchFamily="34" charset="0"/>
              </a:rPr>
              <a:t>Medi</a:t>
            </a:r>
            <a:r>
              <a:rPr lang="en-US" sz="1800" dirty="0" smtClean="0">
                <a:latin typeface="Arial" pitchFamily="34" charset="0"/>
                <a:cs typeface="Arial" pitchFamily="34" charset="0"/>
              </a:rPr>
              <a:t>-Cal and Medicare Savings Programs.</a:t>
            </a:r>
          </a:p>
          <a:p>
            <a:r>
              <a:rPr lang="en-US" sz="1800" dirty="0" smtClean="0">
                <a:latin typeface="Arial" pitchFamily="34" charset="0"/>
                <a:cs typeface="Arial" pitchFamily="34" charset="0"/>
              </a:rPr>
              <a:t>Your Part B premium may be higher or lower depending on a variety of factors, including:</a:t>
            </a:r>
          </a:p>
          <a:p>
            <a:pPr lvl="1"/>
            <a:r>
              <a:rPr lang="en-US" sz="1800" dirty="0" smtClean="0">
                <a:latin typeface="Arial" pitchFamily="34" charset="0"/>
                <a:cs typeface="Arial" pitchFamily="34" charset="0"/>
              </a:rPr>
              <a:t>You may have a </a:t>
            </a:r>
            <a:r>
              <a:rPr lang="en-US" sz="1800" b="1" dirty="0" smtClean="0">
                <a:latin typeface="Arial" pitchFamily="34" charset="0"/>
                <a:cs typeface="Arial" pitchFamily="34" charset="0"/>
              </a:rPr>
              <a:t>higher premium </a:t>
            </a:r>
            <a:r>
              <a:rPr lang="en-US" sz="1800" dirty="0" smtClean="0">
                <a:latin typeface="Arial" pitchFamily="34" charset="0"/>
                <a:cs typeface="Arial" pitchFamily="34" charset="0"/>
              </a:rPr>
              <a:t>if your modified adjusted gross income as reported on your IRS taxes from 2 years ago is over a certain amount.  (</a:t>
            </a:r>
            <a:r>
              <a:rPr lang="en-US" sz="1800" i="1" dirty="0" smtClean="0">
                <a:latin typeface="Arial" pitchFamily="34" charset="0"/>
                <a:cs typeface="Arial" pitchFamily="34" charset="0"/>
              </a:rPr>
              <a:t>See next slide.</a:t>
            </a:r>
            <a:r>
              <a:rPr lang="en-US" sz="1800" dirty="0" smtClean="0">
                <a:latin typeface="Arial" pitchFamily="34" charset="0"/>
                <a:cs typeface="Arial" pitchFamily="34" charset="0"/>
              </a:rPr>
              <a:t>)</a:t>
            </a:r>
          </a:p>
          <a:p>
            <a:pPr lvl="1"/>
            <a:r>
              <a:rPr lang="en-US" sz="1800" dirty="0" smtClean="0">
                <a:latin typeface="Arial" pitchFamily="34" charset="0"/>
                <a:cs typeface="Arial" pitchFamily="34" charset="0"/>
              </a:rPr>
              <a:t>You may have a slightly </a:t>
            </a:r>
            <a:r>
              <a:rPr lang="en-US" sz="1800" b="1" dirty="0" smtClean="0">
                <a:latin typeface="Arial" pitchFamily="34" charset="0"/>
                <a:cs typeface="Arial" pitchFamily="34" charset="0"/>
              </a:rPr>
              <a:t>lower premium</a:t>
            </a:r>
            <a:r>
              <a:rPr lang="en-US" sz="1800" dirty="0" smtClean="0">
                <a:latin typeface="Arial" pitchFamily="34" charset="0"/>
                <a:cs typeface="Arial" pitchFamily="34" charset="0"/>
              </a:rPr>
              <a:t> if you are already on Medicare, have your Part B automatically deducted from your SS benefits, and the Cost of Living Adjustment (COLA) to your SS benefit was large enough to cover the full Part B premium increase over the previous year.  (About 3.5% of Medicare beneficiaries are in this “held harmless” category.)</a:t>
            </a:r>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42</a:t>
            </a:fld>
            <a:endParaRPr lang="en-US" dirty="0"/>
          </a:p>
        </p:txBody>
      </p:sp>
      <p:pic>
        <p:nvPicPr>
          <p:cNvPr id="7" name="Picture 6" descr="Image result for part b premium"/>
          <p:cNvPicPr/>
          <p:nvPr/>
        </p:nvPicPr>
        <p:blipFill>
          <a:blip r:embed="rId2" cstate="print"/>
          <a:srcRect/>
          <a:stretch>
            <a:fillRect/>
          </a:stretch>
        </p:blipFill>
        <p:spPr bwMode="auto">
          <a:xfrm>
            <a:off x="6019800" y="228600"/>
            <a:ext cx="2514600" cy="8382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Part B Premiums</a:t>
            </a:r>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43</a:t>
            </a:fld>
            <a:endParaRPr lang="en-US" dirty="0"/>
          </a:p>
        </p:txBody>
      </p:sp>
      <p:pic>
        <p:nvPicPr>
          <p:cNvPr id="8" name="Content Placeholder 7" descr="Medicare Premium Chart 2019"/>
          <p:cNvPicPr>
            <a:picLocks noGrp="1"/>
          </p:cNvPicPr>
          <p:nvPr>
            <p:ph idx="1"/>
          </p:nvPr>
        </p:nvPicPr>
        <p:blipFill>
          <a:blip r:embed="rId2" cstate="print"/>
          <a:srcRect/>
          <a:stretch>
            <a:fillRect/>
          </a:stretch>
        </p:blipFill>
        <p:spPr bwMode="auto">
          <a:xfrm>
            <a:off x="609600" y="1371600"/>
            <a:ext cx="8153400" cy="510540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Eligibility &amp; Premium Calculator</a:t>
            </a:r>
            <a:endParaRPr lang="en-US" sz="3200" dirty="0"/>
          </a:p>
        </p:txBody>
      </p:sp>
      <p:sp>
        <p:nvSpPr>
          <p:cNvPr id="3" name="Content Placeholder 2"/>
          <p:cNvSpPr>
            <a:spLocks noGrp="1"/>
          </p:cNvSpPr>
          <p:nvPr>
            <p:ph idx="1"/>
          </p:nvPr>
        </p:nvSpPr>
        <p:spPr/>
        <p:txBody>
          <a:bodyPr>
            <a:normAutofit fontScale="25000" lnSpcReduction="20000"/>
          </a:bodyPr>
          <a:lstStyle/>
          <a:p>
            <a:pPr fontAlgn="base"/>
            <a:r>
              <a:rPr lang="en-US" sz="7200" b="1" dirty="0" smtClean="0">
                <a:solidFill>
                  <a:srgbClr val="FF0000"/>
                </a:solidFill>
              </a:rPr>
              <a:t>https://www.medicare.gov/eligibilitypremiumcalc/#latepenaltycalc</a:t>
            </a:r>
          </a:p>
          <a:p>
            <a:pPr fontAlgn="base"/>
            <a:r>
              <a:rPr lang="en-US" sz="7200" b="1" dirty="0" smtClean="0"/>
              <a:t>Answer these questions to calculate your Medicare Part B premium.</a:t>
            </a:r>
          </a:p>
          <a:p>
            <a:pPr fontAlgn="base"/>
            <a:r>
              <a:rPr lang="en-US" sz="7200" dirty="0" smtClean="0"/>
              <a:t>Fields marked with a red asterisk (</a:t>
            </a:r>
            <a:r>
              <a:rPr lang="en-US" sz="7200" i="1" dirty="0" smtClean="0"/>
              <a:t>*</a:t>
            </a:r>
            <a:r>
              <a:rPr lang="en-US" sz="7200" dirty="0" smtClean="0"/>
              <a:t>) are required</a:t>
            </a:r>
          </a:p>
          <a:p>
            <a:pPr fontAlgn="base"/>
            <a:r>
              <a:rPr lang="en-US" sz="7200" b="1" dirty="0" smtClean="0"/>
              <a:t>Disclaimer:</a:t>
            </a:r>
            <a:r>
              <a:rPr lang="en-US" sz="7200" dirty="0" smtClean="0"/>
              <a:t> This calculator provides an estimate of your Part B premium based on the information that you provide. Social Security (or the Railroad Retirement Board (RRB) if you get benefits from RRB) will notify you of your official premium amount each year.</a:t>
            </a:r>
            <a:br>
              <a:rPr lang="en-US" sz="7200" dirty="0" smtClean="0"/>
            </a:br>
            <a:r>
              <a:rPr lang="en-US" sz="7200" dirty="0" smtClean="0"/>
              <a:t/>
            </a:r>
            <a:br>
              <a:rPr lang="en-US" sz="7200" dirty="0" smtClean="0"/>
            </a:br>
            <a:r>
              <a:rPr lang="en-US" sz="7200" b="1" dirty="0" smtClean="0"/>
              <a:t>This calculator can’t estimate your Part B premium if:</a:t>
            </a:r>
          </a:p>
          <a:p>
            <a:pPr fontAlgn="base"/>
            <a:r>
              <a:rPr lang="en-US" sz="7200" dirty="0" smtClean="0"/>
              <a:t>You're under 65,</a:t>
            </a:r>
          </a:p>
          <a:p>
            <a:pPr fontAlgn="base"/>
            <a:r>
              <a:rPr lang="en-US" sz="7200" dirty="0" smtClean="0"/>
              <a:t>You had Part B before and dropped or lost it,</a:t>
            </a:r>
          </a:p>
          <a:p>
            <a:pPr fontAlgn="base"/>
            <a:r>
              <a:rPr lang="en-US" sz="7200" dirty="0" smtClean="0"/>
              <a:t>You enrolled in Part B using a Special Enrollment Period because you or your spouse were working and had group health plan coverage through your or your spouse’s employer or union.</a:t>
            </a:r>
          </a:p>
          <a:p>
            <a:pPr fontAlgn="base"/>
            <a:r>
              <a:rPr lang="en-US" sz="7200" dirty="0" smtClean="0"/>
              <a:t>If any of these situations apply to you, contact Social Security (or the RRB) for information about your Part B premium.</a:t>
            </a:r>
          </a:p>
          <a:p>
            <a:pPr fontAlgn="base"/>
            <a:r>
              <a:rPr lang="en-US" sz="7200" dirty="0" smtClean="0"/>
              <a:t>Required</a:t>
            </a:r>
            <a:r>
              <a:rPr lang="en-US" sz="7200" i="1" dirty="0" smtClean="0"/>
              <a:t>*</a:t>
            </a:r>
            <a:r>
              <a:rPr lang="en-US" sz="7200" dirty="0" smtClean="0"/>
              <a:t> Date of birth Month, Year </a:t>
            </a:r>
            <a:r>
              <a:rPr lang="en-US" dirty="0" smtClean="0"/>
              <a:t>                                                                                                                                                                                                                                                                                                                     Day                                                                                                                                                                                                                                                                                                                                                                                                                                                                                                                                                                                                                                                                                                                                                                                                                                                                                                                                                                                                                                                                                                                                                                                                                                                                                                                                                                                                                             Year                                                                                                                                                                                                                                                                                                                                                                                                                                                                                                                                                                                                                                                                                                                                                                                                                                                                                                                                                                                                                                                                                                                                                                                                                                                                                                                                                                                                                                                                                                                                                                                                                                                                                                                                                                                                                                                                                                                                                                                                                                                                                                                                                                                                                                                                                                                                                                                                                                                                                                                                                                                                                                                                                                                                                                                                                                                                                                                                                                                                                                                                                                                                                                                                                                                                                                                                                                                                                                                                                                                                                                                                                                                                                                                                                                                                                                                                                                                                                                                                                                                                                                                                                                                                                                                                                                                                                                                                                                                                                                                                                                                                                                                                                                                                                                                                                                                                                                                                                                                                                                                                                                                                                                                                                                                                                                                                                                                                                                                                                                                                                                                                                                                                                                                                                                                                                                                                                                                                                                                                                                                                                                                                                                                                                                                                                                                                                                                                                                                                                                                                                                                                                                                                                   </a:t>
            </a:r>
          </a:p>
          <a:p>
            <a:r>
              <a:rPr lang="en-US" dirty="0" smtClean="0"/>
              <a:t/>
            </a:r>
            <a:br>
              <a:rPr lang="en-US" dirty="0" smtClean="0"/>
            </a:br>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44</a:t>
            </a:fld>
            <a:endParaRPr lang="en-US" dirty="0"/>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normAutofit fontScale="90000"/>
          </a:bodyPr>
          <a:lstStyle/>
          <a:p>
            <a:pPr algn="l"/>
            <a:r>
              <a:rPr lang="en-US" dirty="0" smtClean="0"/>
              <a:t>Medicare Part B – Deductible &amp; Coinsurance</a:t>
            </a:r>
          </a:p>
        </p:txBody>
      </p:sp>
      <p:sp>
        <p:nvSpPr>
          <p:cNvPr id="50180" name="Rectangle 3"/>
          <p:cNvSpPr>
            <a:spLocks noGrp="1" noChangeArrowheads="1"/>
          </p:cNvSpPr>
          <p:nvPr>
            <p:ph idx="1"/>
          </p:nvPr>
        </p:nvSpPr>
        <p:spPr>
          <a:xfrm>
            <a:off x="457200" y="3048000"/>
            <a:ext cx="8229600" cy="3078163"/>
          </a:xfrm>
        </p:spPr>
        <p:txBody>
          <a:bodyPr>
            <a:normAutofit fontScale="77500" lnSpcReduction="20000"/>
          </a:bodyPr>
          <a:lstStyle/>
          <a:p>
            <a:pPr>
              <a:buNone/>
            </a:pPr>
            <a:r>
              <a:rPr lang="en-US" dirty="0" smtClean="0">
                <a:latin typeface="Arial" pitchFamily="34" charset="0"/>
                <a:cs typeface="Arial" pitchFamily="34" charset="0"/>
              </a:rPr>
              <a:t>	</a:t>
            </a:r>
            <a:r>
              <a:rPr lang="en-US" sz="3800" dirty="0" smtClean="0">
                <a:latin typeface="Arial" pitchFamily="34" charset="0"/>
                <a:cs typeface="Arial" pitchFamily="34" charset="0"/>
              </a:rPr>
              <a:t>In Original Medicare, in 2019 you pay:</a:t>
            </a:r>
          </a:p>
          <a:p>
            <a:pPr lvl="1"/>
            <a:r>
              <a:rPr lang="en-US" sz="3800" dirty="0" smtClean="0">
                <a:latin typeface="Arial" pitchFamily="34" charset="0"/>
                <a:cs typeface="Arial" pitchFamily="34" charset="0"/>
              </a:rPr>
              <a:t>Part B annual </a:t>
            </a:r>
            <a:r>
              <a:rPr lang="en-US" sz="3800" b="1" dirty="0" smtClean="0">
                <a:latin typeface="Arial" pitchFamily="34" charset="0"/>
                <a:cs typeface="Arial" pitchFamily="34" charset="0"/>
              </a:rPr>
              <a:t>deductible: $185</a:t>
            </a:r>
            <a:r>
              <a:rPr lang="en-US" sz="3800" dirty="0" smtClean="0">
                <a:latin typeface="Arial" pitchFamily="34" charset="0"/>
                <a:cs typeface="Arial" pitchFamily="34" charset="0"/>
              </a:rPr>
              <a:t>.</a:t>
            </a:r>
            <a:endParaRPr lang="en-US" sz="3800" b="1" dirty="0" smtClean="0">
              <a:latin typeface="Arial" pitchFamily="34" charset="0"/>
              <a:cs typeface="Arial" pitchFamily="34" charset="0"/>
            </a:endParaRPr>
          </a:p>
          <a:p>
            <a:pPr lvl="1"/>
            <a:r>
              <a:rPr lang="en-US" sz="3800" dirty="0" smtClean="0">
                <a:latin typeface="Arial" pitchFamily="34" charset="0"/>
                <a:cs typeface="Arial" pitchFamily="34" charset="0"/>
              </a:rPr>
              <a:t>Part B </a:t>
            </a:r>
            <a:r>
              <a:rPr lang="en-US" sz="3800" b="1" dirty="0" smtClean="0">
                <a:latin typeface="Arial" pitchFamily="34" charset="0"/>
                <a:cs typeface="Arial" pitchFamily="34" charset="0"/>
              </a:rPr>
              <a:t>coinsurance: 20% </a:t>
            </a:r>
            <a:r>
              <a:rPr lang="en-US" sz="3800" dirty="0" smtClean="0">
                <a:latin typeface="Arial" pitchFamily="34" charset="0"/>
                <a:cs typeface="Arial" pitchFamily="34" charset="0"/>
              </a:rPr>
              <a:t>for most services.</a:t>
            </a:r>
          </a:p>
          <a:p>
            <a:pPr>
              <a:buNone/>
            </a:pPr>
            <a:endParaRPr lang="en-US" sz="3600" dirty="0" smtClean="0">
              <a:latin typeface="Arial" pitchFamily="34" charset="0"/>
              <a:cs typeface="Arial" pitchFamily="34" charset="0"/>
            </a:endParaRPr>
          </a:p>
          <a:p>
            <a:pPr>
              <a:buNone/>
            </a:pPr>
            <a:r>
              <a:rPr lang="en-US" sz="3100" dirty="0" smtClean="0">
                <a:latin typeface="Arial" pitchFamily="34" charset="0"/>
                <a:cs typeface="Arial" pitchFamily="34" charset="0"/>
              </a:rPr>
              <a:t>	</a:t>
            </a:r>
            <a:r>
              <a:rPr lang="en-US" sz="3100" i="1" dirty="0" smtClean="0">
                <a:latin typeface="Arial" pitchFamily="34" charset="0"/>
                <a:cs typeface="Arial" pitchFamily="34" charset="0"/>
              </a:rPr>
              <a:t>If you have limited income and resources, there may be programs available to help you pay your premiums, deductible, and coinsurance.</a:t>
            </a:r>
          </a:p>
        </p:txBody>
      </p:sp>
      <p:sp>
        <p:nvSpPr>
          <p:cNvPr id="8" name="Slide Number Placeholder 7"/>
          <p:cNvSpPr>
            <a:spLocks noGrp="1"/>
          </p:cNvSpPr>
          <p:nvPr>
            <p:ph type="sldNum" sz="quarter" idx="4"/>
          </p:nvPr>
        </p:nvSpPr>
        <p:spPr/>
        <p:txBody>
          <a:bodyPr/>
          <a:lstStyle/>
          <a:p>
            <a:fld id="{885A69B2-5218-42C2-B888-204363120602}" type="slidenum">
              <a:rPr lang="en-US" smtClean="0"/>
              <a:pPr/>
              <a:t>45</a:t>
            </a:fld>
            <a:endParaRPr lang="en-US" dirty="0"/>
          </a:p>
        </p:txBody>
      </p:sp>
      <p:sp>
        <p:nvSpPr>
          <p:cNvPr id="6" name="Date Placeholder 5"/>
          <p:cNvSpPr>
            <a:spLocks noGrp="1"/>
          </p:cNvSpPr>
          <p:nvPr>
            <p:ph type="dt" sz="half" idx="2"/>
          </p:nvPr>
        </p:nvSpPr>
        <p:spPr/>
        <p:txBody>
          <a:bodyPr/>
          <a:lstStyle/>
          <a:p>
            <a:fld id="{0837AF04-46F4-4BAA-9D12-F94CDDB1E2FD}" type="datetime1">
              <a:rPr lang="en-US" smtClean="0"/>
              <a:pPr/>
              <a:t>12/3/19</a:t>
            </a:fld>
            <a:endParaRPr lang="en-US" dirty="0"/>
          </a:p>
        </p:txBody>
      </p:sp>
      <p:pic>
        <p:nvPicPr>
          <p:cNvPr id="11" name="Picture 10" descr="Image result for images of money signs"/>
          <p:cNvPicPr/>
          <p:nvPr/>
        </p:nvPicPr>
        <p:blipFill>
          <a:blip r:embed="rId4" cstate="print"/>
          <a:srcRect/>
          <a:stretch>
            <a:fillRect/>
          </a:stretch>
        </p:blipFill>
        <p:spPr bwMode="auto">
          <a:xfrm>
            <a:off x="990600" y="1295400"/>
            <a:ext cx="7467600" cy="156591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54572000"/>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Medicare Part B – Late Enrollment Penalty</a:t>
            </a:r>
            <a:endParaRPr lang="en-US" dirty="0"/>
          </a:p>
        </p:txBody>
      </p:sp>
      <p:sp>
        <p:nvSpPr>
          <p:cNvPr id="3" name="Content Placeholder 2"/>
          <p:cNvSpPr>
            <a:spLocks noGrp="1"/>
          </p:cNvSpPr>
          <p:nvPr>
            <p:ph idx="1"/>
          </p:nvPr>
        </p:nvSpPr>
        <p:spPr>
          <a:xfrm>
            <a:off x="457200" y="2895600"/>
            <a:ext cx="8229600" cy="3230563"/>
          </a:xfrm>
        </p:spPr>
        <p:txBody>
          <a:bodyPr>
            <a:normAutofit fontScale="62500" lnSpcReduction="20000"/>
          </a:bodyPr>
          <a:lstStyle/>
          <a:p>
            <a:pPr>
              <a:buNone/>
            </a:pPr>
            <a:r>
              <a:rPr lang="en-US" b="1" dirty="0" smtClean="0"/>
              <a:t>	</a:t>
            </a:r>
            <a:r>
              <a:rPr lang="en-US" dirty="0" smtClean="0"/>
              <a:t>In most cases, if you don’t sign up for Part B when you’re first eligible, you may have to pay a </a:t>
            </a:r>
            <a:r>
              <a:rPr lang="en-US" b="1" dirty="0" smtClean="0"/>
              <a:t>Late Enrollment Penalty (LEP)</a:t>
            </a:r>
            <a:r>
              <a:rPr lang="en-US" dirty="0" smtClean="0"/>
              <a:t>.  </a:t>
            </a:r>
          </a:p>
          <a:p>
            <a:pPr lvl="1"/>
            <a:r>
              <a:rPr lang="en-US" dirty="0" smtClean="0"/>
              <a:t>The Part B LEP increases your Part B premium by 10% for each 12-month period you delayed enrollment. You will have to pay this penalty for as long as you have Part B. </a:t>
            </a:r>
          </a:p>
          <a:p>
            <a:pPr lvl="1"/>
            <a:r>
              <a:rPr lang="en-US" b="1" dirty="0" smtClean="0"/>
              <a:t>For example, </a:t>
            </a:r>
            <a:r>
              <a:rPr lang="en-US" dirty="0" smtClean="0"/>
              <a:t>if you waited for </a:t>
            </a:r>
            <a:r>
              <a:rPr lang="en-US" b="1" dirty="0" smtClean="0"/>
              <a:t>three years</a:t>
            </a:r>
            <a:r>
              <a:rPr lang="en-US" dirty="0" smtClean="0"/>
              <a:t> to sign up, your penalty could be 30% of the premium. </a:t>
            </a:r>
          </a:p>
          <a:p>
            <a:pPr lvl="1"/>
            <a:r>
              <a:rPr lang="en-US" dirty="0" smtClean="0"/>
              <a:t>You may also have to wait until the </a:t>
            </a:r>
            <a:r>
              <a:rPr lang="en-US" b="1" dirty="0" smtClean="0"/>
              <a:t>General Enrollment Period </a:t>
            </a:r>
            <a:r>
              <a:rPr lang="en-US" dirty="0" smtClean="0"/>
              <a:t>(January 1 through March 31) to enroll in Part B.  Coverage will start July 1 of that year.</a:t>
            </a:r>
          </a:p>
          <a:p>
            <a:pPr>
              <a:buNone/>
            </a:pPr>
            <a:endParaRPr lang="en-US" dirty="0" smtClean="0"/>
          </a:p>
          <a:p>
            <a:pPr>
              <a:buNone/>
            </a:pPr>
            <a:r>
              <a:rPr lang="en-US" dirty="0" smtClean="0"/>
              <a:t>	</a:t>
            </a:r>
            <a:r>
              <a:rPr lang="en-US" i="1" dirty="0" smtClean="0"/>
              <a:t>Note:  If you have coverage from an employer group health plan based on current employment, you may not have to pay this penalty.</a:t>
            </a:r>
          </a:p>
          <a:p>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46</a:t>
            </a:fld>
            <a:endParaRPr lang="en-US" dirty="0"/>
          </a:p>
        </p:txBody>
      </p:sp>
      <p:pic>
        <p:nvPicPr>
          <p:cNvPr id="6" name="Picture 5" descr="Image result for medicare penalty"/>
          <p:cNvPicPr/>
          <p:nvPr/>
        </p:nvPicPr>
        <p:blipFill>
          <a:blip r:embed="rId2" cstate="print"/>
          <a:srcRect/>
          <a:stretch>
            <a:fillRect/>
          </a:stretch>
        </p:blipFill>
        <p:spPr bwMode="auto">
          <a:xfrm>
            <a:off x="457200" y="1295400"/>
            <a:ext cx="8077200" cy="160020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smtClean="0"/>
              <a:t>Medicare Enrollment – Should I get Part A and/or B?</a:t>
            </a:r>
            <a:endParaRPr lang="en-US" sz="2900" dirty="0"/>
          </a:p>
        </p:txBody>
      </p:sp>
      <p:sp>
        <p:nvSpPr>
          <p:cNvPr id="3" name="Content Placeholder 2"/>
          <p:cNvSpPr>
            <a:spLocks noGrp="1"/>
          </p:cNvSpPr>
          <p:nvPr>
            <p:ph idx="1"/>
          </p:nvPr>
        </p:nvSpPr>
        <p:spPr/>
        <p:txBody>
          <a:bodyPr>
            <a:normAutofit fontScale="62500" lnSpcReduction="20000"/>
          </a:bodyPr>
          <a:lstStyle/>
          <a:p>
            <a:r>
              <a:rPr lang="en-US" b="1" dirty="0" smtClean="0"/>
              <a:t>Medicare Part A:</a:t>
            </a:r>
          </a:p>
          <a:p>
            <a:pPr lvl="1"/>
            <a:r>
              <a:rPr lang="en-US" dirty="0" smtClean="0"/>
              <a:t>Most people should enroll in Medicare Part A when first eligible, since Medicare Part A is free for most people because they have paid Medicare taxes.</a:t>
            </a:r>
          </a:p>
          <a:p>
            <a:pPr lvl="1"/>
            <a:r>
              <a:rPr lang="en-US" dirty="0" smtClean="0"/>
              <a:t>Some people, including those who contribute to a Health Savings Account (HSA), or who have to pay a premium for Part A, may want to consider delaying enrolling Part A.</a:t>
            </a:r>
          </a:p>
          <a:p>
            <a:r>
              <a:rPr lang="en-US" b="1" dirty="0" smtClean="0"/>
              <a:t>Medicare Part B:</a:t>
            </a:r>
          </a:p>
          <a:p>
            <a:pPr lvl="1"/>
            <a:r>
              <a:rPr lang="en-US" b="1" dirty="0" smtClean="0"/>
              <a:t>Most people need to enroll in Part B when first eligible</a:t>
            </a:r>
            <a:r>
              <a:rPr lang="en-US" dirty="0" smtClean="0"/>
              <a:t>.  Only people with health insurance from their (or their spouse’s) </a:t>
            </a:r>
            <a:r>
              <a:rPr lang="en-US" b="1" dirty="0" smtClean="0">
                <a:solidFill>
                  <a:srgbClr val="C00000"/>
                </a:solidFill>
              </a:rPr>
              <a:t>current employer </a:t>
            </a:r>
            <a:r>
              <a:rPr lang="en-US" dirty="0" smtClean="0"/>
              <a:t>may be able to delay enrolling in Part B without penalty.</a:t>
            </a:r>
            <a:endParaRPr lang="en-US" b="1" dirty="0" smtClean="0"/>
          </a:p>
          <a:p>
            <a:pPr>
              <a:buNone/>
            </a:pPr>
            <a:r>
              <a:rPr lang="en-US" b="1" dirty="0" smtClean="0"/>
              <a:t>	</a:t>
            </a:r>
          </a:p>
          <a:p>
            <a:pPr>
              <a:buNone/>
            </a:pPr>
            <a:r>
              <a:rPr lang="en-US" b="1" dirty="0" smtClean="0"/>
              <a:t>	You should always contact your employer or union benefits administrator before delaying Part A and Part B, and to find out how your insurance works with Medicare.</a:t>
            </a:r>
          </a:p>
          <a:p>
            <a:pPr lvl="1"/>
            <a:r>
              <a:rPr lang="en-US" dirty="0" smtClean="0"/>
              <a:t>Your employer coverage may require that you enroll in Part A and Part B in order to get your full coverage.</a:t>
            </a:r>
          </a:p>
          <a:p>
            <a:pPr lvl="1"/>
            <a:endParaRPr lang="en-US" dirty="0" smtClean="0"/>
          </a:p>
          <a:p>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47</a:t>
            </a:fld>
            <a:endParaRPr lang="en-US" dirty="0"/>
          </a:p>
        </p:txBody>
      </p:sp>
      <p:sp>
        <p:nvSpPr>
          <p:cNvPr id="6" name="Rectangle 5"/>
          <p:cNvSpPr/>
          <p:nvPr/>
        </p:nvSpPr>
        <p:spPr>
          <a:xfrm>
            <a:off x="5181600" y="5867400"/>
            <a:ext cx="2796072" cy="646331"/>
          </a:xfrm>
          <a:prstGeom prst="rect">
            <a:avLst/>
          </a:prstGeom>
          <a:noFill/>
        </p:spPr>
        <p:txBody>
          <a:bodyPr wrap="square" lIns="91440" tIns="45720" rIns="91440" bIns="45720">
            <a:spAutoFit/>
          </a:bodyPr>
          <a:lstStyle/>
          <a:p>
            <a:pPr algn="ctr"/>
            <a:r>
              <a:rPr lang="en-US"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It Depends</a:t>
            </a:r>
            <a:endParaRPr lang="en-US"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553200" y="6340475"/>
            <a:ext cx="2133600" cy="365125"/>
          </a:xfrm>
        </p:spPr>
        <p:txBody>
          <a:bodyPr/>
          <a:lstStyle/>
          <a:p>
            <a:fld id="{2B311C8D-3B42-4150-880E-F70598F3D0EA}" type="slidenum">
              <a:rPr lang="en-US" smtClean="0"/>
              <a:pPr/>
              <a:t>48</a:t>
            </a:fld>
            <a:endParaRPr lang="en-US" dirty="0"/>
          </a:p>
        </p:txBody>
      </p:sp>
      <p:sp>
        <p:nvSpPr>
          <p:cNvPr id="2" name="Content Placeholder 1"/>
          <p:cNvSpPr>
            <a:spLocks noGrp="1"/>
          </p:cNvSpPr>
          <p:nvPr>
            <p:ph idx="1"/>
          </p:nvPr>
        </p:nvSpPr>
        <p:spPr>
          <a:xfrm>
            <a:off x="457200" y="1371600"/>
            <a:ext cx="5791200" cy="5181600"/>
          </a:xfrm>
        </p:spPr>
        <p:txBody>
          <a:bodyPr>
            <a:normAutofit fontScale="70000" lnSpcReduction="20000"/>
          </a:bodyPr>
          <a:lstStyle/>
          <a:p>
            <a:r>
              <a:rPr lang="en-US" dirty="0" smtClean="0"/>
              <a:t>Available to all people with Medicare </a:t>
            </a:r>
          </a:p>
          <a:p>
            <a:pPr lvl="1"/>
            <a:r>
              <a:rPr lang="en-US" dirty="0" smtClean="0"/>
              <a:t>If you have Part A and/or Part B.</a:t>
            </a:r>
          </a:p>
          <a:p>
            <a:r>
              <a:rPr lang="en-US" dirty="0" smtClean="0"/>
              <a:t>Provided through private insurances companies:</a:t>
            </a:r>
          </a:p>
          <a:p>
            <a:pPr lvl="1"/>
            <a:r>
              <a:rPr lang="en-US" b="1" dirty="0" smtClean="0"/>
              <a:t>Stand-Alone Medicare Part D </a:t>
            </a:r>
            <a:r>
              <a:rPr lang="en-US" dirty="0" smtClean="0"/>
              <a:t>Prescription Drug Plans, </a:t>
            </a:r>
            <a:r>
              <a:rPr lang="en-US" i="1" dirty="0" smtClean="0"/>
              <a:t>or</a:t>
            </a:r>
          </a:p>
          <a:p>
            <a:pPr lvl="1"/>
            <a:r>
              <a:rPr lang="en-US" b="1" dirty="0" smtClean="0"/>
              <a:t>Medicare Advantage </a:t>
            </a:r>
            <a:r>
              <a:rPr lang="en-US" dirty="0" smtClean="0"/>
              <a:t>Plans with prescription drug coverage.</a:t>
            </a:r>
          </a:p>
          <a:p>
            <a:r>
              <a:rPr lang="en-US" b="1" u="sng" dirty="0" smtClean="0">
                <a:solidFill>
                  <a:srgbClr val="00338E"/>
                </a:solidFill>
              </a:rPr>
              <a:t>New for 2019</a:t>
            </a:r>
            <a:r>
              <a:rPr lang="en-US" b="1" dirty="0" smtClean="0">
                <a:solidFill>
                  <a:srgbClr val="00338E"/>
                </a:solidFill>
              </a:rPr>
              <a:t> - </a:t>
            </a:r>
            <a:r>
              <a:rPr lang="en-US" b="1" dirty="0" err="1" smtClean="0">
                <a:solidFill>
                  <a:srgbClr val="00338E"/>
                </a:solidFill>
              </a:rPr>
              <a:t>Opioid</a:t>
            </a:r>
            <a:r>
              <a:rPr lang="en-US" b="1" dirty="0" smtClean="0">
                <a:solidFill>
                  <a:srgbClr val="00338E"/>
                </a:solidFill>
              </a:rPr>
              <a:t> Prescription Limitations</a:t>
            </a:r>
          </a:p>
          <a:p>
            <a:pPr lvl="1"/>
            <a:r>
              <a:rPr lang="en-US" dirty="0" smtClean="0">
                <a:solidFill>
                  <a:srgbClr val="00338E"/>
                </a:solidFill>
              </a:rPr>
              <a:t>For safety and cost reasons, plans may place limitations on the </a:t>
            </a:r>
            <a:r>
              <a:rPr lang="en-US" dirty="0" err="1" smtClean="0">
                <a:solidFill>
                  <a:srgbClr val="00338E"/>
                </a:solidFill>
              </a:rPr>
              <a:t>opioid</a:t>
            </a:r>
            <a:r>
              <a:rPr lang="en-US" dirty="0" smtClean="0">
                <a:solidFill>
                  <a:srgbClr val="00338E"/>
                </a:solidFill>
              </a:rPr>
              <a:t> prescription drugs covered.</a:t>
            </a:r>
          </a:p>
          <a:p>
            <a:pPr lvl="1"/>
            <a:r>
              <a:rPr lang="en-US" dirty="0" smtClean="0"/>
              <a:t>Consult your plan.</a:t>
            </a:r>
          </a:p>
          <a:p>
            <a:pPr lvl="1"/>
            <a:r>
              <a:rPr lang="en-US" dirty="0" smtClean="0"/>
              <a:t>Ask HICAP for help if you and your doctor agree your prescription is medically necessary, and your plan is denying coverage.</a:t>
            </a:r>
          </a:p>
        </p:txBody>
      </p:sp>
      <p:sp>
        <p:nvSpPr>
          <p:cNvPr id="6" name="Title 5"/>
          <p:cNvSpPr>
            <a:spLocks noGrp="1"/>
          </p:cNvSpPr>
          <p:nvPr>
            <p:ph type="title"/>
          </p:nvPr>
        </p:nvSpPr>
        <p:spPr>
          <a:xfrm>
            <a:off x="0" y="274638"/>
            <a:ext cx="9144000" cy="868362"/>
          </a:xfrm>
        </p:spPr>
        <p:txBody>
          <a:bodyPr>
            <a:normAutofit fontScale="90000"/>
          </a:bodyPr>
          <a:lstStyle/>
          <a:p>
            <a:r>
              <a:rPr lang="en-US" dirty="0" smtClean="0"/>
              <a:t>Original Medicare </a:t>
            </a:r>
            <a:br>
              <a:rPr lang="en-US" dirty="0" smtClean="0"/>
            </a:br>
            <a:r>
              <a:rPr lang="en-US" dirty="0" smtClean="0"/>
              <a:t>Part D – Prescription Drug Coverage   </a:t>
            </a:r>
            <a:endParaRPr lang="en-US" dirty="0"/>
          </a:p>
        </p:txBody>
      </p:sp>
      <p:sp>
        <p:nvSpPr>
          <p:cNvPr id="7" name="Date Placeholder 6"/>
          <p:cNvSpPr>
            <a:spLocks noGrp="1"/>
          </p:cNvSpPr>
          <p:nvPr>
            <p:ph type="dt" sz="half" idx="2"/>
          </p:nvPr>
        </p:nvSpPr>
        <p:spPr/>
        <p:txBody>
          <a:bodyPr/>
          <a:lstStyle/>
          <a:p>
            <a:fld id="{4A84D12A-DA0E-42BE-87A1-F03860F37871}" type="datetime1">
              <a:rPr lang="en-US" smtClean="0"/>
              <a:pPr/>
              <a:t>12/3/19</a:t>
            </a:fld>
            <a:endParaRPr lang="en-US" dirty="0"/>
          </a:p>
        </p:txBody>
      </p:sp>
      <p:sp>
        <p:nvSpPr>
          <p:cNvPr id="9" name="Rounded Rectangle 8"/>
          <p:cNvSpPr/>
          <p:nvPr/>
        </p:nvSpPr>
        <p:spPr>
          <a:xfrm>
            <a:off x="6324600" y="2209800"/>
            <a:ext cx="2362200" cy="1676400"/>
          </a:xfrm>
          <a:prstGeom prst="roundRect">
            <a:avLst>
              <a:gd name="adj" fmla="val 10000"/>
            </a:avLst>
          </a:prstGeom>
          <a:blipFill rotWithShape="0">
            <a:blip r:embed="rId3" cstate="print">
              <a:duotone>
                <a:prstClr val="black"/>
                <a:schemeClr val="accent1">
                  <a:tint val="45000"/>
                  <a:satMod val="400000"/>
                </a:schemeClr>
              </a:duotone>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555725940"/>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descr="http://vignette1.wikia.nocookie.net/smosh/images/b/b2/Pink_frosted_sprinkled_donut.jpg/revision/latest?cb=20120101131536"/>
          <p:cNvPicPr>
            <a:picLocks/>
          </p:cNvPicPr>
          <p:nvPr/>
        </p:nvPicPr>
        <p:blipFill>
          <a:blip r:embed="rId2" cstate="print"/>
          <a:srcRect/>
          <a:stretch>
            <a:fillRect/>
          </a:stretch>
        </p:blipFill>
        <p:spPr bwMode="auto">
          <a:xfrm>
            <a:off x="7162800" y="0"/>
            <a:ext cx="1981200" cy="18288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l"/>
            <a:r>
              <a:rPr lang="en-US" sz="2800" dirty="0" smtClean="0"/>
              <a:t>Medicare Part D - 2019 Coverage Gap </a:t>
            </a:r>
            <a:endParaRPr lang="en-US" sz="2800"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a:xfrm>
            <a:off x="6553200" y="6248400"/>
            <a:ext cx="2133600" cy="365125"/>
          </a:xfrm>
        </p:spPr>
        <p:txBody>
          <a:bodyPr/>
          <a:lstStyle/>
          <a:p>
            <a:fld id="{78C0CC3C-85F1-4D86-9B70-8D9F8B17F046}" type="slidenum">
              <a:rPr lang="en-US" smtClean="0"/>
              <a:pPr/>
              <a:t>49</a:t>
            </a:fld>
            <a:endParaRPr lang="en-US" dirty="0"/>
          </a:p>
        </p:txBody>
      </p:sp>
      <p:sp>
        <p:nvSpPr>
          <p:cNvPr id="9" name="Content Placeholder 8"/>
          <p:cNvSpPr>
            <a:spLocks noGrp="1"/>
          </p:cNvSpPr>
          <p:nvPr>
            <p:ph idx="1"/>
          </p:nvPr>
        </p:nvSpPr>
        <p:spPr/>
        <p:txBody>
          <a:bodyPr>
            <a:noAutofit/>
          </a:bodyPr>
          <a:lstStyle/>
          <a:p>
            <a:r>
              <a:rPr lang="en-US" sz="1600" b="1" dirty="0" smtClean="0"/>
              <a:t>2019</a:t>
            </a:r>
            <a:r>
              <a:rPr lang="en-US" sz="1600" dirty="0" smtClean="0"/>
              <a:t> </a:t>
            </a:r>
            <a:r>
              <a:rPr lang="en-US" sz="1600" b="1" dirty="0" smtClean="0"/>
              <a:t>Coverage Gap (“Donut Hole”) : </a:t>
            </a:r>
            <a:r>
              <a:rPr lang="en-US" sz="1600" b="1" dirty="0" smtClean="0">
                <a:solidFill>
                  <a:srgbClr val="005BFE"/>
                </a:solidFill>
              </a:rPr>
              <a:t>$3,820</a:t>
            </a:r>
            <a:r>
              <a:rPr lang="en-US" sz="1600" dirty="0" smtClean="0"/>
              <a:t> – </a:t>
            </a:r>
            <a:r>
              <a:rPr lang="en-US" sz="1600" b="1" dirty="0" smtClean="0">
                <a:solidFill>
                  <a:srgbClr val="005BFE"/>
                </a:solidFill>
              </a:rPr>
              <a:t>$7,653</a:t>
            </a:r>
            <a:r>
              <a:rPr lang="en-US" sz="1600" dirty="0" smtClean="0"/>
              <a:t>.</a:t>
            </a:r>
            <a:r>
              <a:rPr lang="en-US" sz="1600" b="1" dirty="0" smtClean="0">
                <a:solidFill>
                  <a:srgbClr val="005BFE"/>
                </a:solidFill>
              </a:rPr>
              <a:t> </a:t>
            </a:r>
          </a:p>
          <a:p>
            <a:pPr lvl="1"/>
            <a:r>
              <a:rPr lang="en-US" sz="1600" dirty="0" smtClean="0"/>
              <a:t>Once you reach the donut hole, you pay </a:t>
            </a:r>
            <a:r>
              <a:rPr lang="en-US" sz="1600" b="1" dirty="0" smtClean="0">
                <a:solidFill>
                  <a:srgbClr val="005BFE"/>
                </a:solidFill>
              </a:rPr>
              <a:t>25%</a:t>
            </a:r>
            <a:r>
              <a:rPr lang="en-US" sz="1600" dirty="0" smtClean="0"/>
              <a:t> for brand-name medication and </a:t>
            </a:r>
            <a:r>
              <a:rPr lang="en-US" sz="1600" b="1" dirty="0" smtClean="0">
                <a:solidFill>
                  <a:srgbClr val="005BFE"/>
                </a:solidFill>
              </a:rPr>
              <a:t>37% </a:t>
            </a:r>
            <a:r>
              <a:rPr lang="en-US" sz="1600" dirty="0" smtClean="0"/>
              <a:t>for generics covered by your plan.  Your plan pays the remainder.  </a:t>
            </a:r>
          </a:p>
          <a:p>
            <a:pPr lvl="1"/>
            <a:r>
              <a:rPr lang="en-US" sz="1600" dirty="0" smtClean="0"/>
              <a:t>What counts toward getting out of the coverage gap:</a:t>
            </a:r>
          </a:p>
          <a:p>
            <a:pPr lvl="2"/>
            <a:r>
              <a:rPr lang="en-US" sz="1600" dirty="0" smtClean="0"/>
              <a:t>Your deductible, coinsurance, copayments, discount on brand-name drugs, and what you pay in the coverage gap.</a:t>
            </a:r>
          </a:p>
          <a:p>
            <a:r>
              <a:rPr lang="en-US" sz="1600" dirty="0" smtClean="0"/>
              <a:t>Once you're out of the coverage gap, you reach the next phase, called "</a:t>
            </a:r>
            <a:r>
              <a:rPr lang="en-US" sz="1600" b="1" dirty="0" smtClean="0"/>
              <a:t>catastrophic coverage</a:t>
            </a:r>
            <a:r>
              <a:rPr lang="en-US" sz="1600" dirty="0" smtClean="0"/>
              <a:t>." </a:t>
            </a:r>
          </a:p>
          <a:p>
            <a:pPr lvl="1"/>
            <a:r>
              <a:rPr lang="en-US" sz="1600" dirty="0" smtClean="0"/>
              <a:t>During catastrophic coverage, you pay a small </a:t>
            </a:r>
            <a:r>
              <a:rPr lang="en-US" sz="1600" dirty="0" err="1" smtClean="0"/>
              <a:t>copay</a:t>
            </a:r>
            <a:r>
              <a:rPr lang="en-US" sz="1600" dirty="0" smtClean="0"/>
              <a:t> or coinsurance.</a:t>
            </a:r>
          </a:p>
          <a:p>
            <a:pPr algn="ctr">
              <a:buNone/>
            </a:pPr>
            <a:r>
              <a:rPr lang="en-US" sz="1600" b="1" dirty="0" smtClean="0">
                <a:solidFill>
                  <a:srgbClr val="FF0000"/>
                </a:solidFill>
              </a:rPr>
              <a:t>TIPS:</a:t>
            </a:r>
          </a:p>
          <a:p>
            <a:r>
              <a:rPr lang="en-US" sz="1600" dirty="0" smtClean="0">
                <a:solidFill>
                  <a:srgbClr val="FF0000"/>
                </a:solidFill>
              </a:rPr>
              <a:t>Review your Explanation of Benefits (EOB) from your plan to track your progress into and out of the coverage gap.</a:t>
            </a:r>
          </a:p>
          <a:p>
            <a:r>
              <a:rPr lang="en-US" sz="1600" b="1" dirty="0" smtClean="0">
                <a:solidFill>
                  <a:srgbClr val="FF0000"/>
                </a:solidFill>
              </a:rPr>
              <a:t>Ask HICAP for help </a:t>
            </a:r>
            <a:r>
              <a:rPr lang="en-US" sz="1600" dirty="0" smtClean="0">
                <a:solidFill>
                  <a:srgbClr val="FF0000"/>
                </a:solidFill>
              </a:rPr>
              <a:t>if you think you should be getting a discount.</a:t>
            </a:r>
          </a:p>
          <a:p>
            <a:r>
              <a:rPr lang="en-US" sz="1600" dirty="0" smtClean="0">
                <a:solidFill>
                  <a:srgbClr val="FF0000"/>
                </a:solidFill>
              </a:rPr>
              <a:t>Calif. law (Senate Bill 393 {2000})Medicare recipients can obtain their prescriptions at a cost no higher than </a:t>
            </a:r>
            <a:r>
              <a:rPr lang="en-US" sz="1600" dirty="0" err="1" smtClean="0">
                <a:solidFill>
                  <a:srgbClr val="FF0000"/>
                </a:solidFill>
              </a:rPr>
              <a:t>Medi</a:t>
            </a:r>
            <a:r>
              <a:rPr lang="en-US" sz="1600" dirty="0" smtClean="0">
                <a:solidFill>
                  <a:srgbClr val="FF0000"/>
                </a:solidFill>
              </a:rPr>
              <a:t>-Cal reimbursement price for drugs.</a:t>
            </a:r>
          </a:p>
          <a:p>
            <a:r>
              <a:rPr lang="en-US" sz="1600" dirty="0" smtClean="0">
                <a:solidFill>
                  <a:srgbClr val="FF0000"/>
                </a:solidFill>
              </a:rPr>
              <a:t>Make drug plans changes on Medicare.gov website (Plan Finder)</a:t>
            </a:r>
            <a:r>
              <a:rPr lang="en-US" sz="1600" dirty="0">
                <a:solidFill>
                  <a:srgbClr val="FF0000"/>
                </a:solidFill>
              </a:rPr>
              <a:t> </a:t>
            </a:r>
            <a:r>
              <a:rPr lang="en-US" sz="1600" dirty="0" smtClean="0">
                <a:solidFill>
                  <a:srgbClr val="FF0000"/>
                </a:solidFill>
              </a:rPr>
              <a:t>&amp; seek preferred Pharmacy </a:t>
            </a:r>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Things to Consider before </a:t>
            </a:r>
            <a:r>
              <a:rPr lang="en-US" sz="2800" dirty="0" smtClean="0">
                <a:solidFill>
                  <a:srgbClr val="FF0000"/>
                </a:solidFill>
              </a:rPr>
              <a:t>COST,</a:t>
            </a:r>
            <a:r>
              <a:rPr lang="en-US" sz="2800" dirty="0" smtClean="0"/>
              <a:t> When Creating Your Personal Medicare Health Care Plan.  It’s a Journey </a:t>
            </a:r>
            <a:endParaRPr lang="en-US" sz="2800" dirty="0"/>
          </a:p>
        </p:txBody>
      </p:sp>
      <p:sp>
        <p:nvSpPr>
          <p:cNvPr id="3" name="Content Placeholder 2"/>
          <p:cNvSpPr>
            <a:spLocks noGrp="1"/>
          </p:cNvSpPr>
          <p:nvPr>
            <p:ph idx="1"/>
          </p:nvPr>
        </p:nvSpPr>
        <p:spPr/>
        <p:txBody>
          <a:bodyPr>
            <a:normAutofit fontScale="92500" lnSpcReduction="10000"/>
          </a:bodyPr>
          <a:lstStyle/>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r>
              <a:rPr lang="en-US" sz="2400" dirty="0" smtClean="0"/>
              <a:t>What are your health care needs? Are you in</a:t>
            </a:r>
          </a:p>
          <a:p>
            <a:pPr lvl="1">
              <a:buNone/>
            </a:pPr>
            <a:r>
              <a:rPr lang="en-US" sz="2400" dirty="0" smtClean="0"/>
              <a:t>	good health/average/poor?</a:t>
            </a:r>
          </a:p>
          <a:p>
            <a:pPr lvl="1"/>
            <a:r>
              <a:rPr lang="en-US" sz="2400" dirty="0" smtClean="0"/>
              <a:t>Do you have providers that you would like to stay</a:t>
            </a:r>
          </a:p>
          <a:p>
            <a:pPr lvl="1">
              <a:buNone/>
            </a:pPr>
            <a:r>
              <a:rPr lang="en-US" sz="2400" dirty="0" smtClean="0"/>
              <a:t>	with?</a:t>
            </a:r>
          </a:p>
          <a:p>
            <a:pPr lvl="1"/>
            <a:r>
              <a:rPr lang="en-US" sz="2400" dirty="0" smtClean="0"/>
              <a:t>Do you regularly take particular prescription medications?</a:t>
            </a:r>
          </a:p>
          <a:p>
            <a:pPr lvl="1"/>
            <a:r>
              <a:rPr lang="en-US" sz="2400" dirty="0" smtClean="0"/>
              <a:t>Do you need dental, vision, and hearing benefits?</a:t>
            </a:r>
          </a:p>
          <a:p>
            <a:pPr lvl="1">
              <a:buNone/>
            </a:pPr>
            <a:endParaRPr lang="en-US" sz="2600" dirty="0" smtClean="0"/>
          </a:p>
          <a:p>
            <a:pPr lvl="1">
              <a:buNone/>
            </a:pPr>
            <a:endParaRPr lang="en-US" sz="2600" dirty="0" smtClean="0"/>
          </a:p>
          <a:p>
            <a:pPr lvl="1">
              <a:buNone/>
            </a:pPr>
            <a:endParaRPr lang="en-US" sz="2600" dirty="0" smtClean="0"/>
          </a:p>
          <a:p>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5</a:t>
            </a:fld>
            <a:endParaRPr lang="en-US" dirty="0"/>
          </a:p>
        </p:txBody>
      </p:sp>
      <p:pic>
        <p:nvPicPr>
          <p:cNvPr id="6" name="Picture 5" descr="Related image"/>
          <p:cNvPicPr/>
          <p:nvPr/>
        </p:nvPicPr>
        <p:blipFill>
          <a:blip r:embed="rId2" cstate="print"/>
          <a:srcRect/>
          <a:stretch>
            <a:fillRect/>
          </a:stretch>
        </p:blipFill>
        <p:spPr bwMode="auto">
          <a:xfrm>
            <a:off x="533400" y="1295400"/>
            <a:ext cx="8153400" cy="228600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Donut Hole</a:t>
            </a:r>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50</a:t>
            </a:fld>
            <a:endParaRPr lang="en-US" dirty="0"/>
          </a:p>
        </p:txBody>
      </p:sp>
      <p:pic>
        <p:nvPicPr>
          <p:cNvPr id="8" name="Content Placeholder 7" descr="National Council Aging Donut Hole Graphic"/>
          <p:cNvPicPr>
            <a:picLocks noGrp="1"/>
          </p:cNvPicPr>
          <p:nvPr>
            <p:ph idx="1"/>
          </p:nvPr>
        </p:nvPicPr>
        <p:blipFill>
          <a:blip r:embed="rId2" cstate="print"/>
          <a:srcRect/>
          <a:stretch>
            <a:fillRect/>
          </a:stretch>
        </p:blipFill>
        <p:spPr bwMode="auto">
          <a:xfrm>
            <a:off x="762000" y="1371600"/>
            <a:ext cx="8229600" cy="5029200"/>
          </a:xfrm>
          <a:prstGeom prst="rect">
            <a:avLst/>
          </a:prstGeom>
          <a:noFill/>
          <a:ln w="9525">
            <a:noFill/>
            <a:miter lim="800000"/>
            <a:headEnd/>
            <a:tailEnd/>
          </a:ln>
        </p:spPr>
      </p:pic>
      <p:pic>
        <p:nvPicPr>
          <p:cNvPr id="9" name="Content Placeholder 5" descr="http://vignette1.wikia.nocookie.net/smosh/images/b/b2/Pink_frosted_sprinkled_donut.jpg/revision/latest?cb=20120101131536"/>
          <p:cNvPicPr>
            <a:picLocks/>
          </p:cNvPicPr>
          <p:nvPr/>
        </p:nvPicPr>
        <p:blipFill>
          <a:blip r:embed="rId3" cstate="print"/>
          <a:srcRect/>
          <a:stretch>
            <a:fillRect/>
          </a:stretch>
        </p:blipFill>
        <p:spPr bwMode="auto">
          <a:xfrm>
            <a:off x="5791200" y="152400"/>
            <a:ext cx="2819400" cy="99060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40475"/>
            <a:ext cx="2133600" cy="365125"/>
          </a:xfrm>
        </p:spPr>
        <p:txBody>
          <a:bodyPr/>
          <a:lstStyle/>
          <a:p>
            <a:fld id="{2B311C8D-3B42-4150-880E-F70598F3D0EA}" type="slidenum">
              <a:rPr lang="en-US" smtClean="0"/>
              <a:pPr/>
              <a:t>51</a:t>
            </a:fld>
            <a:endParaRPr lang="en-US" dirty="0"/>
          </a:p>
        </p:txBody>
      </p:sp>
      <p:sp>
        <p:nvSpPr>
          <p:cNvPr id="3" name="Content Placeholder 2"/>
          <p:cNvSpPr>
            <a:spLocks noGrp="1"/>
          </p:cNvSpPr>
          <p:nvPr>
            <p:ph idx="1"/>
          </p:nvPr>
        </p:nvSpPr>
        <p:spPr>
          <a:xfrm>
            <a:off x="457200" y="1371600"/>
            <a:ext cx="8229600" cy="5105400"/>
          </a:xfrm>
        </p:spPr>
        <p:txBody>
          <a:bodyPr>
            <a:normAutofit fontScale="25000" lnSpcReduction="20000"/>
          </a:bodyPr>
          <a:lstStyle/>
          <a:p>
            <a:endParaRPr lang="en-US" dirty="0" smtClean="0"/>
          </a:p>
          <a:p>
            <a:r>
              <a:rPr lang="en-US" sz="7200" dirty="0" smtClean="0"/>
              <a:t>How much do my current drugs cost?</a:t>
            </a:r>
          </a:p>
          <a:p>
            <a:r>
              <a:rPr lang="en-US" sz="7200" dirty="0" smtClean="0"/>
              <a:t>What would my Part D costs be?</a:t>
            </a:r>
          </a:p>
          <a:p>
            <a:pPr lvl="1"/>
            <a:r>
              <a:rPr lang="en-US" sz="7200" dirty="0" smtClean="0"/>
              <a:t>Get familiar with Plan Finder on Medicare.gov.</a:t>
            </a:r>
          </a:p>
          <a:p>
            <a:pPr lvl="1"/>
            <a:r>
              <a:rPr lang="en-US" sz="7200" b="1" dirty="0" smtClean="0"/>
              <a:t>Ask HICAP for help </a:t>
            </a:r>
            <a:r>
              <a:rPr lang="en-US" sz="7200" dirty="0" smtClean="0"/>
              <a:t>with an individualized Medicare Part D plan comparison.</a:t>
            </a:r>
          </a:p>
          <a:p>
            <a:r>
              <a:rPr lang="en-US" sz="7200" dirty="0" smtClean="0"/>
              <a:t>How does Medicare Part D work with </a:t>
            </a:r>
            <a:r>
              <a:rPr lang="en-US" sz="7200" dirty="0" err="1" smtClean="0"/>
              <a:t>myr</a:t>
            </a:r>
            <a:r>
              <a:rPr lang="en-US" sz="7200" dirty="0" smtClean="0"/>
              <a:t> other medical and drug coverage (for example, retiree benefits)?</a:t>
            </a:r>
          </a:p>
          <a:p>
            <a:pPr lvl="1"/>
            <a:r>
              <a:rPr lang="en-US" sz="7200" b="1" dirty="0" smtClean="0"/>
              <a:t>Contact your employer or union benefits administrator before enrolling in a Medicare Part D plan, and to find out if and how enrolling in a Medicare prescription drug plan may change your existing coverage.</a:t>
            </a:r>
          </a:p>
          <a:p>
            <a:r>
              <a:rPr lang="en-US" sz="7200" dirty="0" smtClean="0"/>
              <a:t>Do I need to join a Part D plan or do I have other coverage as good as Medicare’s?</a:t>
            </a:r>
          </a:p>
          <a:p>
            <a:pPr lvl="1"/>
            <a:r>
              <a:rPr lang="en-US" sz="7200" b="1" u="sng" dirty="0" smtClean="0"/>
              <a:t>Creditable Prescription Drug Coverage</a:t>
            </a:r>
            <a:r>
              <a:rPr lang="en-US" sz="7200" b="1" dirty="0" smtClean="0"/>
              <a:t> </a:t>
            </a:r>
            <a:r>
              <a:rPr lang="en-US" sz="7200" dirty="0" smtClean="0"/>
              <a:t>means your prescription drug coverage it is as good or better than Medicare’s.  Your plan should send you a </a:t>
            </a:r>
            <a:r>
              <a:rPr lang="en-US" sz="7200" b="1" dirty="0" smtClean="0"/>
              <a:t>Letter of Creditable Coverage</a:t>
            </a:r>
            <a:r>
              <a:rPr lang="en-US" sz="7200" dirty="0" smtClean="0"/>
              <a:t> every year.  Keep these letters.  If you do not know if your coverage is creditable, ask your plan.  If you have creditable prescription drug coverage, </a:t>
            </a:r>
          </a:p>
          <a:p>
            <a:pPr lvl="2"/>
            <a:r>
              <a:rPr lang="en-US" sz="7200" dirty="0" smtClean="0"/>
              <a:t>It may be to your advantage to keep your current coverage.</a:t>
            </a:r>
          </a:p>
          <a:p>
            <a:pPr lvl="2"/>
            <a:r>
              <a:rPr lang="en-US" sz="7200" dirty="0" smtClean="0"/>
              <a:t>There is no late enrollment penalty if you choose to enroll in Medicare Part D later.</a:t>
            </a:r>
          </a:p>
          <a:p>
            <a:r>
              <a:rPr lang="en-US" sz="7200" dirty="0" smtClean="0"/>
              <a:t>Late Enrollment Penalty (</a:t>
            </a:r>
            <a:r>
              <a:rPr lang="en-US" sz="7200" i="1" dirty="0" smtClean="0"/>
              <a:t>see next slide</a:t>
            </a:r>
            <a:r>
              <a:rPr lang="en-US" sz="7200" dirty="0" smtClean="0"/>
              <a:t>).</a:t>
            </a:r>
          </a:p>
        </p:txBody>
      </p:sp>
      <p:sp>
        <p:nvSpPr>
          <p:cNvPr id="8" name="Rectangle 7"/>
          <p:cNvSpPr/>
          <p:nvPr/>
        </p:nvSpPr>
        <p:spPr>
          <a:xfrm>
            <a:off x="5334000" y="5943600"/>
            <a:ext cx="2796072" cy="646331"/>
          </a:xfrm>
          <a:prstGeom prst="rect">
            <a:avLst/>
          </a:prstGeom>
          <a:noFill/>
        </p:spPr>
        <p:txBody>
          <a:bodyPr wrap="square" lIns="91440" tIns="45720" rIns="91440" bIns="45720">
            <a:spAutoFit/>
          </a:bodyPr>
          <a:lstStyle/>
          <a:p>
            <a:pPr algn="ctr"/>
            <a:r>
              <a:rPr lang="en-US"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It Depends</a:t>
            </a:r>
            <a:endParaRPr lang="en-US"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Title 1"/>
          <p:cNvSpPr>
            <a:spLocks noGrp="1"/>
          </p:cNvSpPr>
          <p:nvPr>
            <p:ph type="title"/>
          </p:nvPr>
        </p:nvSpPr>
        <p:spPr/>
        <p:txBody>
          <a:bodyPr>
            <a:normAutofit fontScale="90000"/>
          </a:bodyPr>
          <a:lstStyle/>
          <a:p>
            <a:r>
              <a:rPr lang="en-US" dirty="0" smtClean="0"/>
              <a:t>Medicare Enrollment - Should I get Part D?</a:t>
            </a:r>
            <a:endParaRPr lang="en-US" dirty="0"/>
          </a:p>
        </p:txBody>
      </p:sp>
      <p:sp>
        <p:nvSpPr>
          <p:cNvPr id="9" name="Date Placeholder 8"/>
          <p:cNvSpPr>
            <a:spLocks noGrp="1"/>
          </p:cNvSpPr>
          <p:nvPr>
            <p:ph type="dt" sz="half" idx="2"/>
          </p:nvPr>
        </p:nvSpPr>
        <p:spPr/>
        <p:txBody>
          <a:bodyPr/>
          <a:lstStyle/>
          <a:p>
            <a:fld id="{4A84D12A-DA0E-42BE-87A1-F03860F37871}" type="datetime1">
              <a:rPr lang="en-US" smtClean="0"/>
              <a:pPr/>
              <a:t>12/3/19</a:t>
            </a:fld>
            <a:endParaRPr lang="en-US" dirty="0"/>
          </a:p>
        </p:txBody>
      </p:sp>
    </p:spTree>
    <p:extLst>
      <p:ext uri="{BB962C8B-B14F-4D97-AF65-F5344CB8AC3E}">
        <p14:creationId xmlns:p14="http://schemas.microsoft.com/office/powerpoint/2010/main" val="2733788633"/>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Medicare Part D – Extra Help  </a:t>
            </a:r>
            <a:endParaRPr lang="en-US" dirty="0"/>
          </a:p>
        </p:txBody>
      </p:sp>
      <p:sp>
        <p:nvSpPr>
          <p:cNvPr id="3" name="Content Placeholder 2"/>
          <p:cNvSpPr>
            <a:spLocks noGrp="1"/>
          </p:cNvSpPr>
          <p:nvPr>
            <p:ph idx="1"/>
          </p:nvPr>
        </p:nvSpPr>
        <p:spPr>
          <a:xfrm>
            <a:off x="457200" y="3048000"/>
            <a:ext cx="8229600" cy="3276600"/>
          </a:xfrm>
        </p:spPr>
        <p:txBody>
          <a:bodyPr>
            <a:normAutofit fontScale="70000" lnSpcReduction="20000"/>
          </a:bodyPr>
          <a:lstStyle/>
          <a:p>
            <a:pPr>
              <a:buNone/>
            </a:pPr>
            <a:r>
              <a:rPr lang="en-US" b="1" dirty="0" smtClean="0">
                <a:solidFill>
                  <a:srgbClr val="005BFE"/>
                </a:solidFill>
              </a:rPr>
              <a:t>You may qualify for </a:t>
            </a:r>
            <a:r>
              <a:rPr lang="en-US" b="1" u="sng" dirty="0" smtClean="0">
                <a:solidFill>
                  <a:srgbClr val="005BFE"/>
                </a:solidFill>
              </a:rPr>
              <a:t>extra help </a:t>
            </a:r>
            <a:r>
              <a:rPr lang="en-US" b="1" dirty="0" smtClean="0">
                <a:solidFill>
                  <a:srgbClr val="005BFE"/>
                </a:solidFill>
              </a:rPr>
              <a:t>for prescription drugs if you:</a:t>
            </a:r>
          </a:p>
          <a:p>
            <a:r>
              <a:rPr lang="en-US" dirty="0" smtClean="0"/>
              <a:t>Have Medicare,</a:t>
            </a:r>
          </a:p>
          <a:p>
            <a:r>
              <a:rPr lang="en-US" dirty="0" smtClean="0"/>
              <a:t>Are enrolled in a Part D plan,</a:t>
            </a:r>
          </a:p>
          <a:p>
            <a:r>
              <a:rPr lang="en-US" dirty="0" smtClean="0"/>
              <a:t>Have monthly or annual income less than</a:t>
            </a:r>
          </a:p>
          <a:p>
            <a:pPr lvl="1"/>
            <a:r>
              <a:rPr lang="en-US" sz="3400" dirty="0" smtClean="0">
                <a:solidFill>
                  <a:srgbClr val="C00000"/>
                </a:solidFill>
              </a:rPr>
              <a:t>$1,538/ individual or $2,078/couple.</a:t>
            </a:r>
          </a:p>
          <a:p>
            <a:pPr lvl="1"/>
            <a:r>
              <a:rPr lang="en-US" sz="3400" dirty="0" smtClean="0">
                <a:solidFill>
                  <a:srgbClr val="C00000"/>
                </a:solidFill>
              </a:rPr>
              <a:t>Annual income must be limited to $18,210 for an individual ($24,690 for a married couple living together).</a:t>
            </a:r>
          </a:p>
          <a:p>
            <a:r>
              <a:rPr lang="en-US" b="1" dirty="0" smtClean="0"/>
              <a:t>Ask HICAP for help </a:t>
            </a:r>
            <a:r>
              <a:rPr lang="en-US" dirty="0" smtClean="0"/>
              <a:t>applying for extra help, or contact Social Security directly to apply.</a:t>
            </a:r>
          </a:p>
          <a:p>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52</a:t>
            </a:fld>
            <a:endParaRPr lang="en-US" dirty="0"/>
          </a:p>
        </p:txBody>
      </p:sp>
      <p:pic>
        <p:nvPicPr>
          <p:cNvPr id="6" name="Picture 5" descr="Image result for money savings"/>
          <p:cNvPicPr/>
          <p:nvPr/>
        </p:nvPicPr>
        <p:blipFill>
          <a:blip r:embed="rId2" cstate="print"/>
          <a:srcRect/>
          <a:stretch>
            <a:fillRect/>
          </a:stretch>
        </p:blipFill>
        <p:spPr bwMode="auto">
          <a:xfrm>
            <a:off x="4876800" y="1219200"/>
            <a:ext cx="3810000" cy="1676400"/>
          </a:xfrm>
          <a:prstGeom prst="rect">
            <a:avLst/>
          </a:prstGeom>
          <a:noFill/>
          <a:ln w="9525">
            <a:noFill/>
            <a:miter lim="800000"/>
            <a:headEnd/>
            <a:tailEnd/>
          </a:ln>
        </p:spPr>
      </p:pic>
      <p:sp>
        <p:nvSpPr>
          <p:cNvPr id="7" name="TextBox 6"/>
          <p:cNvSpPr txBox="1"/>
          <p:nvPr/>
        </p:nvSpPr>
        <p:spPr>
          <a:xfrm>
            <a:off x="609600" y="1600200"/>
            <a:ext cx="4266681" cy="1323439"/>
          </a:xfrm>
          <a:prstGeom prst="rect">
            <a:avLst/>
          </a:prstGeom>
          <a:noFill/>
        </p:spPr>
        <p:txBody>
          <a:bodyPr wrap="square" rtlCol="0">
            <a:spAutoFit/>
          </a:bodyPr>
          <a:lstStyle/>
          <a:p>
            <a:r>
              <a:rPr lang="en-US" sz="2000" dirty="0" smtClean="0"/>
              <a:t>The </a:t>
            </a:r>
            <a:r>
              <a:rPr lang="en-US" sz="2000" b="1" dirty="0" smtClean="0"/>
              <a:t>extra help </a:t>
            </a:r>
            <a:r>
              <a:rPr lang="en-US" sz="2000" dirty="0" smtClean="0"/>
              <a:t>program may help pay for some Medicare Part D prescription drug costs for people with limited income and resources.</a:t>
            </a:r>
            <a:endParaRPr lang="en-US" sz="2000" dirty="0"/>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result for medicare late enrollment penalty"/>
          <p:cNvPicPr/>
          <p:nvPr/>
        </p:nvPicPr>
        <p:blipFill>
          <a:blip r:embed="rId2" cstate="print"/>
          <a:srcRect/>
          <a:stretch>
            <a:fillRect/>
          </a:stretch>
        </p:blipFill>
        <p:spPr bwMode="auto">
          <a:xfrm>
            <a:off x="1524000" y="3657600"/>
            <a:ext cx="5715000" cy="3200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Medicare Part D – Late Enrollment Penalty</a:t>
            </a:r>
            <a:endParaRPr lang="en-US" dirty="0"/>
          </a:p>
        </p:txBody>
      </p:sp>
      <p:sp>
        <p:nvSpPr>
          <p:cNvPr id="3" name="Content Placeholder 2"/>
          <p:cNvSpPr>
            <a:spLocks noGrp="1"/>
          </p:cNvSpPr>
          <p:nvPr>
            <p:ph idx="1"/>
          </p:nvPr>
        </p:nvSpPr>
        <p:spPr>
          <a:xfrm>
            <a:off x="457200" y="2362199"/>
            <a:ext cx="8077200" cy="1752601"/>
          </a:xfrm>
        </p:spPr>
        <p:txBody>
          <a:bodyPr>
            <a:normAutofit/>
          </a:bodyPr>
          <a:lstStyle/>
          <a:p>
            <a:pPr marL="342900" lvl="1" indent="-342900">
              <a:buFont typeface="Wingdings" pitchFamily="2" charset="2"/>
              <a:buChar char="§"/>
            </a:pPr>
            <a:r>
              <a:rPr lang="en-US" dirty="0" smtClean="0"/>
              <a:t>If you are eligible for Medicare Part D, and go without creditable drug coverage for 63 days or more, you may have a Late Enrollment Penalty. </a:t>
            </a:r>
          </a:p>
          <a:p>
            <a:pPr>
              <a:buNone/>
            </a:pPr>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53</a:t>
            </a:fld>
            <a:endParaRPr lang="en-US" dirty="0"/>
          </a:p>
        </p:txBody>
      </p:sp>
      <p:pic>
        <p:nvPicPr>
          <p:cNvPr id="6" name="Picture 5" descr="Image result for medicare penalty"/>
          <p:cNvPicPr/>
          <p:nvPr/>
        </p:nvPicPr>
        <p:blipFill>
          <a:blip r:embed="rId3" cstate="print"/>
          <a:srcRect/>
          <a:stretch>
            <a:fillRect/>
          </a:stretch>
        </p:blipFill>
        <p:spPr bwMode="auto">
          <a:xfrm>
            <a:off x="2286000" y="1295400"/>
            <a:ext cx="4572000" cy="106680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301" y="204849"/>
            <a:ext cx="8229600" cy="868362"/>
          </a:xfrm>
        </p:spPr>
        <p:txBody>
          <a:bodyPr>
            <a:noAutofit/>
          </a:bodyPr>
          <a:lstStyle/>
          <a:p>
            <a:r>
              <a:rPr lang="en-US" sz="3200" dirty="0" smtClean="0"/>
              <a:t/>
            </a:r>
            <a:br>
              <a:rPr lang="en-US" sz="3200" dirty="0" smtClean="0"/>
            </a:br>
            <a:r>
              <a:rPr lang="en-US" sz="3200" dirty="0" smtClean="0"/>
              <a:t> </a:t>
            </a:r>
            <a:r>
              <a:rPr lang="en-US" sz="2800" dirty="0" smtClean="0"/>
              <a:t>Original Medicare </a:t>
            </a:r>
            <a:br>
              <a:rPr lang="en-US" sz="2800" dirty="0" smtClean="0"/>
            </a:br>
            <a:r>
              <a:rPr lang="en-US" sz="2800" dirty="0" err="1" smtClean="0"/>
              <a:t>Medicare</a:t>
            </a:r>
            <a:r>
              <a:rPr lang="en-US" sz="2800" dirty="0" smtClean="0"/>
              <a:t> Supplement (“</a:t>
            </a:r>
            <a:r>
              <a:rPr lang="en-US" sz="2800" dirty="0" err="1" smtClean="0"/>
              <a:t>Medigap</a:t>
            </a:r>
            <a:r>
              <a:rPr lang="en-US" sz="2800" dirty="0" smtClean="0"/>
              <a:t>”) Policies:</a:t>
            </a:r>
            <a:br>
              <a:rPr lang="en-US" sz="2800" dirty="0" smtClean="0"/>
            </a:br>
            <a:r>
              <a:rPr lang="en-US" sz="2800" dirty="0" smtClean="0"/>
              <a:t>                </a:t>
            </a:r>
            <a:endParaRPr lang="en-US" sz="2800" dirty="0"/>
          </a:p>
        </p:txBody>
      </p:sp>
      <p:sp>
        <p:nvSpPr>
          <p:cNvPr id="3" name="Content Placeholder 2"/>
          <p:cNvSpPr>
            <a:spLocks noGrp="1"/>
          </p:cNvSpPr>
          <p:nvPr>
            <p:ph idx="1"/>
          </p:nvPr>
        </p:nvSpPr>
        <p:spPr>
          <a:xfrm>
            <a:off x="457200" y="1371600"/>
            <a:ext cx="5715000" cy="4754563"/>
          </a:xfrm>
        </p:spPr>
        <p:txBody>
          <a:bodyPr>
            <a:normAutofit fontScale="77500" lnSpcReduction="20000"/>
          </a:bodyPr>
          <a:lstStyle/>
          <a:p>
            <a:endParaRPr lang="en-US" dirty="0" smtClean="0"/>
          </a:p>
          <a:p>
            <a:r>
              <a:rPr lang="en-US" dirty="0" smtClean="0"/>
              <a:t>Fill the gaps in Original Medicare </a:t>
            </a:r>
          </a:p>
          <a:p>
            <a:pPr lvl="1"/>
            <a:r>
              <a:rPr lang="en-US" dirty="0" smtClean="0"/>
              <a:t>Deductibles, coinsurance, copayments </a:t>
            </a:r>
          </a:p>
          <a:p>
            <a:r>
              <a:rPr lang="en-US" dirty="0" smtClean="0"/>
              <a:t>Medicare Supplement Insurance Policies</a:t>
            </a:r>
          </a:p>
          <a:p>
            <a:pPr lvl="1"/>
            <a:r>
              <a:rPr lang="en-US" dirty="0" smtClean="0"/>
              <a:t>Sold by private companies</a:t>
            </a:r>
          </a:p>
          <a:p>
            <a:r>
              <a:rPr lang="en-US" dirty="0" smtClean="0"/>
              <a:t>Standardized plans in all but three states</a:t>
            </a:r>
          </a:p>
          <a:p>
            <a:pPr lvl="1"/>
            <a:r>
              <a:rPr lang="en-US" b="1" dirty="0" smtClean="0">
                <a:solidFill>
                  <a:schemeClr val="tx2"/>
                </a:solidFill>
              </a:rPr>
              <a:t>Minnesota, Massachusetts, Wisconsin</a:t>
            </a:r>
          </a:p>
          <a:p>
            <a:r>
              <a:rPr lang="en-US" dirty="0" smtClean="0"/>
              <a:t>All plans with same letter</a:t>
            </a:r>
          </a:p>
          <a:p>
            <a:pPr lvl="1"/>
            <a:r>
              <a:rPr lang="en-US" dirty="0" smtClean="0"/>
              <a:t>Have same coverage</a:t>
            </a:r>
          </a:p>
          <a:p>
            <a:pPr lvl="1"/>
            <a:r>
              <a:rPr lang="en-US" dirty="0" smtClean="0"/>
              <a:t>Only the costs are different</a:t>
            </a:r>
          </a:p>
          <a:p>
            <a:r>
              <a:rPr lang="en-US" dirty="0" smtClean="0">
                <a:solidFill>
                  <a:srgbClr val="FF0000"/>
                </a:solidFill>
              </a:rPr>
              <a:t>California Birthday Rule </a:t>
            </a:r>
          </a:p>
        </p:txBody>
      </p:sp>
      <p:sp>
        <p:nvSpPr>
          <p:cNvPr id="5" name="Slide Number Placeholder 4"/>
          <p:cNvSpPr>
            <a:spLocks noGrp="1"/>
          </p:cNvSpPr>
          <p:nvPr>
            <p:ph type="sldNum" sz="quarter" idx="4"/>
          </p:nvPr>
        </p:nvSpPr>
        <p:spPr>
          <a:xfrm>
            <a:off x="6553200" y="6340475"/>
            <a:ext cx="2133600" cy="365125"/>
          </a:xfrm>
        </p:spPr>
        <p:txBody>
          <a:bodyPr/>
          <a:lstStyle/>
          <a:p>
            <a:fld id="{2B311C8D-3B42-4150-880E-F70598F3D0EA}" type="slidenum">
              <a:rPr lang="en-US" smtClean="0"/>
              <a:pPr/>
              <a:t>54</a:t>
            </a:fld>
            <a:endParaRPr lang="en-US" dirty="0"/>
          </a:p>
        </p:txBody>
      </p:sp>
      <p:sp>
        <p:nvSpPr>
          <p:cNvPr id="7" name="Date Placeholder 6"/>
          <p:cNvSpPr>
            <a:spLocks noGrp="1"/>
          </p:cNvSpPr>
          <p:nvPr>
            <p:ph type="dt" sz="half" idx="2"/>
          </p:nvPr>
        </p:nvSpPr>
        <p:spPr/>
        <p:txBody>
          <a:bodyPr/>
          <a:lstStyle/>
          <a:p>
            <a:fld id="{97C4FCFA-7E9A-4389-9B50-62D4AF9AFE47}" type="datetime1">
              <a:rPr lang="en-US" smtClean="0"/>
              <a:pPr/>
              <a:t>12/3/19</a:t>
            </a:fld>
            <a:endParaRPr lang="en-US" dirty="0"/>
          </a:p>
        </p:txBody>
      </p:sp>
      <p:pic>
        <p:nvPicPr>
          <p:cNvPr id="9" name="Picture 8" descr="Image result for medigap"/>
          <p:cNvPicPr/>
          <p:nvPr/>
        </p:nvPicPr>
        <p:blipFill>
          <a:blip r:embed="rId3" cstate="print"/>
          <a:srcRect/>
          <a:stretch>
            <a:fillRect/>
          </a:stretch>
        </p:blipFill>
        <p:spPr bwMode="auto">
          <a:xfrm>
            <a:off x="6629400" y="3810000"/>
            <a:ext cx="1981200" cy="1600200"/>
          </a:xfrm>
          <a:prstGeom prst="rect">
            <a:avLst/>
          </a:prstGeom>
          <a:noFill/>
          <a:ln w="9525">
            <a:noFill/>
            <a:miter lim="800000"/>
            <a:headEnd/>
            <a:tailEnd/>
          </a:ln>
        </p:spPr>
      </p:pic>
      <p:pic>
        <p:nvPicPr>
          <p:cNvPr id="11" name="Picture 10" descr="Image result for medigap"/>
          <p:cNvPicPr/>
          <p:nvPr/>
        </p:nvPicPr>
        <p:blipFill>
          <a:blip r:embed="rId4" cstate="print"/>
          <a:srcRect/>
          <a:stretch>
            <a:fillRect/>
          </a:stretch>
        </p:blipFill>
        <p:spPr bwMode="auto">
          <a:xfrm>
            <a:off x="6629400" y="1600200"/>
            <a:ext cx="1981200" cy="1752600"/>
          </a:xfrm>
          <a:prstGeom prst="rect">
            <a:avLst/>
          </a:prstGeom>
          <a:noFill/>
          <a:ln w="9525">
            <a:noFill/>
            <a:miter lim="800000"/>
            <a:headEnd/>
            <a:tailEnd/>
          </a:ln>
        </p:spPr>
      </p:pic>
    </p:spTree>
    <p:extLst>
      <p:ext uri="{BB962C8B-B14F-4D97-AF65-F5344CB8AC3E}">
        <p14:creationId xmlns:p14="http://schemas.microsoft.com/office/powerpoint/2010/main" val="4269479948"/>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9029"/>
            <a:ext cx="8229600" cy="868362"/>
          </a:xfrm>
        </p:spPr>
        <p:txBody>
          <a:bodyPr anchor="t">
            <a:normAutofit/>
          </a:bodyPr>
          <a:lstStyle/>
          <a:p>
            <a:r>
              <a:rPr lang="en-US" dirty="0" smtClean="0"/>
              <a:t>Medigap Plan Chart</a:t>
            </a:r>
            <a:endParaRPr lang="en-US" dirty="0"/>
          </a:p>
        </p:txBody>
      </p:sp>
      <p:sp>
        <p:nvSpPr>
          <p:cNvPr id="5" name="Slide Number Placeholder 4" descr="23"/>
          <p:cNvSpPr>
            <a:spLocks noGrp="1"/>
          </p:cNvSpPr>
          <p:nvPr>
            <p:ph type="sldNum" sz="quarter" idx="4"/>
          </p:nvPr>
        </p:nvSpPr>
        <p:spPr>
          <a:xfrm>
            <a:off x="6553200" y="6340475"/>
            <a:ext cx="2133600" cy="365125"/>
          </a:xfrm>
        </p:spPr>
        <p:txBody>
          <a:bodyPr/>
          <a:lstStyle/>
          <a:p>
            <a:fld id="{2B311C8D-3B42-4150-880E-F70598F3D0EA}" type="slidenum">
              <a:rPr lang="en-US" smtClean="0"/>
              <a:pPr/>
              <a:t>55</a:t>
            </a:fld>
            <a:endParaRPr lang="en-US" dirty="0"/>
          </a:p>
        </p:txBody>
      </p:sp>
      <p:sp>
        <p:nvSpPr>
          <p:cNvPr id="8" name="TextBox 7"/>
          <p:cNvSpPr txBox="1">
            <a:spLocks noChangeArrowheads="1"/>
          </p:cNvSpPr>
          <p:nvPr/>
        </p:nvSpPr>
        <p:spPr bwMode="auto">
          <a:xfrm>
            <a:off x="25400" y="5589009"/>
            <a:ext cx="9144000" cy="369332"/>
          </a:xfrm>
          <a:prstGeom prst="rect">
            <a:avLst/>
          </a:prstGeom>
          <a:noFill/>
          <a:ln w="9525">
            <a:noFill/>
            <a:miter lim="800000"/>
            <a:headEnd/>
            <a:tailEnd/>
          </a:ln>
        </p:spPr>
        <p:txBody>
          <a:bodyPr wrap="square">
            <a:spAutoFit/>
          </a:bodyPr>
          <a:lstStyle/>
          <a:p>
            <a:r>
              <a:rPr lang="en-US" dirty="0"/>
              <a:t>*Plan F has a high-deductible option </a:t>
            </a:r>
          </a:p>
        </p:txBody>
      </p:sp>
      <p:graphicFrame>
        <p:nvGraphicFramePr>
          <p:cNvPr id="7" name="Content Placeholder 6" descr="All Medigap policies cover a basic set of benefits, including:&#10;Medicare Part A coinsurance and hospital costs up to an additional 365 days after Medicare benefits are used up&#10;Medicare Part B coinsurance or copayment&#10;Blood (First 3 Pints)&#10;Part A Hospice Care coinsurance or copayment&#10;In addition, each Medigap Plan covers different benefits:&#10;The skilled nursing facility care coinsurance is covered by Medigap Plans C, D, F, G, K (at 50%), L (at 75%), M and N&#10;The Medicare Part A deductible is covered by Medigap Plans B, C, D, F, G, K (at 50%), L (at 75%), M (at 50%), and N&#10;The Medicare Part B deductible is covered by Medigap Plans C and F&#10;The Medicare Part B excess charges are covered by Medigap Plans F and G&#10;Foreign travel emergency costs up to the plan’s limits are covered by Medigap Plans C, D, F, G, M and N&#10;Plan F also offers a high-deductible plan. &#10;Plans K and L have out-of-pocket limits of $4,800 and $2,400 respectively in 2013.&#10;"/>
          <p:cNvGraphicFramePr>
            <a:graphicFrameLocks noGrp="1"/>
          </p:cNvGraphicFramePr>
          <p:nvPr>
            <p:ph idx="1"/>
            <p:extLst>
              <p:ext uri="{D42A27DB-BD31-4B8C-83A1-F6EECF244321}">
                <p14:modId xmlns:p14="http://schemas.microsoft.com/office/powerpoint/2010/main" val="2585085817"/>
              </p:ext>
            </p:extLst>
          </p:nvPr>
        </p:nvGraphicFramePr>
        <p:xfrm>
          <a:off x="266698" y="0"/>
          <a:ext cx="8877302" cy="6304856"/>
        </p:xfrm>
        <a:graphic>
          <a:graphicData uri="http://schemas.openxmlformats.org/drawingml/2006/table">
            <a:tbl>
              <a:tblPr firstRow="1" bandRow="1">
                <a:tableStyleId>{5C22544A-7EE6-4342-B048-85BDC9FD1C3A}</a:tableStyleId>
              </a:tblPr>
              <a:tblGrid>
                <a:gridCol w="2894920">
                  <a:extLst>
                    <a:ext uri="{9D8B030D-6E8A-4147-A177-3AD203B41FA5}">
                      <a16:colId xmlns:a16="http://schemas.microsoft.com/office/drawing/2014/main" xmlns="" val="20000"/>
                    </a:ext>
                  </a:extLst>
                </a:gridCol>
                <a:gridCol w="612234">
                  <a:extLst>
                    <a:ext uri="{9D8B030D-6E8A-4147-A177-3AD203B41FA5}">
                      <a16:colId xmlns:a16="http://schemas.microsoft.com/office/drawing/2014/main" xmlns="" val="20001"/>
                    </a:ext>
                  </a:extLst>
                </a:gridCol>
                <a:gridCol w="566596">
                  <a:extLst>
                    <a:ext uri="{9D8B030D-6E8A-4147-A177-3AD203B41FA5}">
                      <a16:colId xmlns:a16="http://schemas.microsoft.com/office/drawing/2014/main" xmlns="" val="20002"/>
                    </a:ext>
                  </a:extLst>
                </a:gridCol>
                <a:gridCol w="566596">
                  <a:extLst>
                    <a:ext uri="{9D8B030D-6E8A-4147-A177-3AD203B41FA5}">
                      <a16:colId xmlns:a16="http://schemas.microsoft.com/office/drawing/2014/main" xmlns="" val="20003"/>
                    </a:ext>
                  </a:extLst>
                </a:gridCol>
                <a:gridCol w="566596">
                  <a:extLst>
                    <a:ext uri="{9D8B030D-6E8A-4147-A177-3AD203B41FA5}">
                      <a16:colId xmlns:a16="http://schemas.microsoft.com/office/drawing/2014/main" xmlns="" val="20004"/>
                    </a:ext>
                  </a:extLst>
                </a:gridCol>
                <a:gridCol w="566596">
                  <a:extLst>
                    <a:ext uri="{9D8B030D-6E8A-4147-A177-3AD203B41FA5}">
                      <a16:colId xmlns:a16="http://schemas.microsoft.com/office/drawing/2014/main" xmlns="" val="20005"/>
                    </a:ext>
                  </a:extLst>
                </a:gridCol>
                <a:gridCol w="627265">
                  <a:extLst>
                    <a:ext uri="{9D8B030D-6E8A-4147-A177-3AD203B41FA5}">
                      <a16:colId xmlns:a16="http://schemas.microsoft.com/office/drawing/2014/main" xmlns="" val="20006"/>
                    </a:ext>
                  </a:extLst>
                </a:gridCol>
                <a:gridCol w="685800">
                  <a:extLst>
                    <a:ext uri="{9D8B030D-6E8A-4147-A177-3AD203B41FA5}">
                      <a16:colId xmlns:a16="http://schemas.microsoft.com/office/drawing/2014/main" xmlns="" val="20007"/>
                    </a:ext>
                  </a:extLst>
                </a:gridCol>
                <a:gridCol w="685800">
                  <a:extLst>
                    <a:ext uri="{9D8B030D-6E8A-4147-A177-3AD203B41FA5}">
                      <a16:colId xmlns:a16="http://schemas.microsoft.com/office/drawing/2014/main" xmlns="" val="20008"/>
                    </a:ext>
                  </a:extLst>
                </a:gridCol>
                <a:gridCol w="571499">
                  <a:extLst>
                    <a:ext uri="{9D8B030D-6E8A-4147-A177-3AD203B41FA5}">
                      <a16:colId xmlns:a16="http://schemas.microsoft.com/office/drawing/2014/main" xmlns="" val="20009"/>
                    </a:ext>
                  </a:extLst>
                </a:gridCol>
                <a:gridCol w="533400">
                  <a:extLst>
                    <a:ext uri="{9D8B030D-6E8A-4147-A177-3AD203B41FA5}">
                      <a16:colId xmlns:a16="http://schemas.microsoft.com/office/drawing/2014/main" xmlns="" val="20010"/>
                    </a:ext>
                  </a:extLst>
                </a:gridCol>
              </a:tblGrid>
              <a:tr h="400144">
                <a:tc rowSpan="2">
                  <a:txBody>
                    <a:bodyPr/>
                    <a:lstStyle/>
                    <a:p>
                      <a:r>
                        <a:rPr lang="en-US" sz="2000" b="1" dirty="0" smtClean="0">
                          <a:solidFill>
                            <a:schemeClr val="bg1"/>
                          </a:solidFill>
                        </a:rPr>
                        <a:t>Medigap Benefits</a:t>
                      </a:r>
                      <a:endParaRPr lang="en-US" sz="2000" dirty="0"/>
                    </a:p>
                  </a:txBody>
                  <a:tcPr marT="45722" marB="45722" anchor="ctr">
                    <a:lnL w="12700" cmpd="sng">
                      <a:noFill/>
                    </a:lnL>
                  </a:tcPr>
                </a:tc>
                <a:tc gridSpan="10">
                  <a:txBody>
                    <a:bodyPr/>
                    <a:lstStyle/>
                    <a:p>
                      <a:pPr algn="ctr">
                        <a:spcBef>
                          <a:spcPts val="0"/>
                        </a:spcBef>
                      </a:pPr>
                      <a:r>
                        <a:rPr lang="en-US" sz="2000" dirty="0" smtClean="0"/>
                        <a:t>Medigap Plans</a:t>
                      </a:r>
                      <a:endParaRPr lang="en-US" sz="2000" dirty="0"/>
                    </a:p>
                  </a:txBody>
                  <a:tcPr marT="45722" marB="4572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xmlns="" val="10000"/>
                  </a:ext>
                </a:extLst>
              </a:tr>
              <a:tr h="400144">
                <a:tc vMerge="1">
                  <a:txBody>
                    <a:bodyPr/>
                    <a:lstStyle/>
                    <a:p>
                      <a:endParaRPr lang="en-US" sz="2100" dirty="0"/>
                    </a:p>
                  </a:txBody>
                  <a:tcPr>
                    <a:solidFill>
                      <a:schemeClr val="accent1"/>
                    </a:solidFill>
                  </a:tcPr>
                </a:tc>
                <a:tc>
                  <a:txBody>
                    <a:bodyPr/>
                    <a:lstStyle/>
                    <a:p>
                      <a:pPr algn="ctr"/>
                      <a:r>
                        <a:rPr lang="en-US" sz="2000" b="1" dirty="0" smtClean="0">
                          <a:solidFill>
                            <a:schemeClr val="bg1"/>
                          </a:solidFill>
                        </a:rPr>
                        <a:t>A</a:t>
                      </a:r>
                      <a:endParaRPr lang="en-US" sz="2000" b="1" dirty="0">
                        <a:solidFill>
                          <a:schemeClr val="bg1"/>
                        </a:solidFill>
                      </a:endParaRPr>
                    </a:p>
                  </a:txBody>
                  <a:tcPr marT="45722" marB="45722">
                    <a:solidFill>
                      <a:schemeClr val="accent1"/>
                    </a:solidFill>
                  </a:tcPr>
                </a:tc>
                <a:tc>
                  <a:txBody>
                    <a:bodyPr/>
                    <a:lstStyle/>
                    <a:p>
                      <a:pPr algn="ctr"/>
                      <a:r>
                        <a:rPr lang="en-US" sz="2000" b="1" dirty="0" smtClean="0">
                          <a:solidFill>
                            <a:schemeClr val="bg1"/>
                          </a:solidFill>
                        </a:rPr>
                        <a:t>B</a:t>
                      </a:r>
                      <a:endParaRPr lang="en-US" sz="2000" b="1" dirty="0">
                        <a:solidFill>
                          <a:schemeClr val="bg1"/>
                        </a:solidFill>
                      </a:endParaRPr>
                    </a:p>
                  </a:txBody>
                  <a:tcPr marT="45722" marB="45722">
                    <a:solidFill>
                      <a:schemeClr val="accent1"/>
                    </a:solidFill>
                  </a:tcPr>
                </a:tc>
                <a:tc>
                  <a:txBody>
                    <a:bodyPr/>
                    <a:lstStyle/>
                    <a:p>
                      <a:pPr algn="ctr"/>
                      <a:r>
                        <a:rPr lang="en-US" sz="2000" b="1" dirty="0" smtClean="0">
                          <a:solidFill>
                            <a:schemeClr val="bg1"/>
                          </a:solidFill>
                        </a:rPr>
                        <a:t>C</a:t>
                      </a:r>
                      <a:endParaRPr lang="en-US" sz="2000" b="1" dirty="0">
                        <a:solidFill>
                          <a:schemeClr val="bg1"/>
                        </a:solidFill>
                      </a:endParaRPr>
                    </a:p>
                  </a:txBody>
                  <a:tcPr marT="45722" marB="45722">
                    <a:solidFill>
                      <a:schemeClr val="accent1"/>
                    </a:solidFill>
                  </a:tcPr>
                </a:tc>
                <a:tc>
                  <a:txBody>
                    <a:bodyPr/>
                    <a:lstStyle/>
                    <a:p>
                      <a:pPr algn="ctr"/>
                      <a:r>
                        <a:rPr lang="en-US" sz="2000" b="1" dirty="0" smtClean="0">
                          <a:solidFill>
                            <a:schemeClr val="bg1"/>
                          </a:solidFill>
                        </a:rPr>
                        <a:t>D</a:t>
                      </a:r>
                      <a:endParaRPr lang="en-US" sz="2000" b="1" dirty="0">
                        <a:solidFill>
                          <a:schemeClr val="bg1"/>
                        </a:solidFill>
                      </a:endParaRPr>
                    </a:p>
                  </a:txBody>
                  <a:tcPr marT="45722" marB="45722">
                    <a:solidFill>
                      <a:schemeClr val="accent1"/>
                    </a:solidFill>
                  </a:tcPr>
                </a:tc>
                <a:tc>
                  <a:txBody>
                    <a:bodyPr/>
                    <a:lstStyle/>
                    <a:p>
                      <a:pPr algn="ctr"/>
                      <a:r>
                        <a:rPr lang="en-US" sz="2000" b="1" dirty="0" smtClean="0">
                          <a:solidFill>
                            <a:schemeClr val="bg1"/>
                          </a:solidFill>
                        </a:rPr>
                        <a:t>F*</a:t>
                      </a:r>
                      <a:endParaRPr lang="en-US" sz="2000" b="1" dirty="0">
                        <a:solidFill>
                          <a:schemeClr val="bg1"/>
                        </a:solidFill>
                      </a:endParaRPr>
                    </a:p>
                  </a:txBody>
                  <a:tcPr marT="45722" marB="45722">
                    <a:solidFill>
                      <a:schemeClr val="accent1"/>
                    </a:solidFill>
                  </a:tcPr>
                </a:tc>
                <a:tc>
                  <a:txBody>
                    <a:bodyPr/>
                    <a:lstStyle/>
                    <a:p>
                      <a:pPr algn="ctr"/>
                      <a:r>
                        <a:rPr lang="en-US" sz="2000" b="1" dirty="0" smtClean="0">
                          <a:solidFill>
                            <a:schemeClr val="bg1"/>
                          </a:solidFill>
                        </a:rPr>
                        <a:t>G</a:t>
                      </a:r>
                      <a:endParaRPr lang="en-US" sz="2000" b="1" dirty="0">
                        <a:solidFill>
                          <a:schemeClr val="bg1"/>
                        </a:solidFill>
                      </a:endParaRPr>
                    </a:p>
                  </a:txBody>
                  <a:tcPr marT="45722" marB="45722">
                    <a:solidFill>
                      <a:schemeClr val="accent1"/>
                    </a:solidFill>
                  </a:tcPr>
                </a:tc>
                <a:tc>
                  <a:txBody>
                    <a:bodyPr/>
                    <a:lstStyle/>
                    <a:p>
                      <a:pPr algn="ctr"/>
                      <a:r>
                        <a:rPr lang="en-US" sz="2000" b="1" dirty="0" smtClean="0">
                          <a:solidFill>
                            <a:schemeClr val="bg1"/>
                          </a:solidFill>
                        </a:rPr>
                        <a:t>K**</a:t>
                      </a:r>
                      <a:endParaRPr lang="en-US" sz="2000" b="1" dirty="0">
                        <a:solidFill>
                          <a:schemeClr val="bg1"/>
                        </a:solidFill>
                      </a:endParaRPr>
                    </a:p>
                  </a:txBody>
                  <a:tcPr marT="45722" marB="45722">
                    <a:solidFill>
                      <a:schemeClr val="accent1"/>
                    </a:solidFill>
                  </a:tcPr>
                </a:tc>
                <a:tc>
                  <a:txBody>
                    <a:bodyPr/>
                    <a:lstStyle/>
                    <a:p>
                      <a:pPr algn="ctr"/>
                      <a:r>
                        <a:rPr lang="en-US" sz="2000" b="1" dirty="0" smtClean="0">
                          <a:solidFill>
                            <a:schemeClr val="bg1"/>
                          </a:solidFill>
                        </a:rPr>
                        <a:t>L**</a:t>
                      </a:r>
                      <a:endParaRPr lang="en-US" sz="2000" b="1" dirty="0">
                        <a:solidFill>
                          <a:schemeClr val="bg1"/>
                        </a:solidFill>
                      </a:endParaRPr>
                    </a:p>
                  </a:txBody>
                  <a:tcPr marT="45722" marB="45722">
                    <a:solidFill>
                      <a:schemeClr val="accent1"/>
                    </a:solidFill>
                  </a:tcPr>
                </a:tc>
                <a:tc>
                  <a:txBody>
                    <a:bodyPr/>
                    <a:lstStyle/>
                    <a:p>
                      <a:pPr algn="ctr"/>
                      <a:r>
                        <a:rPr lang="en-US" sz="2000" b="1" dirty="0" smtClean="0">
                          <a:solidFill>
                            <a:schemeClr val="bg1"/>
                          </a:solidFill>
                        </a:rPr>
                        <a:t>M</a:t>
                      </a:r>
                      <a:endParaRPr lang="en-US" sz="2000" b="1" dirty="0">
                        <a:solidFill>
                          <a:schemeClr val="bg1"/>
                        </a:solidFill>
                      </a:endParaRPr>
                    </a:p>
                  </a:txBody>
                  <a:tcPr marT="45722" marB="45722">
                    <a:solidFill>
                      <a:schemeClr val="accent1"/>
                    </a:solidFill>
                  </a:tcPr>
                </a:tc>
                <a:tc>
                  <a:txBody>
                    <a:bodyPr/>
                    <a:lstStyle/>
                    <a:p>
                      <a:pPr algn="ctr"/>
                      <a:r>
                        <a:rPr lang="en-US" sz="2000" b="1" dirty="0" smtClean="0">
                          <a:solidFill>
                            <a:schemeClr val="bg1"/>
                          </a:solidFill>
                        </a:rPr>
                        <a:t>N</a:t>
                      </a:r>
                      <a:endParaRPr lang="en-US" sz="2000" b="1" dirty="0">
                        <a:solidFill>
                          <a:schemeClr val="bg1"/>
                        </a:solidFill>
                      </a:endParaRPr>
                    </a:p>
                  </a:txBody>
                  <a:tcPr marT="45722" marB="45722">
                    <a:solidFill>
                      <a:schemeClr val="accent1"/>
                    </a:solidFill>
                  </a:tcPr>
                </a:tc>
                <a:extLst>
                  <a:ext uri="{0D108BD9-81ED-4DB2-BD59-A6C34878D82A}">
                    <a16:rowId xmlns:a16="http://schemas.microsoft.com/office/drawing/2014/main" xmlns="" val="10001"/>
                  </a:ext>
                </a:extLst>
              </a:tr>
              <a:tr h="923405">
                <a:tc>
                  <a:txBody>
                    <a:bodyPr/>
                    <a:lstStyle/>
                    <a:p>
                      <a:pPr algn="l"/>
                      <a:r>
                        <a:rPr lang="en-US" sz="1800" dirty="0" smtClean="0"/>
                        <a:t>Part A Coinsurance and Hospital Costs (up to an additional 365 days)</a:t>
                      </a:r>
                      <a:endParaRPr lang="en-US" sz="18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extLst>
                  <a:ext uri="{0D108BD9-81ED-4DB2-BD59-A6C34878D82A}">
                    <a16:rowId xmlns:a16="http://schemas.microsoft.com/office/drawing/2014/main" xmlns="" val="10002"/>
                  </a:ext>
                </a:extLst>
              </a:tr>
              <a:tr h="461704">
                <a:tc>
                  <a:txBody>
                    <a:bodyPr/>
                    <a:lstStyle/>
                    <a:p>
                      <a:r>
                        <a:rPr lang="en-US" sz="1800" dirty="0" smtClean="0"/>
                        <a:t>Part B Coinsurance</a:t>
                      </a:r>
                      <a:endParaRPr lang="en-US" sz="18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50%</a:t>
                      </a:r>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75%</a:t>
                      </a:r>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extLst>
                  <a:ext uri="{0D108BD9-81ED-4DB2-BD59-A6C34878D82A}">
                    <a16:rowId xmlns:a16="http://schemas.microsoft.com/office/drawing/2014/main" xmlns="" val="10003"/>
                  </a:ext>
                </a:extLst>
              </a:tr>
              <a:tr h="461704">
                <a:tc>
                  <a:txBody>
                    <a:bodyPr/>
                    <a:lstStyle/>
                    <a:p>
                      <a:r>
                        <a:rPr lang="en-US" sz="1800" dirty="0" smtClean="0"/>
                        <a:t>Blood (first</a:t>
                      </a:r>
                      <a:r>
                        <a:rPr lang="en-US" sz="1800" baseline="0" dirty="0" smtClean="0"/>
                        <a:t> 3 pints)</a:t>
                      </a:r>
                      <a:endParaRPr lang="en-US" sz="18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50%</a:t>
                      </a:r>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75%</a:t>
                      </a:r>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extLst>
                  <a:ext uri="{0D108BD9-81ED-4DB2-BD59-A6C34878D82A}">
                    <a16:rowId xmlns:a16="http://schemas.microsoft.com/office/drawing/2014/main" xmlns="" val="10004"/>
                  </a:ext>
                </a:extLst>
              </a:tr>
              <a:tr h="461704">
                <a:tc>
                  <a:txBody>
                    <a:bodyPr/>
                    <a:lstStyle/>
                    <a:p>
                      <a:r>
                        <a:rPr lang="en-US" sz="1800" dirty="0" smtClean="0"/>
                        <a:t>Hospice Care Coinsurance</a:t>
                      </a:r>
                      <a:endParaRPr lang="en-US" sz="18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50%</a:t>
                      </a:r>
                      <a:endParaRPr lang="en-US" sz="1200" dirty="0"/>
                    </a:p>
                  </a:txBody>
                  <a:tcPr marT="45722" marB="45722"/>
                </a:tc>
                <a:tc>
                  <a:txBody>
                    <a:bodyPr/>
                    <a:lstStyle/>
                    <a:p>
                      <a:pPr algn="ctr"/>
                      <a:r>
                        <a:rPr lang="en-US" sz="1200" dirty="0" smtClean="0"/>
                        <a:t>75%</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extLst>
                  <a:ext uri="{0D108BD9-81ED-4DB2-BD59-A6C34878D82A}">
                    <a16:rowId xmlns:a16="http://schemas.microsoft.com/office/drawing/2014/main" xmlns="" val="10005"/>
                  </a:ext>
                </a:extLst>
              </a:tr>
              <a:tr h="461704">
                <a:tc>
                  <a:txBody>
                    <a:bodyPr/>
                    <a:lstStyle/>
                    <a:p>
                      <a:r>
                        <a:rPr lang="en-US" sz="1800" dirty="0" smtClean="0"/>
                        <a:t>Skilled Nursing Coinsurance</a:t>
                      </a:r>
                      <a:endParaRPr lang="en-US" sz="1800" dirty="0"/>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50%</a:t>
                      </a:r>
                      <a:endParaRPr lang="en-US" sz="1200" dirty="0"/>
                    </a:p>
                  </a:txBody>
                  <a:tcPr marT="45722" marB="45722"/>
                </a:tc>
                <a:tc>
                  <a:txBody>
                    <a:bodyPr/>
                    <a:lstStyle/>
                    <a:p>
                      <a:pPr algn="ctr"/>
                      <a:r>
                        <a:rPr lang="en-US" sz="1200" dirty="0" smtClean="0"/>
                        <a:t>75%</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extLst>
                  <a:ext uri="{0D108BD9-81ED-4DB2-BD59-A6C34878D82A}">
                    <a16:rowId xmlns:a16="http://schemas.microsoft.com/office/drawing/2014/main" xmlns="" val="10006"/>
                  </a:ext>
                </a:extLst>
              </a:tr>
              <a:tr h="461704">
                <a:tc>
                  <a:txBody>
                    <a:bodyPr/>
                    <a:lstStyle/>
                    <a:p>
                      <a:r>
                        <a:rPr lang="en-US" sz="1800" dirty="0" smtClean="0"/>
                        <a:t>Part A Deductible</a:t>
                      </a:r>
                      <a:endParaRPr lang="en-US" sz="1800" dirty="0"/>
                    </a:p>
                  </a:txBody>
                  <a:tcPr marT="45722" marB="45722"/>
                </a:tc>
                <a:tc>
                  <a:txBody>
                    <a:bodyPr/>
                    <a:lstStyle/>
                    <a:p>
                      <a:pPr algn="ct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50%</a:t>
                      </a:r>
                      <a:endParaRPr lang="en-US" sz="1200" dirty="0"/>
                    </a:p>
                  </a:txBody>
                  <a:tcPr marT="45722" marB="45722"/>
                </a:tc>
                <a:tc>
                  <a:txBody>
                    <a:bodyPr/>
                    <a:lstStyle/>
                    <a:p>
                      <a:pPr algn="ctr"/>
                      <a:r>
                        <a:rPr lang="en-US" sz="1200" dirty="0" smtClean="0"/>
                        <a:t>75%</a:t>
                      </a:r>
                      <a:endParaRPr lang="en-US" sz="1200" dirty="0"/>
                    </a:p>
                  </a:txBody>
                  <a:tcPr marT="45722" marB="45722"/>
                </a:tc>
                <a:tc>
                  <a:txBody>
                    <a:bodyPr/>
                    <a:lstStyle/>
                    <a:p>
                      <a:pPr algn="ctr"/>
                      <a:r>
                        <a:rPr lang="en-US" sz="1200" dirty="0" smtClean="0"/>
                        <a:t>50%</a:t>
                      </a:r>
                      <a:endParaRPr lang="en-US" sz="1200" dirty="0"/>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100%</a:t>
                      </a:r>
                    </a:p>
                    <a:p>
                      <a:pPr algn="ctr"/>
                      <a:endParaRPr lang="en-US" sz="1200" dirty="0"/>
                    </a:p>
                  </a:txBody>
                  <a:tcPr marT="45722" marB="45722"/>
                </a:tc>
                <a:extLst>
                  <a:ext uri="{0D108BD9-81ED-4DB2-BD59-A6C34878D82A}">
                    <a16:rowId xmlns:a16="http://schemas.microsoft.com/office/drawing/2014/main" xmlns="" val="10007"/>
                  </a:ext>
                </a:extLst>
              </a:tr>
              <a:tr h="369365">
                <a:tc>
                  <a:txBody>
                    <a:bodyPr/>
                    <a:lstStyle/>
                    <a:p>
                      <a:r>
                        <a:rPr lang="en-US" sz="1800" dirty="0" smtClean="0"/>
                        <a:t>Part B Deductible</a:t>
                      </a:r>
                      <a:endParaRPr lang="en-US" sz="1800" dirty="0"/>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tc>
                  <a:txBody>
                    <a:bodyPr/>
                    <a:lstStyle/>
                    <a:p>
                      <a:endParaRPr lang="en-US" sz="1200" dirty="0"/>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extLst>
                  <a:ext uri="{0D108BD9-81ED-4DB2-BD59-A6C34878D82A}">
                    <a16:rowId xmlns:a16="http://schemas.microsoft.com/office/drawing/2014/main" xmlns="" val="10008"/>
                  </a:ext>
                </a:extLst>
              </a:tr>
              <a:tr h="369365">
                <a:tc>
                  <a:txBody>
                    <a:bodyPr/>
                    <a:lstStyle/>
                    <a:p>
                      <a:r>
                        <a:rPr lang="en-US" sz="1800" dirty="0" smtClean="0"/>
                        <a:t>Part B Excess Charges</a:t>
                      </a:r>
                      <a:endParaRPr lang="en-US" sz="1800" dirty="0"/>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r>
                        <a:rPr lang="en-US" sz="1200" dirty="0" smtClean="0"/>
                        <a:t>100%</a:t>
                      </a:r>
                      <a:endParaRPr lang="en-US" sz="1200" dirty="0"/>
                    </a:p>
                  </a:txBody>
                  <a:tcPr marT="45722" marB="45722"/>
                </a:tc>
                <a:tc>
                  <a:txBody>
                    <a:bodyPr/>
                    <a:lstStyle/>
                    <a:p>
                      <a:pPr algn="ctr"/>
                      <a:endParaRPr lang="en-US" sz="1200" dirty="0"/>
                    </a:p>
                  </a:txBody>
                  <a:tcPr marT="45722" marB="45722"/>
                </a:tc>
                <a:tc>
                  <a:txBody>
                    <a:bodyPr/>
                    <a:lstStyle/>
                    <a:p>
                      <a:endParaRPr lang="en-US" sz="1200" dirty="0"/>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extLst>
                  <a:ext uri="{0D108BD9-81ED-4DB2-BD59-A6C34878D82A}">
                    <a16:rowId xmlns:a16="http://schemas.microsoft.com/office/drawing/2014/main" xmlns="" val="10009"/>
                  </a:ext>
                </a:extLst>
              </a:tr>
              <a:tr h="646385">
                <a:tc>
                  <a:txBody>
                    <a:bodyPr/>
                    <a:lstStyle/>
                    <a:p>
                      <a:r>
                        <a:rPr lang="en-US" sz="1800" dirty="0" smtClean="0"/>
                        <a:t>Foreign Travel Emergency </a:t>
                      </a:r>
                    </a:p>
                    <a:p>
                      <a:r>
                        <a:rPr lang="en-US" sz="1800" dirty="0" smtClean="0"/>
                        <a:t>(Up to Plan Limits)</a:t>
                      </a:r>
                      <a:endParaRPr lang="en-US" sz="1800" dirty="0"/>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lnR w="12700" cap="flat" cmpd="sng" algn="ctr">
                      <a:solidFill>
                        <a:schemeClr val="bg1"/>
                      </a:solidFill>
                      <a:prstDash val="solid"/>
                      <a:round/>
                      <a:headEnd type="none" w="med" len="med"/>
                      <a:tailEnd type="none" w="med" len="med"/>
                    </a:lnR>
                  </a:tcPr>
                </a:tc>
                <a:tc>
                  <a:txBody>
                    <a:bodyPr/>
                    <a:lstStyle/>
                    <a:p>
                      <a:pPr algn="ctr"/>
                      <a:r>
                        <a:rPr lang="en-US" sz="1200" dirty="0" smtClean="0"/>
                        <a:t>80%</a:t>
                      </a:r>
                      <a:endParaRPr lang="en-US" sz="1200" dirty="0"/>
                    </a:p>
                  </a:txBody>
                  <a:tcPr marT="45722" marB="45722">
                    <a:lnL w="12700" cap="flat" cmpd="sng" algn="ctr">
                      <a:solidFill>
                        <a:schemeClr val="bg1"/>
                      </a:solidFill>
                      <a:prstDash val="solid"/>
                      <a:round/>
                      <a:headEnd type="none" w="med" len="med"/>
                      <a:tailEnd type="none" w="med" len="med"/>
                    </a:lnL>
                  </a:tcPr>
                </a:tc>
                <a:tc>
                  <a:txBody>
                    <a:bodyPr/>
                    <a:lstStyle/>
                    <a:p>
                      <a:pPr algn="ctr"/>
                      <a:r>
                        <a:rPr lang="en-US" sz="1200" dirty="0" smtClean="0"/>
                        <a:t>80%</a:t>
                      </a:r>
                      <a:endParaRPr lang="en-US" sz="1200" dirty="0"/>
                    </a:p>
                  </a:txBody>
                  <a:tcPr marT="45722" marB="45722"/>
                </a:tc>
                <a:tc>
                  <a:txBody>
                    <a:bodyPr/>
                    <a:lstStyle/>
                    <a:p>
                      <a:pPr algn="ctr"/>
                      <a:r>
                        <a:rPr lang="en-US" sz="1200" dirty="0" smtClean="0"/>
                        <a:t>80%</a:t>
                      </a:r>
                      <a:endParaRPr lang="en-US" sz="1200" dirty="0"/>
                    </a:p>
                  </a:txBody>
                  <a:tcPr marT="45722" marB="45722"/>
                </a:tc>
                <a:tc>
                  <a:txBody>
                    <a:bodyPr/>
                    <a:lstStyle/>
                    <a:p>
                      <a:pPr algn="ctr"/>
                      <a:r>
                        <a:rPr lang="en-US" sz="1200" dirty="0" smtClean="0"/>
                        <a:t>80%</a:t>
                      </a:r>
                      <a:endParaRPr lang="en-US" sz="1200" dirty="0"/>
                    </a:p>
                  </a:txBody>
                  <a:tcPr marT="45722" marB="45722"/>
                </a:tc>
                <a:tc>
                  <a:txBody>
                    <a:bodyPr/>
                    <a:lstStyle/>
                    <a:p>
                      <a:pPr algn="ctr"/>
                      <a:endParaRPr lang="en-US" sz="1200" dirty="0"/>
                    </a:p>
                  </a:txBody>
                  <a:tcPr marT="45722" marB="45722"/>
                </a:tc>
                <a:tc>
                  <a:txBody>
                    <a:bodyPr/>
                    <a:lstStyle/>
                    <a:p>
                      <a:endParaRPr lang="en-US" sz="1200" dirty="0"/>
                    </a:p>
                  </a:txBody>
                  <a:tcPr marT="45722" marB="45722"/>
                </a:tc>
                <a:tc>
                  <a:txBody>
                    <a:bodyPr/>
                    <a:lstStyle/>
                    <a:p>
                      <a:pPr algn="ctr"/>
                      <a:r>
                        <a:rPr lang="en-US" sz="1200" dirty="0" smtClean="0"/>
                        <a:t>80%</a:t>
                      </a:r>
                      <a:endParaRPr lang="en-US" sz="1200" dirty="0"/>
                    </a:p>
                  </a:txBody>
                  <a:tcPr marT="45722" marB="45722"/>
                </a:tc>
                <a:tc>
                  <a:txBody>
                    <a:bodyPr/>
                    <a:lstStyle/>
                    <a:p>
                      <a:pPr algn="ctr"/>
                      <a:r>
                        <a:rPr lang="en-US" sz="1200" dirty="0" smtClean="0"/>
                        <a:t>80%</a:t>
                      </a:r>
                      <a:endParaRPr lang="en-US" sz="1200" dirty="0"/>
                    </a:p>
                  </a:txBody>
                  <a:tcPr marT="45722" marB="45722"/>
                </a:tc>
                <a:extLst>
                  <a:ext uri="{0D108BD9-81ED-4DB2-BD59-A6C34878D82A}">
                    <a16:rowId xmlns:a16="http://schemas.microsoft.com/office/drawing/2014/main" xmlns="" val="10010"/>
                  </a:ext>
                </a:extLst>
              </a:tr>
              <a:tr h="461704">
                <a:tc gridSpan="7">
                  <a:txBody>
                    <a:bodyPr/>
                    <a:lstStyle/>
                    <a:p>
                      <a:endParaRPr lang="en-US" sz="1800" dirty="0"/>
                    </a:p>
                  </a:txBody>
                  <a:tcPr marT="45722" marB="45722">
                    <a:noFill/>
                  </a:tcPr>
                </a:tc>
                <a:tc hMerge="1">
                  <a:txBody>
                    <a:bodyPr/>
                    <a:lstStyle/>
                    <a:p>
                      <a:pPr algn="ctr"/>
                      <a:endParaRPr lang="en-US" sz="1200" dirty="0"/>
                    </a:p>
                  </a:txBody>
                  <a:tcPr marT="45722" marB="45722"/>
                </a:tc>
                <a:tc hMerge="1">
                  <a:txBody>
                    <a:bodyPr/>
                    <a:lstStyle/>
                    <a:p>
                      <a:pPr algn="ctr"/>
                      <a:endParaRPr lang="en-US" sz="1200" dirty="0"/>
                    </a:p>
                  </a:txBody>
                  <a:tcPr marT="45722" marB="45722">
                    <a:lnR w="12700" cap="flat" cmpd="sng" algn="ctr">
                      <a:solidFill>
                        <a:schemeClr val="bg1"/>
                      </a:solidFill>
                      <a:prstDash val="solid"/>
                      <a:round/>
                      <a:headEnd type="none" w="med" len="med"/>
                      <a:tailEnd type="none" w="med" len="med"/>
                    </a:lnR>
                  </a:tcPr>
                </a:tc>
                <a:tc hMerge="1">
                  <a:txBody>
                    <a:bodyPr/>
                    <a:lstStyle/>
                    <a:p>
                      <a:pPr algn="ctr"/>
                      <a:endParaRPr lang="en-US" sz="1200" dirty="0"/>
                    </a:p>
                  </a:txBody>
                  <a:tcPr marT="45722" marB="45722">
                    <a:lnL w="12700" cap="flat" cmpd="sng" algn="ctr">
                      <a:solidFill>
                        <a:schemeClr val="bg1"/>
                      </a:solidFill>
                      <a:prstDash val="solid"/>
                      <a:round/>
                      <a:headEnd type="none" w="med" len="med"/>
                      <a:tailEnd type="none" w="med" len="med"/>
                    </a:lnL>
                  </a:tcPr>
                </a:tc>
                <a:tc hMerge="1">
                  <a:txBody>
                    <a:bodyPr/>
                    <a:lstStyle/>
                    <a:p>
                      <a:pPr algn="ctr"/>
                      <a:endParaRPr lang="en-US" sz="1200" dirty="0"/>
                    </a:p>
                  </a:txBody>
                  <a:tcPr marT="45722" marB="45722"/>
                </a:tc>
                <a:tc hMerge="1">
                  <a:txBody>
                    <a:bodyPr/>
                    <a:lstStyle/>
                    <a:p>
                      <a:pPr algn="ctr"/>
                      <a:endParaRPr lang="en-US" sz="1200" dirty="0"/>
                    </a:p>
                  </a:txBody>
                  <a:tcPr marT="45722" marB="45722"/>
                </a:tc>
                <a:tc hMerge="1">
                  <a:txBody>
                    <a:bodyPr/>
                    <a:lstStyle/>
                    <a:p>
                      <a:pPr algn="ctr"/>
                      <a:endParaRPr lang="en-US" sz="1200" dirty="0"/>
                    </a:p>
                  </a:txBody>
                  <a:tcPr marT="45722" marB="45722"/>
                </a:tc>
                <a:tc gridSpan="2">
                  <a:txBody>
                    <a:bodyPr/>
                    <a:lstStyle/>
                    <a:p>
                      <a:pPr algn="ctr"/>
                      <a:r>
                        <a:rPr lang="en-US" sz="1400" dirty="0" smtClean="0"/>
                        <a:t>Out-of-pocket limit in 2019</a:t>
                      </a:r>
                      <a:endParaRPr lang="en-US" sz="1400" dirty="0"/>
                    </a:p>
                  </a:txBody>
                  <a:tcPr marT="45722" marB="45722"/>
                </a:tc>
                <a:tc hMerge="1">
                  <a:txBody>
                    <a:bodyPr/>
                    <a:lstStyle/>
                    <a:p>
                      <a:endParaRPr lang="en-US" sz="1200" dirty="0"/>
                    </a:p>
                  </a:txBody>
                  <a:tcPr marT="45722" marB="45722"/>
                </a:tc>
                <a:tc gridSpan="2">
                  <a:txBody>
                    <a:bodyPr/>
                    <a:lstStyle/>
                    <a:p>
                      <a:pPr algn="ctr"/>
                      <a:endParaRPr lang="en-US" sz="1200" dirty="0"/>
                    </a:p>
                  </a:txBody>
                  <a:tcPr marT="45722" marB="45722">
                    <a:noFill/>
                  </a:tcPr>
                </a:tc>
                <a:tc hMerge="1">
                  <a:txBody>
                    <a:bodyPr/>
                    <a:lstStyle/>
                    <a:p>
                      <a:pPr algn="ctr"/>
                      <a:endParaRPr lang="en-US" sz="1200" dirty="0"/>
                    </a:p>
                  </a:txBody>
                  <a:tcPr marT="45722" marB="45722"/>
                </a:tc>
                <a:extLst>
                  <a:ext uri="{0D108BD9-81ED-4DB2-BD59-A6C34878D82A}">
                    <a16:rowId xmlns:a16="http://schemas.microsoft.com/office/drawing/2014/main" xmlns="" val="10011"/>
                  </a:ext>
                </a:extLst>
              </a:tr>
              <a:tr h="369365">
                <a:tc gridSpan="7">
                  <a:txBody>
                    <a:bodyPr/>
                    <a:lstStyle/>
                    <a:p>
                      <a:endParaRPr lang="en-US" sz="1800" dirty="0"/>
                    </a:p>
                  </a:txBody>
                  <a:tcPr marT="45722" marB="45722">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1200" dirty="0" smtClean="0"/>
                        <a:t>$5,560</a:t>
                      </a:r>
                      <a:endParaRPr lang="en-US" sz="1200" dirty="0"/>
                    </a:p>
                  </a:txBody>
                  <a:tcPr marT="45722" marB="45722"/>
                </a:tc>
                <a:tc>
                  <a:txBody>
                    <a:bodyPr/>
                    <a:lstStyle/>
                    <a:p>
                      <a:r>
                        <a:rPr lang="en-US" sz="1200" dirty="0" smtClean="0"/>
                        <a:t>$2,780</a:t>
                      </a:r>
                      <a:endParaRPr lang="en-US" sz="1200" dirty="0"/>
                    </a:p>
                  </a:txBody>
                  <a:tcPr marT="45722" marB="45722"/>
                </a:tc>
                <a:tc gridSpan="2">
                  <a:txBody>
                    <a:bodyPr/>
                    <a:lstStyle/>
                    <a:p>
                      <a:pPr algn="ctr"/>
                      <a:endParaRPr lang="en-US" sz="1200" dirty="0"/>
                    </a:p>
                  </a:txBody>
                  <a:tcPr marT="45722" marB="45722">
                    <a:noFill/>
                  </a:tcPr>
                </a:tc>
                <a:tc hMerge="1">
                  <a:txBody>
                    <a:bodyPr/>
                    <a:lstStyle/>
                    <a:p>
                      <a:endParaRPr lang="en-US"/>
                    </a:p>
                  </a:txBody>
                  <a:tcPr/>
                </a:tc>
                <a:extLst>
                  <a:ext uri="{0D108BD9-81ED-4DB2-BD59-A6C34878D82A}">
                    <a16:rowId xmlns:a16="http://schemas.microsoft.com/office/drawing/2014/main" xmlns="" val="10012"/>
                  </a:ext>
                </a:extLst>
              </a:tr>
            </a:tbl>
          </a:graphicData>
        </a:graphic>
      </p:graphicFrame>
      <p:sp>
        <p:nvSpPr>
          <p:cNvPr id="10" name="Date Placeholder 9"/>
          <p:cNvSpPr>
            <a:spLocks noGrp="1"/>
          </p:cNvSpPr>
          <p:nvPr>
            <p:ph type="dt" sz="half" idx="2"/>
          </p:nvPr>
        </p:nvSpPr>
        <p:spPr/>
        <p:txBody>
          <a:bodyPr/>
          <a:lstStyle/>
          <a:p>
            <a:fld id="{919D6050-2A58-48E8-BDB5-746ECCDA29F8}" type="datetime1">
              <a:rPr lang="en-US" smtClean="0"/>
              <a:pPr/>
              <a:t>12/3/19</a:t>
            </a:fld>
            <a:endParaRPr lang="en-US" dirty="0"/>
          </a:p>
        </p:txBody>
      </p:sp>
    </p:spTree>
    <p:extLst>
      <p:ext uri="{BB962C8B-B14F-4D97-AF65-F5344CB8AC3E}">
        <p14:creationId xmlns:p14="http://schemas.microsoft.com/office/powerpoint/2010/main" val="2499868972"/>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Medigaps</a:t>
            </a:r>
            <a:r>
              <a:rPr lang="en-US" dirty="0" smtClean="0"/>
              <a:t> – Changes in 2020</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solidFill>
                  <a:srgbClr val="005BFE"/>
                </a:solidFill>
              </a:rPr>
              <a:t>After January 1, 2020</a:t>
            </a:r>
            <a:r>
              <a:rPr lang="en-US" dirty="0" smtClean="0"/>
              <a:t>, Medicare Supplement policies that provide coverage of the Part B deductible (</a:t>
            </a:r>
            <a:r>
              <a:rPr lang="en-US" b="1" dirty="0" smtClean="0"/>
              <a:t>Plan C</a:t>
            </a:r>
            <a:r>
              <a:rPr lang="en-US" dirty="0" smtClean="0"/>
              <a:t> and </a:t>
            </a:r>
            <a:r>
              <a:rPr lang="en-US" b="1" dirty="0" smtClean="0"/>
              <a:t>Plan F</a:t>
            </a:r>
            <a:r>
              <a:rPr lang="en-US" dirty="0" smtClean="0"/>
              <a:t>) may not be sold or issued to a newly eligible Medicare beneficiaries.  </a:t>
            </a:r>
          </a:p>
          <a:p>
            <a:pPr lvl="1"/>
            <a:r>
              <a:rPr lang="en-US" dirty="0" smtClean="0"/>
              <a:t>That means people with birthdays of </a:t>
            </a:r>
            <a:r>
              <a:rPr lang="en-US" dirty="0" smtClean="0">
                <a:solidFill>
                  <a:srgbClr val="005BFE"/>
                </a:solidFill>
              </a:rPr>
              <a:t>December 31, 1954 (turning 65 on December 31, 2019)</a:t>
            </a:r>
            <a:r>
              <a:rPr lang="en-US" dirty="0" smtClean="0">
                <a:solidFill>
                  <a:srgbClr val="FF0000"/>
                </a:solidFill>
              </a:rPr>
              <a:t> </a:t>
            </a:r>
            <a:r>
              <a:rPr lang="en-US" dirty="0" smtClean="0"/>
              <a:t>may be the last group able to enroll in Medicare Supplement Plan C or F. </a:t>
            </a:r>
          </a:p>
          <a:p>
            <a:pPr lvl="1"/>
            <a:r>
              <a:rPr lang="en-US" dirty="0" smtClean="0"/>
              <a:t>Those eligible for Medicare after </a:t>
            </a:r>
            <a:r>
              <a:rPr lang="en-US" dirty="0" smtClean="0">
                <a:solidFill>
                  <a:srgbClr val="005BFE"/>
                </a:solidFill>
              </a:rPr>
              <a:t>January 1, 2020 </a:t>
            </a:r>
            <a:r>
              <a:rPr lang="en-US" dirty="0" smtClean="0"/>
              <a:t>will no longer have the option of </a:t>
            </a:r>
            <a:r>
              <a:rPr lang="en-US" dirty="0" err="1" smtClean="0"/>
              <a:t>Medigap</a:t>
            </a:r>
            <a:r>
              <a:rPr lang="en-US" dirty="0" smtClean="0"/>
              <a:t> Plan C or Plan F.</a:t>
            </a:r>
          </a:p>
          <a:p>
            <a:r>
              <a:rPr lang="en-US" b="1" dirty="0" smtClean="0"/>
              <a:t>If you already have Plan C or Plan F, you can keep it. </a:t>
            </a:r>
            <a:r>
              <a:rPr lang="en-US" dirty="0" smtClean="0"/>
              <a:t>The law only affects new enrollees (those eligible for Medicare on January 1, 2020 or later).</a:t>
            </a:r>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56</a:t>
            </a:fld>
            <a:endParaRPr lang="en-US" dirty="0"/>
          </a:p>
        </p:txBody>
      </p:sp>
    </p:spTree>
  </p:cSld>
  <p:clrMapOvr>
    <a:masterClrMapping/>
  </p:clrMapOvr>
  <p:transition xmlns:p14="http://schemas.microsoft.com/office/powerpoint/2010/main">
    <p:blinds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Medigaps</a:t>
            </a:r>
            <a:r>
              <a:rPr lang="en-US" dirty="0" smtClean="0"/>
              <a:t> – California Dept. of Insurance</a:t>
            </a:r>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57</a:t>
            </a:fld>
            <a:endParaRPr lang="en-US" dirty="0"/>
          </a:p>
        </p:txBody>
      </p:sp>
      <p:sp>
        <p:nvSpPr>
          <p:cNvPr id="8" name="Content Placeholder 7"/>
          <p:cNvSpPr>
            <a:spLocks noGrp="1"/>
          </p:cNvSpPr>
          <p:nvPr>
            <p:ph idx="1"/>
          </p:nvPr>
        </p:nvSpPr>
        <p:spPr>
          <a:xfrm>
            <a:off x="457200" y="2819400"/>
            <a:ext cx="8229600" cy="3306763"/>
          </a:xfrm>
        </p:spPr>
        <p:txBody>
          <a:bodyPr>
            <a:normAutofit fontScale="85000" lnSpcReduction="10000"/>
          </a:bodyPr>
          <a:lstStyle/>
          <a:p>
            <a:r>
              <a:rPr lang="en-US" dirty="0" smtClean="0"/>
              <a:t>The California Department of Insurance regulates Medicare Supplement (</a:t>
            </a:r>
            <a:r>
              <a:rPr lang="en-US" dirty="0" err="1" smtClean="0"/>
              <a:t>Medigap</a:t>
            </a:r>
            <a:r>
              <a:rPr lang="en-US" dirty="0" smtClean="0"/>
              <a:t>) polices.</a:t>
            </a:r>
          </a:p>
          <a:p>
            <a:r>
              <a:rPr lang="en-US" dirty="0" smtClean="0"/>
              <a:t>Compare sample rates at DOI’s website </a:t>
            </a:r>
            <a:r>
              <a:rPr lang="en-US" dirty="0" smtClean="0">
                <a:hlinkClick r:id="rId2"/>
              </a:rPr>
              <a:t>www.insurance.ca.gov</a:t>
            </a:r>
            <a:endParaRPr lang="en-US" dirty="0" smtClean="0"/>
          </a:p>
          <a:p>
            <a:pPr lvl="1"/>
            <a:r>
              <a:rPr lang="en-US" dirty="0" smtClean="0"/>
              <a:t>Seniors</a:t>
            </a:r>
          </a:p>
          <a:p>
            <a:pPr lvl="2"/>
            <a:r>
              <a:rPr lang="en-US" dirty="0" smtClean="0"/>
              <a:t>Health coverage</a:t>
            </a:r>
          </a:p>
          <a:p>
            <a:pPr lvl="3"/>
            <a:r>
              <a:rPr lang="en-US" dirty="0" smtClean="0"/>
              <a:t>Guide to Medicare Supplement</a:t>
            </a:r>
          </a:p>
          <a:p>
            <a:pPr lvl="4"/>
            <a:r>
              <a:rPr lang="en-US" dirty="0" smtClean="0"/>
              <a:t>Medicare Supplement Insurance Rates Survey</a:t>
            </a:r>
          </a:p>
          <a:p>
            <a:pPr lvl="1">
              <a:buNone/>
            </a:pPr>
            <a:endParaRPr lang="en-US" dirty="0" smtClean="0"/>
          </a:p>
          <a:p>
            <a:pPr lvl="1">
              <a:buNone/>
            </a:pPr>
            <a:endParaRPr lang="en-US" dirty="0">
              <a:solidFill>
                <a:srgbClr val="FF0000"/>
              </a:solidFill>
            </a:endParaRPr>
          </a:p>
        </p:txBody>
      </p:sp>
      <p:pic>
        <p:nvPicPr>
          <p:cNvPr id="9" name="Content Placeholder 6" descr="Image result for california department of insurance images"/>
          <p:cNvPicPr>
            <a:picLocks/>
          </p:cNvPicPr>
          <p:nvPr/>
        </p:nvPicPr>
        <p:blipFill>
          <a:blip r:embed="rId3" cstate="print"/>
          <a:srcRect/>
          <a:stretch>
            <a:fillRect/>
          </a:stretch>
        </p:blipFill>
        <p:spPr bwMode="auto">
          <a:xfrm>
            <a:off x="1905000" y="1447800"/>
            <a:ext cx="5029200" cy="129540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10029" y="702249"/>
            <a:ext cx="8229600" cy="868362"/>
          </a:xfrm>
        </p:spPr>
        <p:txBody>
          <a:bodyPr>
            <a:normAutofit fontScale="90000"/>
          </a:bodyPr>
          <a:lstStyle/>
          <a:p>
            <a:r>
              <a:rPr lang="en-US" dirty="0" smtClean="0">
                <a:solidFill>
                  <a:schemeClr val="bg1"/>
                </a:solidFill>
              </a:rPr>
              <a:t>Decide how you want to get your Medicare coverage</a:t>
            </a:r>
            <a:endParaRPr lang="en-US" dirty="0">
              <a:solidFill>
                <a:schemeClr val="bg1"/>
              </a:solidFill>
            </a:endParaRPr>
          </a:p>
        </p:txBody>
      </p:sp>
      <p:sp>
        <p:nvSpPr>
          <p:cNvPr id="5" name="Slide Number Placeholder 4" descr="11"/>
          <p:cNvSpPr>
            <a:spLocks noGrp="1"/>
          </p:cNvSpPr>
          <p:nvPr>
            <p:ph type="sldNum" sz="quarter" idx="4"/>
          </p:nvPr>
        </p:nvSpPr>
        <p:spPr>
          <a:xfrm>
            <a:off x="6553200" y="6340475"/>
            <a:ext cx="2133600" cy="365125"/>
          </a:xfrm>
        </p:spPr>
        <p:txBody>
          <a:bodyPr/>
          <a:lstStyle/>
          <a:p>
            <a:fld id="{2B311C8D-3B42-4150-880E-F70598F3D0EA}" type="slidenum">
              <a:rPr lang="en-US" smtClean="0"/>
              <a:pPr/>
              <a:t>58</a:t>
            </a:fld>
            <a:endParaRPr lang="en-US" dirty="0"/>
          </a:p>
        </p:txBody>
      </p:sp>
      <p:sp>
        <p:nvSpPr>
          <p:cNvPr id="8" name="Title 5" descr="Source: Page 14 of the Medicare &amp; You handbook&#10;"/>
          <p:cNvSpPr txBox="1">
            <a:spLocks/>
          </p:cNvSpPr>
          <p:nvPr/>
        </p:nvSpPr>
        <p:spPr>
          <a:xfrm>
            <a:off x="381000" y="4787713"/>
            <a:ext cx="2819400" cy="15240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dirty="0" smtClean="0">
                <a:latin typeface="+mj-lt"/>
                <a:ea typeface="+mj-ea"/>
                <a:cs typeface="+mj-cs"/>
              </a:rPr>
              <a:t>Source: Page</a:t>
            </a:r>
            <a:r>
              <a:rPr kumimoji="0" lang="en-US" sz="2000" b="1" i="0" u="none" strike="noStrike" kern="1200" cap="none" spc="0" normalizeH="0" baseline="0" noProof="0" dirty="0" smtClean="0">
                <a:ln>
                  <a:noFill/>
                </a:ln>
                <a:uLnTx/>
                <a:uFillTx/>
                <a:latin typeface="+mj-lt"/>
                <a:ea typeface="+mj-ea"/>
                <a:cs typeface="+mj-cs"/>
              </a:rPr>
              <a:t> </a:t>
            </a:r>
            <a:r>
              <a:rPr lang="en-US" sz="2000" b="1" dirty="0" smtClean="0">
                <a:latin typeface="+mj-lt"/>
                <a:ea typeface="+mj-ea"/>
                <a:cs typeface="+mj-cs"/>
              </a:rPr>
              <a:t>6</a:t>
            </a:r>
            <a:r>
              <a:rPr kumimoji="0" lang="en-US" sz="2000" b="1" i="0" u="none" strike="noStrike" kern="1200" cap="none" spc="0" normalizeH="0" baseline="0" noProof="0" dirty="0" smtClean="0">
                <a:ln>
                  <a:noFill/>
                </a:ln>
                <a:uLnTx/>
                <a:uFillTx/>
                <a:latin typeface="+mj-lt"/>
                <a:ea typeface="+mj-ea"/>
                <a:cs typeface="+mj-cs"/>
              </a:rPr>
              <a:t> of the Medicare &amp; You handbook</a:t>
            </a:r>
            <a:endParaRPr kumimoji="0" lang="en-US" sz="2000" b="1" i="0" u="none" strike="noStrike" kern="1200" cap="none" spc="0" normalizeH="0" baseline="0" noProof="0" dirty="0">
              <a:ln>
                <a:noFill/>
              </a:ln>
              <a:uLnTx/>
              <a:uFillTx/>
              <a:latin typeface="+mj-lt"/>
              <a:ea typeface="+mj-ea"/>
              <a:cs typeface="+mj-cs"/>
            </a:endParaRPr>
          </a:p>
        </p:txBody>
      </p:sp>
      <p:pic>
        <p:nvPicPr>
          <p:cNvPr id="10" name="Picture 2" descr="There are 2 ways to get your Medicare. If you choose Original Medicare, you get Part A and Part B covered benefits. You can add part D prescription drug coverage if you want it. You can also decide to buy a Medigap policy to supplement your coverage. &#10;&#10;You coul also choose instead to get a medicare Advantage Plan, like an HMO or PPO, which is called Part C. It usually includes drug coverage and must cover all Part A and B covered benefits. You can decide if you want to add drug coverage if you plan does not cover it in some cases. If you join a Medicare Advantage Plan, you can't use and can't be sold a medigap poli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840" y="228600"/>
            <a:ext cx="6166389" cy="625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descr="Decide how you want to get your Medicare coverage"/>
          <p:cNvSpPr txBox="1"/>
          <p:nvPr/>
        </p:nvSpPr>
        <p:spPr>
          <a:xfrm>
            <a:off x="377371" y="533400"/>
            <a:ext cx="3352800" cy="1384995"/>
          </a:xfrm>
          <a:prstGeom prst="rect">
            <a:avLst/>
          </a:prstGeom>
          <a:solidFill>
            <a:schemeClr val="bg1"/>
          </a:solidFill>
        </p:spPr>
        <p:txBody>
          <a:bodyPr wrap="square" rtlCol="0">
            <a:spAutoFit/>
          </a:bodyPr>
          <a:lstStyle/>
          <a:p>
            <a:r>
              <a:rPr lang="en-US" sz="2800" b="1" dirty="0" smtClean="0"/>
              <a:t>Decide how you want to get your Medicare coverage</a:t>
            </a:r>
            <a:endParaRPr lang="en-US" sz="2800" b="1" dirty="0"/>
          </a:p>
        </p:txBody>
      </p:sp>
      <p:sp>
        <p:nvSpPr>
          <p:cNvPr id="12" name="Date Placeholder 11"/>
          <p:cNvSpPr>
            <a:spLocks noGrp="1"/>
          </p:cNvSpPr>
          <p:nvPr>
            <p:ph type="dt" sz="half" idx="2"/>
          </p:nvPr>
        </p:nvSpPr>
        <p:spPr/>
        <p:txBody>
          <a:bodyPr/>
          <a:lstStyle/>
          <a:p>
            <a:fld id="{85F0BD81-FC5A-4CC3-BF3D-9C9A18D79C6F}" type="datetime1">
              <a:rPr lang="en-US" smtClean="0"/>
              <a:pPr/>
              <a:t>12/3/19</a:t>
            </a:fld>
            <a:endParaRPr lang="en-US" dirty="0"/>
          </a:p>
        </p:txBody>
      </p:sp>
      <p:pic>
        <p:nvPicPr>
          <p:cNvPr id="13" name="Picture 12" descr="https://extension.tennessee.edu/Lincoln/PublishingImages/4-H/4-H%20Consumer-Decision-Making.jpg"/>
          <p:cNvPicPr/>
          <p:nvPr/>
        </p:nvPicPr>
        <p:blipFill>
          <a:blip r:embed="rId4" cstate="print"/>
          <a:srcRect/>
          <a:stretch>
            <a:fillRect/>
          </a:stretch>
        </p:blipFill>
        <p:spPr bwMode="auto">
          <a:xfrm>
            <a:off x="685800" y="2209800"/>
            <a:ext cx="2194709" cy="2356071"/>
          </a:xfrm>
          <a:prstGeom prst="rect">
            <a:avLst/>
          </a:prstGeom>
          <a:noFill/>
          <a:ln w="9525">
            <a:noFill/>
            <a:miter lim="800000"/>
            <a:headEnd/>
            <a:tailEnd/>
          </a:ln>
        </p:spPr>
      </p:pic>
    </p:spTree>
    <p:extLst>
      <p:ext uri="{BB962C8B-B14F-4D97-AF65-F5344CB8AC3E}">
        <p14:creationId xmlns:p14="http://schemas.microsoft.com/office/powerpoint/2010/main" val="624534928"/>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553200" y="6340475"/>
            <a:ext cx="2133600" cy="365125"/>
          </a:xfrm>
        </p:spPr>
        <p:txBody>
          <a:bodyPr/>
          <a:lstStyle/>
          <a:p>
            <a:fld id="{2B311C8D-3B42-4150-880E-F70598F3D0EA}" type="slidenum">
              <a:rPr lang="en-US" smtClean="0"/>
              <a:pPr/>
              <a:t>59</a:t>
            </a:fld>
            <a:endParaRPr lang="en-US" dirty="0"/>
          </a:p>
        </p:txBody>
      </p:sp>
      <p:sp>
        <p:nvSpPr>
          <p:cNvPr id="2" name="Content Placeholder 1"/>
          <p:cNvSpPr>
            <a:spLocks noGrp="1"/>
          </p:cNvSpPr>
          <p:nvPr>
            <p:ph idx="1"/>
          </p:nvPr>
        </p:nvSpPr>
        <p:spPr>
          <a:xfrm>
            <a:off x="457200" y="1371601"/>
            <a:ext cx="6324600" cy="4648200"/>
          </a:xfrm>
        </p:spPr>
        <p:txBody>
          <a:bodyPr>
            <a:noAutofit/>
          </a:bodyPr>
          <a:lstStyle/>
          <a:p>
            <a:r>
              <a:rPr lang="en-US" sz="2400" dirty="0" smtClean="0">
                <a:latin typeface="Arial" pitchFamily="34" charset="0"/>
                <a:cs typeface="Arial" pitchFamily="34" charset="0"/>
              </a:rPr>
              <a:t>Must have both </a:t>
            </a:r>
            <a:r>
              <a:rPr lang="en-US" sz="2400" b="1" dirty="0" smtClean="0">
                <a:latin typeface="Arial" pitchFamily="34" charset="0"/>
                <a:cs typeface="Arial" pitchFamily="34" charset="0"/>
              </a:rPr>
              <a:t>Part A &amp; Part B </a:t>
            </a:r>
            <a:r>
              <a:rPr lang="en-US" sz="2400" dirty="0" smtClean="0">
                <a:latin typeface="Arial" pitchFamily="34" charset="0"/>
                <a:cs typeface="Arial" pitchFamily="34" charset="0"/>
              </a:rPr>
              <a:t>to enroll.</a:t>
            </a:r>
          </a:p>
          <a:p>
            <a:r>
              <a:rPr lang="en-US" sz="2400" dirty="0" smtClean="0">
                <a:latin typeface="Arial" pitchFamily="34" charset="0"/>
                <a:cs typeface="Arial" pitchFamily="34" charset="0"/>
              </a:rPr>
              <a:t>Health plan options (HMO, PPO) offered by private insurance companies</a:t>
            </a:r>
          </a:p>
          <a:p>
            <a:pPr lvl="1"/>
            <a:r>
              <a:rPr lang="en-US" sz="2400" dirty="0" smtClean="0">
                <a:latin typeface="Arial" pitchFamily="34" charset="0"/>
                <a:cs typeface="Arial" pitchFamily="34" charset="0"/>
              </a:rPr>
              <a:t>Approved by Medicare </a:t>
            </a:r>
          </a:p>
          <a:p>
            <a:pPr lvl="1"/>
            <a:r>
              <a:rPr lang="en-US" sz="2400" dirty="0" smtClean="0">
                <a:latin typeface="Arial" pitchFamily="34" charset="0"/>
                <a:cs typeface="Arial" pitchFamily="34" charset="0"/>
              </a:rPr>
              <a:t>Alternative to Original Medicare</a:t>
            </a:r>
          </a:p>
          <a:p>
            <a:pPr lvl="1"/>
            <a:r>
              <a:rPr lang="en-US" sz="2400" dirty="0" smtClean="0">
                <a:latin typeface="Arial" pitchFamily="34" charset="0"/>
                <a:cs typeface="Arial" pitchFamily="34" charset="0"/>
              </a:rPr>
              <a:t>Still part of the Medicare program</a:t>
            </a:r>
          </a:p>
          <a:p>
            <a:r>
              <a:rPr lang="en-US" sz="2400" dirty="0" smtClean="0">
                <a:latin typeface="Arial" pitchFamily="34" charset="0"/>
                <a:cs typeface="Arial" pitchFamily="34" charset="0"/>
              </a:rPr>
              <a:t>Medicare pays plan an amount for each member’s care. Capitation model </a:t>
            </a:r>
          </a:p>
          <a:p>
            <a:r>
              <a:rPr lang="en-US" sz="2400" dirty="0" smtClean="0">
                <a:latin typeface="Arial" pitchFamily="34" charset="0"/>
                <a:cs typeface="Arial" pitchFamily="34" charset="0"/>
              </a:rPr>
              <a:t>May have to use network doctors or hospitals.</a:t>
            </a:r>
          </a:p>
          <a:p>
            <a:r>
              <a:rPr lang="en-US" sz="2400" dirty="0" smtClean="0">
                <a:latin typeface="Arial" pitchFamily="34" charset="0"/>
                <a:cs typeface="Arial" pitchFamily="34" charset="0"/>
              </a:rPr>
              <a:t>Protocols</a:t>
            </a:r>
          </a:p>
          <a:p>
            <a:r>
              <a:rPr lang="en-US" sz="2400" dirty="0">
                <a:latin typeface="Arial" pitchFamily="34" charset="0"/>
                <a:cs typeface="Arial" pitchFamily="34" charset="0"/>
              </a:rPr>
              <a:t>T</a:t>
            </a:r>
            <a:r>
              <a:rPr lang="en-US" sz="2400" dirty="0" smtClean="0">
                <a:latin typeface="Arial" pitchFamily="34" charset="0"/>
                <a:cs typeface="Arial" pitchFamily="34" charset="0"/>
              </a:rPr>
              <a:t>ypes of plans available may vary by area.</a:t>
            </a:r>
          </a:p>
          <a:p>
            <a:endParaRPr lang="en-US" sz="2400" dirty="0">
              <a:latin typeface="Arial" pitchFamily="34" charset="0"/>
              <a:cs typeface="Arial" pitchFamily="34" charset="0"/>
            </a:endParaRPr>
          </a:p>
        </p:txBody>
      </p:sp>
      <p:sp>
        <p:nvSpPr>
          <p:cNvPr id="6" name="Title 5"/>
          <p:cNvSpPr>
            <a:spLocks noGrp="1"/>
          </p:cNvSpPr>
          <p:nvPr>
            <p:ph type="title"/>
          </p:nvPr>
        </p:nvSpPr>
        <p:spPr/>
        <p:txBody>
          <a:bodyPr>
            <a:normAutofit/>
          </a:bodyPr>
          <a:lstStyle/>
          <a:p>
            <a:pPr algn="l"/>
            <a:r>
              <a:rPr lang="en-US" dirty="0" smtClean="0"/>
              <a:t>Medicare Part C – Medicare Advantage</a:t>
            </a:r>
            <a:endParaRPr lang="en-US" dirty="0"/>
          </a:p>
        </p:txBody>
      </p:sp>
      <p:sp>
        <p:nvSpPr>
          <p:cNvPr id="7" name="Date Placeholder 6"/>
          <p:cNvSpPr>
            <a:spLocks noGrp="1"/>
          </p:cNvSpPr>
          <p:nvPr>
            <p:ph type="dt" sz="half" idx="2"/>
          </p:nvPr>
        </p:nvSpPr>
        <p:spPr/>
        <p:txBody>
          <a:bodyPr/>
          <a:lstStyle/>
          <a:p>
            <a:fld id="{FF9BDDF0-FD82-4CFA-ACF2-654B2F3077F7}" type="datetime1">
              <a:rPr lang="en-US" smtClean="0"/>
              <a:pPr/>
              <a:t>12/3/19</a:t>
            </a:fld>
            <a:endParaRPr lang="en-US" dirty="0"/>
          </a:p>
        </p:txBody>
      </p:sp>
      <p:pic>
        <p:nvPicPr>
          <p:cNvPr id="9" name="Picture 8" descr="Image result for hmo and ppo"/>
          <p:cNvPicPr/>
          <p:nvPr/>
        </p:nvPicPr>
        <p:blipFill>
          <a:blip r:embed="rId3" cstate="print"/>
          <a:srcRect/>
          <a:stretch>
            <a:fillRect/>
          </a:stretch>
        </p:blipFill>
        <p:spPr bwMode="auto">
          <a:xfrm>
            <a:off x="6553200" y="2057400"/>
            <a:ext cx="2390775" cy="3429000"/>
          </a:xfrm>
          <a:prstGeom prst="rect">
            <a:avLst/>
          </a:prstGeom>
          <a:noFill/>
          <a:ln w="9525">
            <a:noFill/>
            <a:miter lim="800000"/>
            <a:headEnd/>
            <a:tailEnd/>
          </a:ln>
        </p:spPr>
      </p:pic>
    </p:spTree>
    <p:extLst>
      <p:ext uri="{BB962C8B-B14F-4D97-AF65-F5344CB8AC3E}">
        <p14:creationId xmlns:p14="http://schemas.microsoft.com/office/powerpoint/2010/main" val="3641579968"/>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smtClean="0"/>
              <a:t>Things to Consider When Creating Your Personal Medicare Health Care Plan.  It’s a Journey </a:t>
            </a:r>
            <a:endParaRPr lang="en-US" sz="2400" dirty="0"/>
          </a:p>
        </p:txBody>
      </p:sp>
      <p:sp>
        <p:nvSpPr>
          <p:cNvPr id="3" name="Content Placeholder 2"/>
          <p:cNvSpPr>
            <a:spLocks noGrp="1"/>
          </p:cNvSpPr>
          <p:nvPr>
            <p:ph idx="1"/>
          </p:nvPr>
        </p:nvSpPr>
        <p:spPr/>
        <p:txBody>
          <a:bodyPr>
            <a:normAutofit fontScale="85000" lnSpcReduction="20000"/>
          </a:bodyPr>
          <a:lstStyle/>
          <a:p>
            <a:pPr lvl="1"/>
            <a:r>
              <a:rPr lang="en-US" dirty="0" smtClean="0"/>
              <a:t>Employment status – are you currently employed or are you retired?  Does your employer provide health benefits?</a:t>
            </a:r>
            <a:endParaRPr lang="en-US" sz="3200" dirty="0" smtClean="0"/>
          </a:p>
          <a:p>
            <a:pPr lvl="1"/>
            <a:r>
              <a:rPr lang="en-US" dirty="0" smtClean="0"/>
              <a:t>Do you have other health coverage that you will need to coordinate with Medicare?</a:t>
            </a:r>
          </a:p>
          <a:p>
            <a:pPr lvl="1"/>
            <a:r>
              <a:rPr lang="en-US" dirty="0" smtClean="0"/>
              <a:t>Do you plan to work in your retirement?</a:t>
            </a:r>
          </a:p>
          <a:p>
            <a:pPr lvl="1"/>
            <a:r>
              <a:rPr lang="en-US" dirty="0" smtClean="0"/>
              <a:t>Do you value choice (seeing providers of your own choosing) or convenience (having a network of providers)?</a:t>
            </a:r>
          </a:p>
          <a:p>
            <a:pPr lvl="1">
              <a:buNone/>
            </a:pPr>
            <a:r>
              <a:rPr lang="en-US" dirty="0" smtClean="0">
                <a:solidFill>
                  <a:srgbClr val="FF0000"/>
                </a:solidFill>
              </a:rPr>
              <a:t>*Where </a:t>
            </a:r>
            <a:r>
              <a:rPr lang="en-US" dirty="0">
                <a:solidFill>
                  <a:srgbClr val="FF0000"/>
                </a:solidFill>
              </a:rPr>
              <a:t>do you plan to live, now and in the future</a:t>
            </a:r>
            <a:r>
              <a:rPr lang="en-US" dirty="0" smtClean="0">
                <a:solidFill>
                  <a:srgbClr val="FF0000"/>
                </a:solidFill>
              </a:rPr>
              <a:t>?</a:t>
            </a:r>
          </a:p>
          <a:p>
            <a:pPr lvl="1">
              <a:buNone/>
            </a:pPr>
            <a:r>
              <a:rPr lang="en-US" dirty="0" smtClean="0">
                <a:solidFill>
                  <a:srgbClr val="FF0000"/>
                </a:solidFill>
              </a:rPr>
              <a:t>*Are there recourses in the area to accommodate your needs?</a:t>
            </a:r>
          </a:p>
          <a:p>
            <a:pPr lvl="1">
              <a:buNone/>
            </a:pPr>
            <a:r>
              <a:rPr lang="en-US" dirty="0" smtClean="0">
                <a:solidFill>
                  <a:srgbClr val="FF0000"/>
                </a:solidFill>
              </a:rPr>
              <a:t>*Do </a:t>
            </a:r>
            <a:r>
              <a:rPr lang="en-US" dirty="0">
                <a:solidFill>
                  <a:srgbClr val="FF0000"/>
                </a:solidFill>
              </a:rPr>
              <a:t>you plan to travel?  Domestic and/or international</a:t>
            </a:r>
            <a:r>
              <a:rPr lang="en-US" dirty="0" smtClean="0">
                <a:solidFill>
                  <a:srgbClr val="FF0000"/>
                </a:solidFill>
              </a:rPr>
              <a:t>?</a:t>
            </a:r>
          </a:p>
          <a:p>
            <a:pPr lvl="1"/>
            <a:r>
              <a:rPr lang="en-US" dirty="0"/>
              <a:t>How much health insurance do you need and</a:t>
            </a:r>
          </a:p>
          <a:p>
            <a:pPr lvl="1">
              <a:buNone/>
            </a:pPr>
            <a:r>
              <a:rPr lang="en-US" dirty="0"/>
              <a:t>	what are you able and willing to spend?</a:t>
            </a:r>
          </a:p>
          <a:p>
            <a:pPr lvl="1">
              <a:buNone/>
            </a:pPr>
            <a:endParaRPr lang="en-US" dirty="0">
              <a:solidFill>
                <a:srgbClr val="FF0000"/>
              </a:solidFill>
            </a:endParaRPr>
          </a:p>
          <a:p>
            <a:pPr lvl="1">
              <a:buNone/>
            </a:pPr>
            <a:endParaRPr lang="en-US" dirty="0"/>
          </a:p>
          <a:p>
            <a:pPr lvl="1">
              <a:buNone/>
            </a:pPr>
            <a:endParaRPr lang="en-US" dirty="0" smtClean="0"/>
          </a:p>
          <a:p>
            <a:pPr lvl="1"/>
            <a:endParaRPr lang="en-US" dirty="0" smtClean="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6</a:t>
            </a:fld>
            <a:endParaRPr lang="en-US" dirty="0"/>
          </a:p>
        </p:txBody>
      </p:sp>
      <p:pic>
        <p:nvPicPr>
          <p:cNvPr id="9" name="Picture 8" descr="Image result for dollars sign"/>
          <p:cNvPicPr/>
          <p:nvPr/>
        </p:nvPicPr>
        <p:blipFill>
          <a:blip r:embed="rId2" cstate="print"/>
          <a:srcRect/>
          <a:stretch>
            <a:fillRect/>
          </a:stretch>
        </p:blipFill>
        <p:spPr bwMode="auto">
          <a:xfrm>
            <a:off x="7162800" y="5094831"/>
            <a:ext cx="1295400" cy="144780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Medicare Coverage Options</a:t>
            </a:r>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60</a:t>
            </a:fld>
            <a:endParaRPr lang="en-US" dirty="0"/>
          </a:p>
        </p:txBody>
      </p:sp>
      <p:pic>
        <p:nvPicPr>
          <p:cNvPr id="6" name="Content Placeholder 5" descr="Image result for original medicare"/>
          <p:cNvPicPr>
            <a:picLocks noGrp="1"/>
          </p:cNvPicPr>
          <p:nvPr>
            <p:ph idx="1"/>
          </p:nvPr>
        </p:nvPicPr>
        <p:blipFill>
          <a:blip r:embed="rId2" cstate="print"/>
          <a:srcRect/>
          <a:stretch>
            <a:fillRect/>
          </a:stretch>
        </p:blipFill>
        <p:spPr bwMode="auto">
          <a:xfrm>
            <a:off x="0" y="1143000"/>
            <a:ext cx="9296400" cy="571500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Medicare and Other </a:t>
            </a:r>
            <a:br>
              <a:rPr lang="en-US" dirty="0" smtClean="0"/>
            </a:br>
            <a:r>
              <a:rPr lang="en-US" dirty="0" smtClean="0"/>
              <a:t>Health Insurance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u="sng" dirty="0" smtClean="0"/>
              <a:t>Coordinating Benefits</a:t>
            </a:r>
          </a:p>
          <a:p>
            <a:r>
              <a:rPr lang="en-US" dirty="0" smtClean="0"/>
              <a:t>Will the plan pay differently after I have paid a certain amount of out-of-pocket expenses each year?</a:t>
            </a:r>
          </a:p>
          <a:p>
            <a:r>
              <a:rPr lang="en-US" dirty="0" smtClean="0"/>
              <a:t>Does the plan pay for services Medicare does not cover, such as dental care, eyeglasses and hearing aids?</a:t>
            </a:r>
          </a:p>
          <a:p>
            <a:r>
              <a:rPr lang="en-US" dirty="0" smtClean="0"/>
              <a:t>If I move, will I be required to change plans or is it optional?</a:t>
            </a:r>
          </a:p>
          <a:p>
            <a:r>
              <a:rPr lang="en-US" dirty="0" smtClean="0"/>
              <a:t>If I change plans after I move, how much time do I have to do so?</a:t>
            </a:r>
          </a:p>
          <a:p>
            <a:r>
              <a:rPr lang="en-US" dirty="0" smtClean="0"/>
              <a:t>Will my spouse be covered under this plan if I leave the plan, even if he/she is younger than age 65?</a:t>
            </a:r>
          </a:p>
          <a:p>
            <a:r>
              <a:rPr lang="en-US" dirty="0" smtClean="0"/>
              <a:t>Will my spouse still be covered if I die? For how long?</a:t>
            </a:r>
          </a:p>
          <a:p>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61</a:t>
            </a:fld>
            <a:endParaRPr lang="en-US" dirty="0"/>
          </a:p>
        </p:txBody>
      </p:sp>
      <p:pic>
        <p:nvPicPr>
          <p:cNvPr id="6" name="Picture 5" descr="Related image"/>
          <p:cNvPicPr/>
          <p:nvPr/>
        </p:nvPicPr>
        <p:blipFill>
          <a:blip r:embed="rId2" cstate="print"/>
          <a:srcRect/>
          <a:stretch>
            <a:fillRect/>
          </a:stretch>
        </p:blipFill>
        <p:spPr bwMode="auto">
          <a:xfrm>
            <a:off x="6934200" y="152400"/>
            <a:ext cx="1759350" cy="950293"/>
          </a:xfrm>
          <a:prstGeom prst="rect">
            <a:avLst/>
          </a:prstGeom>
          <a:noFill/>
          <a:ln w="9525">
            <a:noFill/>
            <a:miter lim="800000"/>
            <a:headEnd/>
            <a:tailEnd/>
          </a:ln>
        </p:spPr>
      </p:pic>
      <p:pic>
        <p:nvPicPr>
          <p:cNvPr id="7" name="Picture 6" descr="Image result for medicare"/>
          <p:cNvPicPr/>
          <p:nvPr/>
        </p:nvPicPr>
        <p:blipFill>
          <a:blip r:embed="rId3" cstate="print"/>
          <a:srcRect/>
          <a:stretch>
            <a:fillRect/>
          </a:stretch>
        </p:blipFill>
        <p:spPr bwMode="auto">
          <a:xfrm>
            <a:off x="4800600" y="152400"/>
            <a:ext cx="1881750" cy="91440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Medicare and Other </a:t>
            </a:r>
            <a:br>
              <a:rPr lang="en-US" dirty="0" smtClean="0"/>
            </a:br>
            <a:r>
              <a:rPr lang="en-US" dirty="0" smtClean="0"/>
              <a:t>Health Insurance</a:t>
            </a:r>
            <a:endParaRPr lang="en-US" dirty="0"/>
          </a:p>
        </p:txBody>
      </p:sp>
      <p:sp>
        <p:nvSpPr>
          <p:cNvPr id="3" name="Content Placeholder 2"/>
          <p:cNvSpPr>
            <a:spLocks noGrp="1"/>
          </p:cNvSpPr>
          <p:nvPr>
            <p:ph idx="1"/>
          </p:nvPr>
        </p:nvSpPr>
        <p:spPr>
          <a:xfrm>
            <a:off x="457200" y="1447800"/>
            <a:ext cx="8229600" cy="4754563"/>
          </a:xfrm>
        </p:spPr>
        <p:txBody>
          <a:bodyPr>
            <a:normAutofit fontScale="70000" lnSpcReduction="20000"/>
          </a:bodyPr>
          <a:lstStyle/>
          <a:p>
            <a:pPr>
              <a:buNone/>
            </a:pPr>
            <a:r>
              <a:rPr lang="en-US" b="1" u="sng" dirty="0" smtClean="0"/>
              <a:t>Coordinating Benefits</a:t>
            </a:r>
          </a:p>
          <a:p>
            <a:endParaRPr lang="en-US" dirty="0" smtClean="0"/>
          </a:p>
          <a:p>
            <a:r>
              <a:rPr lang="en-US" sz="3400" dirty="0" smtClean="0"/>
              <a:t>How does my retiree plan coordinate with Medicare?</a:t>
            </a:r>
          </a:p>
          <a:p>
            <a:r>
              <a:rPr lang="en-US" sz="3400" dirty="0" smtClean="0"/>
              <a:t>Do I have a choice of retiree plans or is there only one plan? If I have a choice, when can I exercise it?</a:t>
            </a:r>
          </a:p>
          <a:p>
            <a:r>
              <a:rPr lang="en-US" sz="3400" dirty="0" smtClean="0"/>
              <a:t>What parts of Medicare am I required to pick up - A, B, C, D?</a:t>
            </a:r>
          </a:p>
          <a:p>
            <a:r>
              <a:rPr lang="en-US" sz="3400" dirty="0" smtClean="0"/>
              <a:t>Do I need a Part D Plan for prescription drugs or is that benefit included in my retiree plan? If it is included, is the plan’s prescription drug benefit </a:t>
            </a:r>
            <a:r>
              <a:rPr lang="en-US" sz="3400" b="1" dirty="0" smtClean="0">
                <a:solidFill>
                  <a:srgbClr val="005BFE"/>
                </a:solidFill>
              </a:rPr>
              <a:t>creditable</a:t>
            </a:r>
            <a:r>
              <a:rPr lang="en-US" sz="3400" dirty="0" smtClean="0"/>
              <a:t>?</a:t>
            </a:r>
          </a:p>
          <a:p>
            <a:r>
              <a:rPr lang="en-US" sz="3400" dirty="0" smtClean="0"/>
              <a:t>Do I need to meet any deductibles before benefits will be paid? If so, does a deductible apply to some or all of the plan’s benefits</a:t>
            </a:r>
          </a:p>
          <a:p>
            <a:r>
              <a:rPr lang="en-US" sz="3400" dirty="0" smtClean="0"/>
              <a:t>Who pays first? (Your guide to who pays first – Medicare.gov)</a:t>
            </a:r>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62</a:t>
            </a:fld>
            <a:endParaRPr lang="en-US" dirty="0"/>
          </a:p>
        </p:txBody>
      </p:sp>
      <p:pic>
        <p:nvPicPr>
          <p:cNvPr id="6" name="Picture 5" descr="Image result for medicare"/>
          <p:cNvPicPr/>
          <p:nvPr/>
        </p:nvPicPr>
        <p:blipFill>
          <a:blip r:embed="rId2" cstate="print"/>
          <a:srcRect/>
          <a:stretch>
            <a:fillRect/>
          </a:stretch>
        </p:blipFill>
        <p:spPr bwMode="auto">
          <a:xfrm>
            <a:off x="4800600" y="152400"/>
            <a:ext cx="1881750" cy="914400"/>
          </a:xfrm>
          <a:prstGeom prst="rect">
            <a:avLst/>
          </a:prstGeom>
          <a:noFill/>
          <a:ln w="9525">
            <a:noFill/>
            <a:miter lim="800000"/>
            <a:headEnd/>
            <a:tailEnd/>
          </a:ln>
        </p:spPr>
      </p:pic>
      <p:pic>
        <p:nvPicPr>
          <p:cNvPr id="7" name="Picture 6" descr="Related image"/>
          <p:cNvPicPr/>
          <p:nvPr/>
        </p:nvPicPr>
        <p:blipFill>
          <a:blip r:embed="rId3" cstate="print"/>
          <a:srcRect/>
          <a:stretch>
            <a:fillRect/>
          </a:stretch>
        </p:blipFill>
        <p:spPr bwMode="auto">
          <a:xfrm>
            <a:off x="6858000" y="152401"/>
            <a:ext cx="1759350" cy="914399"/>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Medicare Enrollment</a:t>
            </a:r>
            <a:endParaRPr lang="en-US" sz="4800" dirty="0"/>
          </a:p>
        </p:txBody>
      </p:sp>
      <p:sp>
        <p:nvSpPr>
          <p:cNvPr id="3" name="Content Placeholder 2"/>
          <p:cNvSpPr>
            <a:spLocks noGrp="1"/>
          </p:cNvSpPr>
          <p:nvPr>
            <p:ph idx="1"/>
          </p:nvPr>
        </p:nvSpPr>
        <p:spPr>
          <a:xfrm>
            <a:off x="457200" y="2133600"/>
            <a:ext cx="4648200" cy="3992563"/>
          </a:xfrm>
        </p:spPr>
        <p:txBody>
          <a:bodyPr>
            <a:normAutofit lnSpcReduction="10000"/>
          </a:bodyPr>
          <a:lstStyle/>
          <a:p>
            <a:endParaRPr lang="en-US" sz="4800" b="1" dirty="0" smtClean="0"/>
          </a:p>
          <a:p>
            <a:endParaRPr lang="en-US" sz="4800" b="1" dirty="0" smtClean="0"/>
          </a:p>
          <a:p>
            <a:r>
              <a:rPr lang="en-US" sz="4800" b="1" dirty="0" smtClean="0"/>
              <a:t>How</a:t>
            </a:r>
            <a:r>
              <a:rPr lang="en-US" sz="4800" dirty="0" smtClean="0"/>
              <a:t> to enroll</a:t>
            </a:r>
          </a:p>
          <a:p>
            <a:r>
              <a:rPr lang="en-US" sz="4800" b="1" dirty="0" smtClean="0"/>
              <a:t>When</a:t>
            </a:r>
            <a:r>
              <a:rPr lang="en-US" sz="4800" dirty="0" smtClean="0"/>
              <a:t> to enroll</a:t>
            </a:r>
          </a:p>
          <a:p>
            <a:r>
              <a:rPr lang="en-US" sz="4800" b="1" dirty="0" smtClean="0"/>
              <a:t>Where</a:t>
            </a:r>
            <a:r>
              <a:rPr lang="en-US" sz="4800" dirty="0" smtClean="0"/>
              <a:t> to enroll</a:t>
            </a:r>
          </a:p>
          <a:p>
            <a:pPr lvl="3" algn="ctr">
              <a:buNone/>
            </a:pPr>
            <a:endParaRPr lang="en-US" sz="4200"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63</a:t>
            </a:fld>
            <a:endParaRPr lang="en-US" dirty="0"/>
          </a:p>
        </p:txBody>
      </p:sp>
      <p:pic>
        <p:nvPicPr>
          <p:cNvPr id="7" name="Picture 4" descr="http://d35brb9zkkbdsd.cloudfront.net/wp-content/uploads/2013/06/Social-Security-Card.jpg"/>
          <p:cNvPicPr>
            <a:picLocks noChangeAspect="1" noChangeArrowheads="1"/>
          </p:cNvPicPr>
          <p:nvPr/>
        </p:nvPicPr>
        <p:blipFill>
          <a:blip r:embed="rId2" cstate="print"/>
          <a:srcRect/>
          <a:stretch>
            <a:fillRect/>
          </a:stretch>
        </p:blipFill>
        <p:spPr bwMode="auto">
          <a:xfrm>
            <a:off x="6019800" y="4114800"/>
            <a:ext cx="2819400" cy="1828800"/>
          </a:xfrm>
          <a:prstGeom prst="rect">
            <a:avLst/>
          </a:prstGeom>
          <a:noFill/>
        </p:spPr>
      </p:pic>
      <p:pic>
        <p:nvPicPr>
          <p:cNvPr id="8" name="Picture 7" descr="Image result for new medicare card"/>
          <p:cNvPicPr/>
          <p:nvPr/>
        </p:nvPicPr>
        <p:blipFill>
          <a:blip r:embed="rId3" cstate="print"/>
          <a:srcRect/>
          <a:stretch>
            <a:fillRect/>
          </a:stretch>
        </p:blipFill>
        <p:spPr bwMode="auto">
          <a:xfrm>
            <a:off x="4800600" y="1981200"/>
            <a:ext cx="2743200" cy="1905000"/>
          </a:xfrm>
          <a:prstGeom prst="rect">
            <a:avLst/>
          </a:prstGeom>
          <a:noFill/>
          <a:ln w="9525">
            <a:noFill/>
            <a:miter lim="800000"/>
            <a:headEnd/>
            <a:tailEnd/>
          </a:ln>
        </p:spPr>
      </p:pic>
      <p:pic>
        <p:nvPicPr>
          <p:cNvPr id="9" name="Picture 8" descr="Image result for enrolling in medicare"/>
          <p:cNvPicPr/>
          <p:nvPr/>
        </p:nvPicPr>
        <p:blipFill>
          <a:blip r:embed="rId4" cstate="print"/>
          <a:srcRect/>
          <a:stretch>
            <a:fillRect/>
          </a:stretch>
        </p:blipFill>
        <p:spPr bwMode="auto">
          <a:xfrm>
            <a:off x="838200" y="1447800"/>
            <a:ext cx="3429000" cy="19812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10,000 Baby Boomers a day </a:t>
            </a:r>
            <a:endParaRPr lang="en-US" dirty="0"/>
          </a:p>
        </p:txBody>
      </p:sp>
      <p:sp>
        <p:nvSpPr>
          <p:cNvPr id="3" name="Date Placeholder 2"/>
          <p:cNvSpPr>
            <a:spLocks noGrp="1"/>
          </p:cNvSpPr>
          <p:nvPr>
            <p:ph type="dt" sz="half" idx="10"/>
          </p:nvPr>
        </p:nvSpPr>
        <p:spPr/>
        <p:txBody>
          <a:bodyPr/>
          <a:lstStyle/>
          <a:p>
            <a:fld id="{8A377301-EC95-4D65-B10F-9ED341F53360}" type="datetime1">
              <a:rPr lang="en-US" smtClean="0"/>
              <a:pPr/>
              <a:t>12/3/19</a:t>
            </a:fld>
            <a:endParaRPr lang="en-US" dirty="0"/>
          </a:p>
        </p:txBody>
      </p:sp>
      <p:sp>
        <p:nvSpPr>
          <p:cNvPr id="4" name="Slide Number Placeholder 3"/>
          <p:cNvSpPr>
            <a:spLocks noGrp="1"/>
          </p:cNvSpPr>
          <p:nvPr>
            <p:ph type="sldNum" sz="quarter" idx="12"/>
          </p:nvPr>
        </p:nvSpPr>
        <p:spPr/>
        <p:txBody>
          <a:bodyPr/>
          <a:lstStyle/>
          <a:p>
            <a:fld id="{2B311C8D-3B42-4150-880E-F70598F3D0EA}" type="slidenum">
              <a:rPr lang="en-US" smtClean="0"/>
              <a:pPr/>
              <a:t>64</a:t>
            </a:fld>
            <a:endParaRPr lang="en-US" dirty="0"/>
          </a:p>
        </p:txBody>
      </p:sp>
      <p:pic>
        <p:nvPicPr>
          <p:cNvPr id="5" name="Picture 4" descr="http://clubrunner.blob.core.windows.net/00000009116/Images/Slide7.JPG"/>
          <p:cNvPicPr/>
          <p:nvPr/>
        </p:nvPicPr>
        <p:blipFill>
          <a:blip r:embed="rId3" cstate="print"/>
          <a:srcRect/>
          <a:stretch>
            <a:fillRect/>
          </a:stretch>
        </p:blipFill>
        <p:spPr bwMode="auto">
          <a:xfrm>
            <a:off x="457200" y="1295400"/>
            <a:ext cx="8534400" cy="47244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553200" y="6340475"/>
            <a:ext cx="2133600" cy="365125"/>
          </a:xfrm>
        </p:spPr>
        <p:txBody>
          <a:bodyPr/>
          <a:lstStyle/>
          <a:p>
            <a:fld id="{2B311C8D-3B42-4150-880E-F70598F3D0EA}" type="slidenum">
              <a:rPr lang="en-US" smtClean="0"/>
              <a:pPr/>
              <a:t>65</a:t>
            </a:fld>
            <a:endParaRPr lang="en-US" dirty="0"/>
          </a:p>
        </p:txBody>
      </p:sp>
      <p:sp>
        <p:nvSpPr>
          <p:cNvPr id="2" name="Content Placeholder 1"/>
          <p:cNvSpPr>
            <a:spLocks noGrp="1"/>
          </p:cNvSpPr>
          <p:nvPr>
            <p:ph idx="1"/>
          </p:nvPr>
        </p:nvSpPr>
        <p:spPr>
          <a:xfrm>
            <a:off x="457200" y="1371600"/>
            <a:ext cx="6096000" cy="5029200"/>
          </a:xfrm>
        </p:spPr>
        <p:txBody>
          <a:bodyPr>
            <a:normAutofit fontScale="85000" lnSpcReduction="20000"/>
          </a:bodyPr>
          <a:lstStyle/>
          <a:p>
            <a:r>
              <a:rPr lang="en-US" b="1" dirty="0" smtClean="0"/>
              <a:t>Automatic</a:t>
            </a:r>
            <a:r>
              <a:rPr lang="en-US" dirty="0" smtClean="0"/>
              <a:t> Enrollment for those receiving:</a:t>
            </a:r>
          </a:p>
          <a:p>
            <a:pPr lvl="1"/>
            <a:r>
              <a:rPr lang="en-US" dirty="0" smtClean="0"/>
              <a:t>Social Security benefits</a:t>
            </a:r>
          </a:p>
          <a:p>
            <a:pPr lvl="1"/>
            <a:r>
              <a:rPr lang="en-US" dirty="0" smtClean="0"/>
              <a:t>Railroad Retirement Board benefits</a:t>
            </a:r>
          </a:p>
          <a:p>
            <a:r>
              <a:rPr lang="en-US" dirty="0" smtClean="0"/>
              <a:t>If you are </a:t>
            </a:r>
            <a:r>
              <a:rPr lang="en-US" b="1" dirty="0" smtClean="0"/>
              <a:t>automatically </a:t>
            </a:r>
            <a:r>
              <a:rPr lang="en-US" dirty="0" smtClean="0"/>
              <a:t>enrolled, you will receive an </a:t>
            </a:r>
            <a:r>
              <a:rPr lang="en-US" b="1" dirty="0" smtClean="0"/>
              <a:t>Initial Enrollment Period Package </a:t>
            </a:r>
          </a:p>
          <a:p>
            <a:pPr lvl="1"/>
            <a:r>
              <a:rPr lang="en-US" u="sng" dirty="0" smtClean="0"/>
              <a:t>3 months</a:t>
            </a:r>
            <a:r>
              <a:rPr lang="en-US" dirty="0" smtClean="0"/>
              <a:t> before:</a:t>
            </a:r>
          </a:p>
          <a:p>
            <a:pPr lvl="2"/>
            <a:r>
              <a:rPr lang="en-US" dirty="0" smtClean="0"/>
              <a:t>Age 65, or </a:t>
            </a:r>
          </a:p>
          <a:p>
            <a:pPr lvl="2"/>
            <a:r>
              <a:rPr lang="en-US" dirty="0" smtClean="0"/>
              <a:t>The 25th month of receipt of disability benefits.</a:t>
            </a:r>
          </a:p>
          <a:p>
            <a:pPr lvl="1"/>
            <a:r>
              <a:rPr lang="en-US" dirty="0" smtClean="0"/>
              <a:t>Includes your Medicare card</a:t>
            </a:r>
          </a:p>
          <a:p>
            <a:pPr lvl="2"/>
            <a:r>
              <a:rPr lang="en-US" b="1" dirty="0" smtClean="0">
                <a:solidFill>
                  <a:srgbClr val="005BFE"/>
                </a:solidFill>
              </a:rPr>
              <a:t>New Medicare Cards </a:t>
            </a:r>
            <a:r>
              <a:rPr lang="en-US" dirty="0" smtClean="0">
                <a:solidFill>
                  <a:srgbClr val="005BFE"/>
                </a:solidFill>
              </a:rPr>
              <a:t>(April 2018).</a:t>
            </a:r>
          </a:p>
          <a:p>
            <a:pPr lvl="2"/>
            <a:endParaRPr lang="en-US" dirty="0" smtClean="0"/>
          </a:p>
          <a:p>
            <a:endParaRPr lang="en-US" dirty="0"/>
          </a:p>
        </p:txBody>
      </p:sp>
      <p:sp>
        <p:nvSpPr>
          <p:cNvPr id="6" name="Title 5"/>
          <p:cNvSpPr>
            <a:spLocks noGrp="1"/>
          </p:cNvSpPr>
          <p:nvPr>
            <p:ph type="title"/>
          </p:nvPr>
        </p:nvSpPr>
        <p:spPr/>
        <p:txBody>
          <a:bodyPr/>
          <a:lstStyle/>
          <a:p>
            <a:r>
              <a:rPr lang="en-US" dirty="0" smtClean="0"/>
              <a:t>Medicare Enrollment - How</a:t>
            </a:r>
            <a:endParaRPr lang="en-US" sz="2000" dirty="0"/>
          </a:p>
        </p:txBody>
      </p:sp>
      <p:sp>
        <p:nvSpPr>
          <p:cNvPr id="8" name="Date Placeholder 7"/>
          <p:cNvSpPr>
            <a:spLocks noGrp="1"/>
          </p:cNvSpPr>
          <p:nvPr>
            <p:ph type="dt" sz="half" idx="2"/>
          </p:nvPr>
        </p:nvSpPr>
        <p:spPr/>
        <p:txBody>
          <a:bodyPr/>
          <a:lstStyle/>
          <a:p>
            <a:fld id="{FDACE978-7F59-475C-B865-870BBB898AC4}" type="datetime1">
              <a:rPr lang="en-US" smtClean="0"/>
              <a:pPr/>
              <a:t>12/3/19</a:t>
            </a:fld>
            <a:endParaRPr lang="en-US" dirty="0"/>
          </a:p>
        </p:txBody>
      </p:sp>
      <p:pic>
        <p:nvPicPr>
          <p:cNvPr id="24578" name="Picture 2" descr="Image result for baby boomer medicare card"/>
          <p:cNvPicPr>
            <a:picLocks noChangeAspect="1" noChangeArrowheads="1"/>
          </p:cNvPicPr>
          <p:nvPr/>
        </p:nvPicPr>
        <p:blipFill>
          <a:blip r:embed="rId3" cstate="print"/>
          <a:srcRect/>
          <a:stretch>
            <a:fillRect/>
          </a:stretch>
        </p:blipFill>
        <p:spPr bwMode="auto">
          <a:xfrm>
            <a:off x="6553200" y="3200400"/>
            <a:ext cx="2286000" cy="1143001"/>
          </a:xfrm>
          <a:prstGeom prst="rect">
            <a:avLst/>
          </a:prstGeom>
          <a:noFill/>
        </p:spPr>
      </p:pic>
      <p:pic>
        <p:nvPicPr>
          <p:cNvPr id="12" name="Picture 11" descr="Image result for new medicare card"/>
          <p:cNvPicPr/>
          <p:nvPr/>
        </p:nvPicPr>
        <p:blipFill>
          <a:blip r:embed="rId4" cstate="print"/>
          <a:srcRect/>
          <a:stretch>
            <a:fillRect/>
          </a:stretch>
        </p:blipFill>
        <p:spPr bwMode="auto">
          <a:xfrm>
            <a:off x="6553200" y="1447800"/>
            <a:ext cx="2040150" cy="1179600"/>
          </a:xfrm>
          <a:prstGeom prst="rect">
            <a:avLst/>
          </a:prstGeom>
          <a:noFill/>
          <a:ln w="9525">
            <a:noFill/>
            <a:miter lim="800000"/>
            <a:headEnd/>
            <a:tailEnd/>
          </a:ln>
        </p:spPr>
      </p:pic>
    </p:spTree>
    <p:extLst>
      <p:ext uri="{BB962C8B-B14F-4D97-AF65-F5344CB8AC3E}">
        <p14:creationId xmlns:p14="http://schemas.microsoft.com/office/powerpoint/2010/main" val="2012999398"/>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lstStyle/>
          <a:p>
            <a:r>
              <a:rPr lang="en-US" dirty="0" smtClean="0"/>
              <a:t>Medicare Enrollment - How</a:t>
            </a:r>
            <a:endParaRPr lang="en-US" b="0" dirty="0"/>
          </a:p>
        </p:txBody>
      </p:sp>
      <p:sp>
        <p:nvSpPr>
          <p:cNvPr id="3" name="Content Placeholder 2"/>
          <p:cNvSpPr>
            <a:spLocks noGrp="1"/>
          </p:cNvSpPr>
          <p:nvPr>
            <p:ph idx="1"/>
          </p:nvPr>
        </p:nvSpPr>
        <p:spPr>
          <a:xfrm>
            <a:off x="457200" y="1371600"/>
            <a:ext cx="5562600" cy="4754563"/>
          </a:xfrm>
        </p:spPr>
        <p:txBody>
          <a:bodyPr>
            <a:normAutofit fontScale="85000" lnSpcReduction="20000"/>
          </a:bodyPr>
          <a:lstStyle/>
          <a:p>
            <a:r>
              <a:rPr lang="en-US" dirty="0" smtClean="0"/>
              <a:t>If enrollment is not automatic (for example, because you are still working, or you are delaying receiving SS benefits), </a:t>
            </a:r>
          </a:p>
          <a:p>
            <a:pPr lvl="1"/>
            <a:r>
              <a:rPr lang="en-US" dirty="0" smtClean="0"/>
              <a:t>Most will need to </a:t>
            </a:r>
            <a:r>
              <a:rPr lang="en-US" b="1" dirty="0" smtClean="0"/>
              <a:t>enroll at Social Security</a:t>
            </a:r>
            <a:r>
              <a:rPr lang="en-US" dirty="0" smtClean="0"/>
              <a:t> by:  </a:t>
            </a:r>
          </a:p>
          <a:p>
            <a:pPr lvl="2"/>
            <a:r>
              <a:rPr lang="en-US" dirty="0" smtClean="0"/>
              <a:t>Visiting your local SSA office, or</a:t>
            </a:r>
          </a:p>
          <a:p>
            <a:pPr lvl="2"/>
            <a:r>
              <a:rPr lang="en-US" dirty="0" smtClean="0"/>
              <a:t>Calling 1-800-772-1213, or</a:t>
            </a:r>
          </a:p>
          <a:p>
            <a:pPr lvl="2"/>
            <a:r>
              <a:rPr lang="en-US" dirty="0" smtClean="0"/>
              <a:t>Online at </a:t>
            </a:r>
            <a:r>
              <a:rPr lang="en-US" dirty="0" smtClean="0">
                <a:hlinkClick r:id="rId3"/>
              </a:rPr>
              <a:t>www.socialsecurity.gov</a:t>
            </a:r>
            <a:r>
              <a:rPr lang="en-US" dirty="0" smtClean="0"/>
              <a:t>.</a:t>
            </a:r>
          </a:p>
          <a:p>
            <a:pPr lvl="1"/>
            <a:r>
              <a:rPr lang="en-US" dirty="0" smtClean="0"/>
              <a:t>If you are a </a:t>
            </a:r>
            <a:r>
              <a:rPr lang="en-US" b="1" dirty="0" smtClean="0"/>
              <a:t>Retired Railroad </a:t>
            </a:r>
            <a:r>
              <a:rPr lang="en-US" dirty="0" smtClean="0"/>
              <a:t>employee, </a:t>
            </a:r>
          </a:p>
          <a:p>
            <a:pPr lvl="2"/>
            <a:r>
              <a:rPr lang="en-US" dirty="0" smtClean="0"/>
              <a:t>Call your local RRB office or 1‑877‑772‑5772.</a:t>
            </a:r>
          </a:p>
          <a:p>
            <a:endParaRPr lang="en-US" dirty="0" smtClean="0"/>
          </a:p>
          <a:p>
            <a:pPr lvl="1"/>
            <a:endParaRPr lang="en-US" dirty="0" smtClean="0"/>
          </a:p>
          <a:p>
            <a:pPr lvl="1"/>
            <a:endParaRPr lang="en-US" dirty="0"/>
          </a:p>
        </p:txBody>
      </p:sp>
      <p:sp>
        <p:nvSpPr>
          <p:cNvPr id="5" name="Slide Number Placeholder 4"/>
          <p:cNvSpPr>
            <a:spLocks noGrp="1"/>
          </p:cNvSpPr>
          <p:nvPr>
            <p:ph type="sldNum" sz="quarter" idx="4"/>
          </p:nvPr>
        </p:nvSpPr>
        <p:spPr>
          <a:xfrm>
            <a:off x="6553200" y="6340475"/>
            <a:ext cx="2133600" cy="365125"/>
          </a:xfrm>
        </p:spPr>
        <p:txBody>
          <a:bodyPr/>
          <a:lstStyle/>
          <a:p>
            <a:fld id="{2B311C8D-3B42-4150-880E-F70598F3D0EA}" type="slidenum">
              <a:rPr lang="en-US" smtClean="0"/>
              <a:pPr/>
              <a:t>66</a:t>
            </a:fld>
            <a:endParaRPr lang="en-US" dirty="0"/>
          </a:p>
        </p:txBody>
      </p:sp>
      <p:sp>
        <p:nvSpPr>
          <p:cNvPr id="7" name="Date Placeholder 6"/>
          <p:cNvSpPr>
            <a:spLocks noGrp="1"/>
          </p:cNvSpPr>
          <p:nvPr>
            <p:ph type="dt" sz="half" idx="2"/>
          </p:nvPr>
        </p:nvSpPr>
        <p:spPr/>
        <p:txBody>
          <a:bodyPr/>
          <a:lstStyle/>
          <a:p>
            <a:fld id="{63A56DCF-9CE2-446C-92E8-AD4462827BAA}" type="datetime1">
              <a:rPr lang="en-US" smtClean="0"/>
              <a:pPr/>
              <a:t>12/3/19</a:t>
            </a:fld>
            <a:endParaRPr lang="en-US" dirty="0"/>
          </a:p>
        </p:txBody>
      </p:sp>
      <p:pic>
        <p:nvPicPr>
          <p:cNvPr id="6" name="Picture 5" descr="This Jan. 11, 2013, file photo shows the Social Security Administration&amp;#39;s main campus in Woodlawn, Md. A new congressional report says the Social Security Administration has been closing a record number of field offices, even as millions of baby boomers approach retirement. The agency blames budget constraints. As a result, seniors seeking information and help from the agency are facing increasingly long waits _ in person and on the phone. (AP Photo/Patrick Semansky, File)"/>
          <p:cNvPicPr/>
          <p:nvPr/>
        </p:nvPicPr>
        <p:blipFill>
          <a:blip r:embed="rId4" cstate="print"/>
          <a:srcRect/>
          <a:stretch>
            <a:fillRect/>
          </a:stretch>
        </p:blipFill>
        <p:spPr bwMode="auto">
          <a:xfrm>
            <a:off x="6019800" y="2362200"/>
            <a:ext cx="2948305" cy="1828800"/>
          </a:xfrm>
          <a:prstGeom prst="rect">
            <a:avLst/>
          </a:prstGeom>
          <a:noFill/>
          <a:ln w="9525">
            <a:noFill/>
            <a:miter lim="800000"/>
            <a:headEnd/>
            <a:tailEnd/>
          </a:ln>
        </p:spPr>
      </p:pic>
    </p:spTree>
    <p:extLst>
      <p:ext uri="{BB962C8B-B14F-4D97-AF65-F5344CB8AC3E}">
        <p14:creationId xmlns:p14="http://schemas.microsoft.com/office/powerpoint/2010/main" val="4153965852"/>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Medicare Enrollment – When</a:t>
            </a:r>
            <a:endParaRPr lang="en-US" dirty="0"/>
          </a:p>
        </p:txBody>
      </p:sp>
      <p:sp>
        <p:nvSpPr>
          <p:cNvPr id="3" name="Content Placeholder 2"/>
          <p:cNvSpPr>
            <a:spLocks noGrp="1"/>
          </p:cNvSpPr>
          <p:nvPr>
            <p:ph idx="1"/>
          </p:nvPr>
        </p:nvSpPr>
        <p:spPr/>
        <p:txBody>
          <a:bodyPr>
            <a:normAutofit/>
          </a:bodyPr>
          <a:lstStyle/>
          <a:p>
            <a:pPr>
              <a:buNone/>
            </a:pPr>
            <a:r>
              <a:rPr lang="en-US" b="1" u="sng" dirty="0" smtClean="0"/>
              <a:t>Initial Enrollment Period (IEP)</a:t>
            </a:r>
          </a:p>
          <a:p>
            <a:r>
              <a:rPr lang="en-US" dirty="0" smtClean="0"/>
              <a:t>You don’t have to be retired</a:t>
            </a:r>
          </a:p>
          <a:p>
            <a:r>
              <a:rPr lang="en-US" dirty="0" smtClean="0"/>
              <a:t> Lasts 7 months</a:t>
            </a:r>
          </a:p>
          <a:p>
            <a:pPr lvl="1"/>
            <a:r>
              <a:rPr lang="en-US" dirty="0" smtClean="0"/>
              <a:t>Begins 3 months before your 65th birthday </a:t>
            </a:r>
          </a:p>
          <a:p>
            <a:pPr lvl="1"/>
            <a:r>
              <a:rPr lang="en-US" dirty="0" smtClean="0"/>
              <a:t>Includes the month you turn 65</a:t>
            </a:r>
          </a:p>
          <a:p>
            <a:pPr lvl="1"/>
            <a:r>
              <a:rPr lang="en-US" dirty="0" smtClean="0"/>
              <a:t>Ends 3 months after you turn 65</a:t>
            </a:r>
          </a:p>
          <a:p>
            <a:pPr lvl="1"/>
            <a:r>
              <a:rPr lang="en-US" dirty="0" smtClean="0"/>
              <a:t>You may pay a </a:t>
            </a:r>
            <a:r>
              <a:rPr lang="en-US" b="1" dirty="0" smtClean="0">
                <a:solidFill>
                  <a:srgbClr val="005BFE"/>
                </a:solidFill>
              </a:rPr>
              <a:t>late enrollment penalty </a:t>
            </a:r>
            <a:r>
              <a:rPr lang="en-US" dirty="0" smtClean="0"/>
              <a:t>penalty and experience a gap in coverage if you delay</a:t>
            </a:r>
          </a:p>
          <a:p>
            <a:pPr>
              <a:buNone/>
            </a:pPr>
            <a:r>
              <a:rPr lang="en-US" dirty="0" smtClean="0"/>
              <a:t>There are other qualifying times you may enroll</a:t>
            </a:r>
          </a:p>
          <a:p>
            <a:pPr>
              <a:buNone/>
            </a:pPr>
            <a:endParaRPr lang="en-US" dirty="0"/>
          </a:p>
        </p:txBody>
      </p:sp>
      <p:sp>
        <p:nvSpPr>
          <p:cNvPr id="5" name="Slide Number Placeholder 4"/>
          <p:cNvSpPr>
            <a:spLocks noGrp="1"/>
          </p:cNvSpPr>
          <p:nvPr>
            <p:ph type="sldNum" sz="quarter" idx="4"/>
          </p:nvPr>
        </p:nvSpPr>
        <p:spPr>
          <a:xfrm>
            <a:off x="6553200" y="6340475"/>
            <a:ext cx="2133600" cy="365125"/>
          </a:xfrm>
        </p:spPr>
        <p:txBody>
          <a:bodyPr/>
          <a:lstStyle/>
          <a:p>
            <a:fld id="{2B311C8D-3B42-4150-880E-F70598F3D0EA}" type="slidenum">
              <a:rPr lang="en-US" smtClean="0"/>
              <a:pPr/>
              <a:t>67</a:t>
            </a:fld>
            <a:endParaRPr lang="en-US" dirty="0"/>
          </a:p>
        </p:txBody>
      </p:sp>
      <p:sp>
        <p:nvSpPr>
          <p:cNvPr id="7" name="Date Placeholder 6"/>
          <p:cNvSpPr>
            <a:spLocks noGrp="1"/>
          </p:cNvSpPr>
          <p:nvPr>
            <p:ph type="dt" sz="half" idx="2"/>
          </p:nvPr>
        </p:nvSpPr>
        <p:spPr/>
        <p:txBody>
          <a:bodyPr/>
          <a:lstStyle/>
          <a:p>
            <a:fld id="{3F94868E-F49E-4D97-826C-2C5F768712AE}" type="datetime1">
              <a:rPr lang="en-US" smtClean="0"/>
              <a:pPr/>
              <a:t>12/3/19</a:t>
            </a:fld>
            <a:endParaRPr lang="en-US" dirty="0"/>
          </a:p>
        </p:txBody>
      </p:sp>
      <p:pic>
        <p:nvPicPr>
          <p:cNvPr id="12" name="Picture 11" descr="http://www.thepartymonster.co.uk/images/o228045.jpg"/>
          <p:cNvPicPr/>
          <p:nvPr/>
        </p:nvPicPr>
        <p:blipFill>
          <a:blip r:embed="rId3" cstate="print"/>
          <a:srcRect/>
          <a:stretch>
            <a:fillRect/>
          </a:stretch>
        </p:blipFill>
        <p:spPr bwMode="auto">
          <a:xfrm>
            <a:off x="6248400" y="1295400"/>
            <a:ext cx="2590800" cy="1676400"/>
          </a:xfrm>
          <a:prstGeom prst="rect">
            <a:avLst/>
          </a:prstGeom>
          <a:noFill/>
          <a:ln w="9525">
            <a:noFill/>
            <a:miter lim="800000"/>
            <a:headEnd/>
            <a:tailEnd/>
          </a:ln>
        </p:spPr>
      </p:pic>
    </p:spTree>
    <p:extLst>
      <p:ext uri="{BB962C8B-B14F-4D97-AF65-F5344CB8AC3E}">
        <p14:creationId xmlns:p14="http://schemas.microsoft.com/office/powerpoint/2010/main" val="3023221053"/>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Enrollment – When </a:t>
            </a:r>
            <a:endParaRPr lang="en-US" dirty="0"/>
          </a:p>
        </p:txBody>
      </p:sp>
      <p:sp>
        <p:nvSpPr>
          <p:cNvPr id="3" name="Content Placeholder 2"/>
          <p:cNvSpPr>
            <a:spLocks noGrp="1"/>
          </p:cNvSpPr>
          <p:nvPr>
            <p:ph idx="1"/>
          </p:nvPr>
        </p:nvSpPr>
        <p:spPr/>
        <p:txBody>
          <a:bodyPr>
            <a:normAutofit fontScale="92500" lnSpcReduction="20000"/>
          </a:bodyPr>
          <a:lstStyle/>
          <a:p>
            <a:pPr marL="342900" lvl="1" indent="-342900">
              <a:buNone/>
            </a:pPr>
            <a:r>
              <a:rPr lang="en-US" sz="3100" b="1" u="sng" dirty="0" smtClean="0"/>
              <a:t>Medicare Enrollment Periods</a:t>
            </a:r>
            <a:r>
              <a:rPr lang="en-US" sz="3100" b="1" dirty="0" smtClean="0"/>
              <a:t>: </a:t>
            </a:r>
            <a:endParaRPr lang="en-US" sz="3100" b="1" u="sng" dirty="0" smtClean="0"/>
          </a:p>
          <a:p>
            <a:pPr marL="342900" lvl="1" indent="-342900">
              <a:buFont typeface="Wingdings" pitchFamily="2" charset="2"/>
              <a:buChar char="§"/>
            </a:pPr>
            <a:endParaRPr lang="en-US" sz="3100" b="1" dirty="0" smtClean="0"/>
          </a:p>
          <a:p>
            <a:pPr marL="342900" lvl="1" indent="-342900">
              <a:buFont typeface="Wingdings" pitchFamily="2" charset="2"/>
              <a:buChar char="§"/>
            </a:pPr>
            <a:r>
              <a:rPr lang="en-US" sz="3100" b="1" dirty="0" smtClean="0"/>
              <a:t>Initial Enrollment Period (IEP) - </a:t>
            </a:r>
            <a:r>
              <a:rPr lang="en-US" sz="3100" dirty="0" smtClean="0"/>
              <a:t>At age 65, or disabled at any age and in the 25</a:t>
            </a:r>
            <a:r>
              <a:rPr lang="en-US" sz="3100" baseline="30000" dirty="0" smtClean="0"/>
              <a:t>th</a:t>
            </a:r>
            <a:r>
              <a:rPr lang="en-US" sz="3100" dirty="0" smtClean="0"/>
              <a:t> month of receiving SSDI, or at any age with End-Stage Renal Disease (ESRD) or Lou Gehrig’s Disease (ALS).</a:t>
            </a:r>
          </a:p>
          <a:p>
            <a:pPr>
              <a:buNone/>
            </a:pPr>
            <a:endParaRPr lang="en-US" b="1" dirty="0" smtClean="0"/>
          </a:p>
          <a:p>
            <a:r>
              <a:rPr lang="en-US" b="1" dirty="0" smtClean="0"/>
              <a:t>General Enrollment Period (GEP) - January 1</a:t>
            </a:r>
            <a:r>
              <a:rPr lang="en-US" b="1" baseline="30000" dirty="0" smtClean="0"/>
              <a:t>st</a:t>
            </a:r>
            <a:r>
              <a:rPr lang="en-US" b="1" dirty="0" smtClean="0"/>
              <a:t> - March 31</a:t>
            </a:r>
            <a:r>
              <a:rPr lang="en-US" b="1" baseline="30000" dirty="0" smtClean="0"/>
              <a:t>st</a:t>
            </a:r>
            <a:r>
              <a:rPr lang="en-US" b="1" dirty="0" smtClean="0"/>
              <a:t> </a:t>
            </a:r>
            <a:r>
              <a:rPr lang="en-US" dirty="0" smtClean="0"/>
              <a:t>if you have to buy Part A and B If you missed your Initial Enrollment Period you get another chance, coverage would begin on July 1</a:t>
            </a:r>
            <a:r>
              <a:rPr lang="en-US" baseline="30000" dirty="0" smtClean="0"/>
              <a:t>st</a:t>
            </a:r>
            <a:r>
              <a:rPr lang="en-US" dirty="0" smtClean="0"/>
              <a:t> of the same year.</a:t>
            </a:r>
          </a:p>
          <a:p>
            <a:endParaRPr lang="en-US" dirty="0" smtClean="0"/>
          </a:p>
          <a:p>
            <a:endParaRPr lang="en-US" dirty="0" smtClean="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68</a:t>
            </a:fld>
            <a:endParaRPr lang="en-US" dirty="0"/>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Medicare Part C and Part D Enrollment - When</a:t>
            </a:r>
            <a:endParaRPr lang="en-US" dirty="0"/>
          </a:p>
        </p:txBody>
      </p:sp>
      <p:sp>
        <p:nvSpPr>
          <p:cNvPr id="3" name="Content Placeholder 2"/>
          <p:cNvSpPr>
            <a:spLocks noGrp="1"/>
          </p:cNvSpPr>
          <p:nvPr>
            <p:ph idx="1"/>
          </p:nvPr>
        </p:nvSpPr>
        <p:spPr>
          <a:xfrm>
            <a:off x="685800" y="1295400"/>
            <a:ext cx="8229600" cy="4830763"/>
          </a:xfrm>
        </p:spPr>
        <p:txBody>
          <a:bodyPr>
            <a:normAutofit fontScale="25000" lnSpcReduction="20000"/>
          </a:bodyPr>
          <a:lstStyle/>
          <a:p>
            <a:r>
              <a:rPr lang="en-US" sz="7200" b="1" dirty="0" smtClean="0"/>
              <a:t>Annual Election/Open Enrollment Period (AEP): Oct 15</a:t>
            </a:r>
            <a:r>
              <a:rPr lang="en-US" sz="7200" b="1" baseline="30000" dirty="0" smtClean="0"/>
              <a:t>th</a:t>
            </a:r>
            <a:r>
              <a:rPr lang="en-US" sz="7200" b="1" dirty="0" smtClean="0"/>
              <a:t> – Dec 7</a:t>
            </a:r>
            <a:r>
              <a:rPr lang="en-US" sz="7200" b="1" baseline="30000" dirty="0" smtClean="0"/>
              <a:t>th</a:t>
            </a:r>
            <a:r>
              <a:rPr lang="en-US" sz="7200" dirty="0" smtClean="0"/>
              <a:t> is the annual Open Enrollment for Medicare Advantage and Medicare Part D plans, for coverage starting January 1 the following year. Plans change every year. Premiums could increase, drug costs might increase. Like all insurance, not all health plans are priced the same and not all plans have the same coverage.</a:t>
            </a:r>
          </a:p>
          <a:p>
            <a:r>
              <a:rPr lang="en-US" sz="7200" b="1" dirty="0" smtClean="0">
                <a:solidFill>
                  <a:srgbClr val="005BFE"/>
                </a:solidFill>
              </a:rPr>
              <a:t>(New for 2019) </a:t>
            </a:r>
            <a:r>
              <a:rPr lang="en-US" sz="7200" b="1" dirty="0" smtClean="0"/>
              <a:t>Medicare Advantage Open Enrollment Period: Jan 1</a:t>
            </a:r>
            <a:r>
              <a:rPr lang="en-US" sz="7200" b="1" baseline="30000" dirty="0" smtClean="0"/>
              <a:t>st</a:t>
            </a:r>
            <a:r>
              <a:rPr lang="en-US" sz="7200" b="1" dirty="0" smtClean="0"/>
              <a:t> – March 31</a:t>
            </a:r>
            <a:r>
              <a:rPr lang="en-US" sz="7200" b="1" baseline="30000" dirty="0" smtClean="0"/>
              <a:t>st</a:t>
            </a:r>
            <a:r>
              <a:rPr lang="en-US" sz="7200" b="1" dirty="0" smtClean="0"/>
              <a:t> </a:t>
            </a:r>
          </a:p>
          <a:p>
            <a:pPr lvl="1"/>
            <a:r>
              <a:rPr lang="en-US" sz="7200" dirty="0" smtClean="0"/>
              <a:t>Medicare Advantage (MA) enrollees can switch from their MA Plan to: </a:t>
            </a:r>
          </a:p>
          <a:p>
            <a:pPr lvl="2"/>
            <a:r>
              <a:rPr lang="en-US" sz="7200" dirty="0" smtClean="0"/>
              <a:t>Another Medicare Advantage plan, or </a:t>
            </a:r>
          </a:p>
          <a:p>
            <a:pPr lvl="2"/>
            <a:r>
              <a:rPr lang="en-US" sz="7200" dirty="0" smtClean="0"/>
              <a:t>Original Medicare + Part D Prescription Drug Plan.</a:t>
            </a:r>
          </a:p>
          <a:p>
            <a:pPr marL="342900" lvl="1" indent="-342900">
              <a:buNone/>
            </a:pPr>
            <a:r>
              <a:rPr lang="en-US" sz="7200" b="1" dirty="0" smtClean="0"/>
              <a:t> *	Special Enrollment Periods: </a:t>
            </a:r>
            <a:r>
              <a:rPr lang="en-US" sz="7200" dirty="0" smtClean="0"/>
              <a:t>Vary</a:t>
            </a:r>
          </a:p>
          <a:p>
            <a:pPr lvl="1"/>
            <a:r>
              <a:rPr lang="en-US" sz="7200" dirty="0" smtClean="0"/>
              <a:t>Examples: Affected by the California wildfires, join a plan if you move, lose your employer health coverage, lose your prescription drug coverage, switching to a 5 star Medicare Advantage plan, or have both Medicare and Medicaid. </a:t>
            </a:r>
            <a:r>
              <a:rPr lang="en-US" sz="7200" b="1" dirty="0" smtClean="0"/>
              <a:t>Ask HICAP for help</a:t>
            </a:r>
            <a:r>
              <a:rPr lang="en-US" sz="7200" dirty="0" smtClean="0"/>
              <a:t> if you have questions on if you qualify for a Special Enrollment Period as not all examples are listed above</a:t>
            </a:r>
          </a:p>
          <a:p>
            <a:r>
              <a:rPr lang="en-US" sz="7200" b="1" dirty="0" smtClean="0"/>
              <a:t>5-star special enrollment period</a:t>
            </a:r>
            <a:r>
              <a:rPr lang="en-US" sz="7200" dirty="0" smtClean="0"/>
              <a:t>-Plans and health care providers with 5-star ratings.</a:t>
            </a:r>
          </a:p>
          <a:p>
            <a:pPr lvl="1"/>
            <a:r>
              <a:rPr lang="en-US" sz="6800" dirty="0" smtClean="0"/>
              <a:t>You can only switch to these plans once from Dec8-Nov 30</a:t>
            </a:r>
          </a:p>
          <a:p>
            <a:endParaRPr lang="en-US" sz="7200" dirty="0" smtClean="0"/>
          </a:p>
          <a:p>
            <a:pPr marL="342900" lvl="1" indent="-342900">
              <a:buNone/>
            </a:pPr>
            <a:r>
              <a:rPr lang="en-US" sz="7200" b="1" dirty="0" smtClean="0"/>
              <a:t>	</a:t>
            </a:r>
            <a:r>
              <a:rPr lang="en-US" sz="7200" dirty="0" smtClean="0"/>
              <a:t>.</a:t>
            </a:r>
            <a:r>
              <a:rPr lang="en-US" sz="800" b="1" dirty="0" smtClean="0"/>
              <a:t>5-</a:t>
            </a:r>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69</a:t>
            </a:fld>
            <a:endParaRPr lang="en-US" dirty="0"/>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Frequently Asked Questions about Medicare</a:t>
            </a:r>
            <a:endParaRPr lang="en-US" sz="2400" dirty="0"/>
          </a:p>
        </p:txBody>
      </p:sp>
      <p:sp>
        <p:nvSpPr>
          <p:cNvPr id="3" name="Content Placeholder 2"/>
          <p:cNvSpPr>
            <a:spLocks noGrp="1"/>
          </p:cNvSpPr>
          <p:nvPr>
            <p:ph idx="1"/>
          </p:nvPr>
        </p:nvSpPr>
        <p:spPr/>
        <p:txBody>
          <a:bodyPr>
            <a:normAutofit fontScale="77500" lnSpcReduction="20000"/>
          </a:bodyPr>
          <a:lstStyle/>
          <a:p>
            <a:r>
              <a:rPr lang="en-US" dirty="0" smtClean="0"/>
              <a:t>What is Medicare and how is it funded?</a:t>
            </a:r>
          </a:p>
          <a:p>
            <a:r>
              <a:rPr lang="en-US" dirty="0" smtClean="0"/>
              <a:t>What is Social Security?  How is SSA related to Medicare?</a:t>
            </a:r>
          </a:p>
          <a:p>
            <a:r>
              <a:rPr lang="en-US" dirty="0" smtClean="0"/>
              <a:t>Where can I get help with Medicare issues?</a:t>
            </a:r>
          </a:p>
          <a:p>
            <a:r>
              <a:rPr lang="en-US" dirty="0" smtClean="0"/>
              <a:t>Who is eligible for Medicare?</a:t>
            </a:r>
          </a:p>
          <a:p>
            <a:r>
              <a:rPr lang="en-US" dirty="0" smtClean="0"/>
              <a:t>When can I enroll in Medicare?</a:t>
            </a:r>
          </a:p>
          <a:p>
            <a:r>
              <a:rPr lang="en-US" dirty="0" smtClean="0"/>
              <a:t>What are all the Parts of Medicare (A,B, C &amp; D) and how many Medicare coverage options are there?</a:t>
            </a:r>
          </a:p>
          <a:p>
            <a:r>
              <a:rPr lang="en-US" dirty="0" smtClean="0"/>
              <a:t>How much does Medicare cost?</a:t>
            </a:r>
          </a:p>
          <a:p>
            <a:r>
              <a:rPr lang="en-US" dirty="0" smtClean="0"/>
              <a:t>I’m still working - How do I coordinate my employer’s health coverage with Medicare?</a:t>
            </a:r>
          </a:p>
          <a:p>
            <a:r>
              <a:rPr lang="en-US" dirty="0" smtClean="0"/>
              <a:t>What is the difference between Medicare and </a:t>
            </a:r>
            <a:r>
              <a:rPr lang="en-US" dirty="0" err="1" smtClean="0"/>
              <a:t>Medi</a:t>
            </a:r>
            <a:r>
              <a:rPr lang="en-US" dirty="0" smtClean="0"/>
              <a:t>-Cal, Covered California, and the  Affordable Care Act (ACA)?</a:t>
            </a:r>
          </a:p>
          <a:p>
            <a:r>
              <a:rPr lang="en-US" dirty="0" smtClean="0"/>
              <a:t>Can I be enrolled in both Covered California and Medicare?</a:t>
            </a:r>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7</a:t>
            </a:fld>
            <a:endParaRPr lang="en-US" dirty="0"/>
          </a:p>
        </p:txBody>
      </p:sp>
      <p:pic>
        <p:nvPicPr>
          <p:cNvPr id="6" name="Picture 5" descr="Image result for Questions"/>
          <p:cNvPicPr/>
          <p:nvPr/>
        </p:nvPicPr>
        <p:blipFill>
          <a:blip r:embed="rId2" cstate="print"/>
          <a:srcRect/>
          <a:stretch>
            <a:fillRect/>
          </a:stretch>
        </p:blipFill>
        <p:spPr bwMode="auto">
          <a:xfrm>
            <a:off x="6553200" y="0"/>
            <a:ext cx="2426695" cy="10668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Enrollment 2019 Tips </a:t>
            </a:r>
            <a:endParaRPr lang="en-US" dirty="0"/>
          </a:p>
        </p:txBody>
      </p:sp>
      <p:sp>
        <p:nvSpPr>
          <p:cNvPr id="3" name="Content Placeholder 2"/>
          <p:cNvSpPr>
            <a:spLocks noGrp="1"/>
          </p:cNvSpPr>
          <p:nvPr>
            <p:ph idx="1"/>
          </p:nvPr>
        </p:nvSpPr>
        <p:spPr/>
        <p:txBody>
          <a:bodyPr>
            <a:normAutofit fontScale="70000" lnSpcReduction="20000"/>
          </a:bodyPr>
          <a:lstStyle/>
          <a:p>
            <a:endParaRPr lang="en-US" b="1" dirty="0" smtClean="0">
              <a:solidFill>
                <a:srgbClr val="FF0000"/>
              </a:solidFill>
            </a:endParaRPr>
          </a:p>
          <a:p>
            <a:r>
              <a:rPr lang="en-US" b="1" dirty="0" smtClean="0">
                <a:solidFill>
                  <a:srgbClr val="FF0000"/>
                </a:solidFill>
              </a:rPr>
              <a:t>Starting in 2019, the Special Enrollment Period (SEP) for Dual-Eligible and Extra Help recipients will be limited to one plan change per quarter during the first 9 months of the year.</a:t>
            </a:r>
            <a:r>
              <a:rPr lang="en-US" b="1" dirty="0" smtClean="0"/>
              <a:t/>
            </a:r>
            <a:br>
              <a:rPr lang="en-US" b="1" dirty="0" smtClean="0"/>
            </a:br>
            <a:endParaRPr lang="en-US" b="1" dirty="0" smtClean="0"/>
          </a:p>
          <a:p>
            <a:r>
              <a:rPr lang="en-US" dirty="0" smtClean="0"/>
              <a:t>If new to Medicare, contact Medicare.gov for updates to changes affecting Medicare.</a:t>
            </a:r>
          </a:p>
          <a:p>
            <a:r>
              <a:rPr lang="en-US" dirty="0" smtClean="0"/>
              <a:t>Watch your mail for notices from your plans indicating any changes. (They should notify you of any changes.)</a:t>
            </a:r>
          </a:p>
          <a:p>
            <a:r>
              <a:rPr lang="en-US" dirty="0" smtClean="0"/>
              <a:t>Be proactive: Contact your plan to review your benefits to make sure they will continue to meet your needs.</a:t>
            </a:r>
          </a:p>
          <a:p>
            <a:r>
              <a:rPr lang="en-US" dirty="0" smtClean="0"/>
              <a:t>Review your Medicare Summary Notices </a:t>
            </a:r>
          </a:p>
          <a:p>
            <a:r>
              <a:rPr lang="en-US" dirty="0" smtClean="0"/>
              <a:t>Last, but not least, review your Medicare and You Book yearly! </a:t>
            </a:r>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70</a:t>
            </a:fld>
            <a:endParaRPr lang="en-US" dirty="0"/>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6962"/>
          </a:xfrm>
        </p:spPr>
        <p:txBody>
          <a:bodyPr>
            <a:normAutofit/>
          </a:bodyPr>
          <a:lstStyle/>
          <a:p>
            <a:pPr algn="l"/>
            <a:r>
              <a:rPr lang="en-US" sz="3200" dirty="0" smtClean="0"/>
              <a:t>Medicare Savings Programs    </a:t>
            </a:r>
            <a:endParaRPr lang="en-US" sz="3200"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sz="2400" b="1" dirty="0" smtClean="0"/>
              <a:t>Medicare Savings Programs </a:t>
            </a:r>
            <a:r>
              <a:rPr lang="en-US" sz="2400" dirty="0" smtClean="0"/>
              <a:t>help low-income individuals with some of the out-of-pocket costs for Medicare, including Medicare Part A and </a:t>
            </a:r>
            <a:r>
              <a:rPr lang="en-US" sz="2400" dirty="0" smtClean="0">
                <a:hlinkClick r:id="rId3"/>
              </a:rPr>
              <a:t>Part B premiums</a:t>
            </a:r>
            <a:r>
              <a:rPr lang="en-US" sz="2400" dirty="0" smtClean="0"/>
              <a:t>, deductibles, copayments, and coinsurance.</a:t>
            </a:r>
          </a:p>
          <a:p>
            <a:pPr>
              <a:buNone/>
            </a:pPr>
            <a:endParaRPr lang="en-US" sz="2400" dirty="0" smtClean="0"/>
          </a:p>
          <a:p>
            <a:r>
              <a:rPr lang="en-US" sz="2400" b="1" dirty="0" smtClean="0"/>
              <a:t>There are four types of Medicare Savings Programs: Qualified Medicare Beneficiary (QMB) Program</a:t>
            </a:r>
            <a:r>
              <a:rPr lang="en-US" sz="2400" dirty="0" smtClean="0"/>
              <a:t>, </a:t>
            </a:r>
            <a:r>
              <a:rPr lang="en-US" sz="2400" b="1" dirty="0" smtClean="0"/>
              <a:t>Specified Low-Income Medicare Beneficiary (SLMB) Program, Qualifying Individual (QI) Program, and Qualified Disabled and Working Individuals (QDWI) Program</a:t>
            </a:r>
            <a:r>
              <a:rPr lang="en-US" sz="2400" dirty="0" smtClean="0"/>
              <a:t>. Benefits vary for each program, </a:t>
            </a:r>
            <a:r>
              <a:rPr lang="en-US" sz="2400" b="1" dirty="0" smtClean="0"/>
              <a:t>but all of them, with the exception of the QDWI Program, help pay for Medicare Part B premiums.</a:t>
            </a:r>
          </a:p>
          <a:p>
            <a:pPr>
              <a:buNone/>
            </a:pPr>
            <a:endParaRPr lang="en-US" sz="2400" b="1" dirty="0" smtClean="0"/>
          </a:p>
          <a:p>
            <a:r>
              <a:rPr lang="en-US" sz="2400" b="1" dirty="0" smtClean="0"/>
              <a:t>To qualify, </a:t>
            </a:r>
            <a:r>
              <a:rPr lang="en-US" sz="2400" dirty="0" smtClean="0"/>
              <a:t>you must have both Medicare </a:t>
            </a:r>
            <a:r>
              <a:rPr lang="en-US" sz="2400" b="1" dirty="0" smtClean="0"/>
              <a:t>Part A </a:t>
            </a:r>
            <a:r>
              <a:rPr lang="en-US" sz="2400" b="1" u="sng" dirty="0" smtClean="0"/>
              <a:t>and</a:t>
            </a:r>
            <a:r>
              <a:rPr lang="en-US" sz="2400" b="1" dirty="0" smtClean="0"/>
              <a:t> Part B</a:t>
            </a:r>
            <a:r>
              <a:rPr lang="en-US" sz="2400" dirty="0" smtClean="0"/>
              <a:t> and have income and resources below a certain threshold. </a:t>
            </a:r>
            <a:r>
              <a:rPr lang="en-US" sz="2400" dirty="0" smtClean="0">
                <a:solidFill>
                  <a:srgbClr val="FF0000"/>
                </a:solidFill>
              </a:rPr>
              <a:t>The income and resource requirements are different for each of the four Medicare Savings Programs and may change from year to year.</a:t>
            </a:r>
            <a:endParaRPr lang="en-US" sz="2400" b="1" dirty="0" smtClean="0">
              <a:solidFill>
                <a:srgbClr val="FF0000"/>
              </a:solidFill>
            </a:endParaRPr>
          </a:p>
          <a:p>
            <a:pPr marL="0" indent="0">
              <a:buNone/>
            </a:pPr>
            <a:endParaRPr lang="en-US" sz="1800" dirty="0" smtClean="0"/>
          </a:p>
          <a:p>
            <a:endParaRPr lang="en-US" dirty="0"/>
          </a:p>
        </p:txBody>
      </p:sp>
      <p:sp>
        <p:nvSpPr>
          <p:cNvPr id="5" name="Slide Number Placeholder 4"/>
          <p:cNvSpPr>
            <a:spLocks noGrp="1"/>
          </p:cNvSpPr>
          <p:nvPr>
            <p:ph type="sldNum" sz="quarter" idx="4"/>
          </p:nvPr>
        </p:nvSpPr>
        <p:spPr>
          <a:xfrm>
            <a:off x="6553200" y="6340475"/>
            <a:ext cx="2133600" cy="365125"/>
          </a:xfrm>
        </p:spPr>
        <p:txBody>
          <a:bodyPr/>
          <a:lstStyle/>
          <a:p>
            <a:fld id="{2B311C8D-3B42-4150-880E-F70598F3D0EA}" type="slidenum">
              <a:rPr lang="en-US" smtClean="0"/>
              <a:pPr/>
              <a:t>71</a:t>
            </a:fld>
            <a:endParaRPr lang="en-US" dirty="0"/>
          </a:p>
        </p:txBody>
      </p:sp>
      <p:sp>
        <p:nvSpPr>
          <p:cNvPr id="7" name="Date Placeholder 6"/>
          <p:cNvSpPr>
            <a:spLocks noGrp="1"/>
          </p:cNvSpPr>
          <p:nvPr>
            <p:ph type="dt" sz="half" idx="2"/>
          </p:nvPr>
        </p:nvSpPr>
        <p:spPr/>
        <p:txBody>
          <a:bodyPr/>
          <a:lstStyle/>
          <a:p>
            <a:fld id="{81635B6F-1117-4A0D-B254-0F1F6F44658D}" type="datetime1">
              <a:rPr lang="en-US" smtClean="0"/>
              <a:pPr/>
              <a:t>12/3/19</a:t>
            </a:fld>
            <a:endParaRPr lang="en-US" dirty="0"/>
          </a:p>
        </p:txBody>
      </p:sp>
      <p:pic>
        <p:nvPicPr>
          <p:cNvPr id="6" name="Picture 5" descr="http://images.rapgenius.com/d0f745a6cc086a7a3ca23f6c4ab7033b.480x352x1.jpg"/>
          <p:cNvPicPr/>
          <p:nvPr/>
        </p:nvPicPr>
        <p:blipFill>
          <a:blip r:embed="rId4" cstate="print"/>
          <a:srcRect/>
          <a:stretch>
            <a:fillRect/>
          </a:stretch>
        </p:blipFill>
        <p:spPr bwMode="auto">
          <a:xfrm>
            <a:off x="5410200" y="228600"/>
            <a:ext cx="3733800" cy="838200"/>
          </a:xfrm>
          <a:prstGeom prst="rect">
            <a:avLst/>
          </a:prstGeom>
          <a:noFill/>
          <a:ln w="9525">
            <a:noFill/>
            <a:miter lim="800000"/>
            <a:headEnd/>
            <a:tailEnd/>
          </a:ln>
        </p:spPr>
      </p:pic>
    </p:spTree>
    <p:extLst>
      <p:ext uri="{BB962C8B-B14F-4D97-AF65-F5344CB8AC3E}">
        <p14:creationId xmlns:p14="http://schemas.microsoft.com/office/powerpoint/2010/main" val="1361636445"/>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6962"/>
          </a:xfrm>
        </p:spPr>
        <p:txBody>
          <a:bodyPr>
            <a:normAutofit/>
          </a:bodyPr>
          <a:lstStyle/>
          <a:p>
            <a:r>
              <a:rPr lang="en-US" dirty="0" smtClean="0"/>
              <a:t>Screening for Medicare Savings Programs    </a:t>
            </a:r>
            <a:endParaRPr lang="en-US" dirty="0"/>
          </a:p>
        </p:txBody>
      </p:sp>
      <p:sp>
        <p:nvSpPr>
          <p:cNvPr id="3" name="Content Placeholder 2"/>
          <p:cNvSpPr>
            <a:spLocks noGrp="1"/>
          </p:cNvSpPr>
          <p:nvPr>
            <p:ph idx="1"/>
          </p:nvPr>
        </p:nvSpPr>
        <p:spPr>
          <a:xfrm>
            <a:off x="457200" y="1371600"/>
            <a:ext cx="8229600" cy="5105400"/>
          </a:xfrm>
        </p:spPr>
        <p:txBody>
          <a:bodyPr>
            <a:normAutofit fontScale="70000" lnSpcReduction="20000"/>
          </a:bodyPr>
          <a:lstStyle/>
          <a:p>
            <a:r>
              <a:rPr lang="en-US" dirty="0" smtClean="0"/>
              <a:t>Medicare Savings Programs (MSPs) are a category of </a:t>
            </a:r>
            <a:r>
              <a:rPr lang="en-US" dirty="0" err="1" smtClean="0"/>
              <a:t>Medi</a:t>
            </a:r>
            <a:r>
              <a:rPr lang="en-US" dirty="0" smtClean="0"/>
              <a:t>-Cal eligibility that help with Medicare costs (Part A and Part B premiums, deductibles, coinsurance)</a:t>
            </a:r>
          </a:p>
          <a:p>
            <a:r>
              <a:rPr lang="en-US" dirty="0" smtClean="0"/>
              <a:t>Eligibility criteria and benefits differ depending on the type of MSP:</a:t>
            </a:r>
          </a:p>
          <a:p>
            <a:pPr lvl="1"/>
            <a:r>
              <a:rPr lang="en-US" dirty="0" smtClean="0"/>
              <a:t>Qualified Medicare Beneficiary (QMB)</a:t>
            </a:r>
          </a:p>
          <a:p>
            <a:pPr lvl="1"/>
            <a:r>
              <a:rPr lang="en-US" dirty="0" smtClean="0"/>
              <a:t>Specified Low Income Medicare Beneficiary (SLMB)</a:t>
            </a:r>
          </a:p>
          <a:p>
            <a:pPr lvl="1"/>
            <a:r>
              <a:rPr lang="en-US" dirty="0" smtClean="0"/>
              <a:t>Qualified Individual (QI)</a:t>
            </a:r>
          </a:p>
          <a:p>
            <a:pPr lvl="1"/>
            <a:r>
              <a:rPr lang="en-US" dirty="0" smtClean="0"/>
              <a:t>Qualified Working Disabled Individual (QDWI)</a:t>
            </a:r>
          </a:p>
          <a:p>
            <a:r>
              <a:rPr lang="en-US" dirty="0" smtClean="0"/>
              <a:t>Higher resource limit than for </a:t>
            </a:r>
            <a:r>
              <a:rPr lang="en-US" dirty="0" err="1" smtClean="0"/>
              <a:t>Medi</a:t>
            </a:r>
            <a:r>
              <a:rPr lang="en-US" dirty="0" smtClean="0"/>
              <a:t>-Cal</a:t>
            </a:r>
          </a:p>
          <a:p>
            <a:r>
              <a:rPr lang="en-US" dirty="0" smtClean="0"/>
              <a:t>Automatic eligibility for </a:t>
            </a:r>
            <a:r>
              <a:rPr lang="en-US" b="1" dirty="0" smtClean="0"/>
              <a:t>extra help </a:t>
            </a:r>
            <a:r>
              <a:rPr lang="en-US" dirty="0" smtClean="0"/>
              <a:t>with Medicare Part D prescription drug costs.</a:t>
            </a:r>
          </a:p>
          <a:p>
            <a:pPr>
              <a:buNone/>
            </a:pPr>
            <a:endParaRPr lang="en-US" b="1" dirty="0" smtClean="0"/>
          </a:p>
          <a:p>
            <a:pPr>
              <a:buNone/>
            </a:pPr>
            <a:r>
              <a:rPr lang="en-US" b="1" dirty="0" smtClean="0"/>
              <a:t>	Ask HICAP for help</a:t>
            </a:r>
            <a:r>
              <a:rPr lang="en-US" dirty="0" smtClean="0"/>
              <a:t> if you think you might qualify for a Medicare Savings Program.</a:t>
            </a:r>
            <a:endParaRPr lang="en-US" dirty="0"/>
          </a:p>
        </p:txBody>
      </p:sp>
      <p:sp>
        <p:nvSpPr>
          <p:cNvPr id="5" name="Slide Number Placeholder 4"/>
          <p:cNvSpPr>
            <a:spLocks noGrp="1"/>
          </p:cNvSpPr>
          <p:nvPr>
            <p:ph type="sldNum" sz="quarter" idx="4"/>
          </p:nvPr>
        </p:nvSpPr>
        <p:spPr>
          <a:xfrm>
            <a:off x="6553200" y="6340475"/>
            <a:ext cx="2133600" cy="365125"/>
          </a:xfrm>
        </p:spPr>
        <p:txBody>
          <a:bodyPr/>
          <a:lstStyle/>
          <a:p>
            <a:fld id="{2B311C8D-3B42-4150-880E-F70598F3D0EA}" type="slidenum">
              <a:rPr lang="en-US" smtClean="0"/>
              <a:pPr/>
              <a:t>72</a:t>
            </a:fld>
            <a:endParaRPr lang="en-US" dirty="0"/>
          </a:p>
        </p:txBody>
      </p:sp>
      <p:sp>
        <p:nvSpPr>
          <p:cNvPr id="7" name="Date Placeholder 6"/>
          <p:cNvSpPr>
            <a:spLocks noGrp="1"/>
          </p:cNvSpPr>
          <p:nvPr>
            <p:ph type="dt" sz="half" idx="2"/>
          </p:nvPr>
        </p:nvSpPr>
        <p:spPr/>
        <p:txBody>
          <a:bodyPr/>
          <a:lstStyle/>
          <a:p>
            <a:fld id="{81635B6F-1117-4A0D-B254-0F1F6F44658D}" type="datetime1">
              <a:rPr lang="en-US" smtClean="0"/>
              <a:pPr/>
              <a:t>12/3/19</a:t>
            </a:fld>
            <a:endParaRPr lang="en-US" dirty="0"/>
          </a:p>
        </p:txBody>
      </p:sp>
    </p:spTree>
    <p:extLst>
      <p:ext uri="{BB962C8B-B14F-4D97-AF65-F5344CB8AC3E}">
        <p14:creationId xmlns:p14="http://schemas.microsoft.com/office/powerpoint/2010/main" val="1361636445"/>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smtClean="0"/>
              <a:t>Medicare (for People with </a:t>
            </a:r>
            <a:r>
              <a:rPr lang="en-US" dirty="0" err="1" smtClean="0"/>
              <a:t>Medi</a:t>
            </a:r>
            <a:r>
              <a:rPr lang="en-US" dirty="0" smtClean="0"/>
              <a:t>-Cal)</a:t>
            </a:r>
            <a:br>
              <a:rPr lang="en-US" dirty="0" smtClean="0"/>
            </a:br>
            <a:endParaRPr lang="en-US" dirty="0"/>
          </a:p>
        </p:txBody>
      </p:sp>
      <p:sp>
        <p:nvSpPr>
          <p:cNvPr id="3" name="Content Placeholder 2"/>
          <p:cNvSpPr>
            <a:spLocks noGrp="1"/>
          </p:cNvSpPr>
          <p:nvPr>
            <p:ph idx="1"/>
          </p:nvPr>
        </p:nvSpPr>
        <p:spPr/>
        <p:txBody>
          <a:bodyPr>
            <a:normAutofit lnSpcReduction="10000"/>
          </a:bodyPr>
          <a:lstStyle/>
          <a:p>
            <a:endParaRPr lang="en-US" b="1" dirty="0" smtClean="0"/>
          </a:p>
          <a:p>
            <a:r>
              <a:rPr lang="en-US" b="1" dirty="0" err="1" smtClean="0"/>
              <a:t>Medi</a:t>
            </a:r>
            <a:r>
              <a:rPr lang="en-US" b="1" dirty="0" smtClean="0"/>
              <a:t>-Cal</a:t>
            </a:r>
            <a:r>
              <a:rPr lang="en-US" dirty="0" smtClean="0"/>
              <a:t>, the Medicaid program in California, provides health coverage to people with low-income and asset levels who meet certain eligibility requirements.</a:t>
            </a:r>
          </a:p>
          <a:p>
            <a:endParaRPr lang="en-US" dirty="0" smtClean="0"/>
          </a:p>
          <a:p>
            <a:pPr>
              <a:buNone/>
            </a:pPr>
            <a:endParaRPr lang="en-US" dirty="0" smtClean="0"/>
          </a:p>
          <a:p>
            <a:r>
              <a:rPr lang="en-US" dirty="0" smtClean="0"/>
              <a:t>People with both Medicare and full </a:t>
            </a:r>
            <a:r>
              <a:rPr lang="en-US" dirty="0" err="1" smtClean="0"/>
              <a:t>Medi</a:t>
            </a:r>
            <a:r>
              <a:rPr lang="en-US" dirty="0" smtClean="0"/>
              <a:t>-Cal are known as "dual </a:t>
            </a:r>
            <a:r>
              <a:rPr lang="en-US" dirty="0" err="1" smtClean="0"/>
              <a:t>eligibles</a:t>
            </a:r>
            <a:r>
              <a:rPr lang="en-US" dirty="0" smtClean="0"/>
              <a:t>" or "</a:t>
            </a:r>
            <a:r>
              <a:rPr lang="en-US" dirty="0" err="1" smtClean="0"/>
              <a:t>Medi-Medis</a:t>
            </a:r>
            <a:r>
              <a:rPr lang="en-US" dirty="0" smtClean="0"/>
              <a:t>.”</a:t>
            </a:r>
          </a:p>
          <a:p>
            <a:pPr>
              <a:buNone/>
            </a:pPr>
            <a:endParaRPr lang="en-US" dirty="0" smtClean="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73</a:t>
            </a:fld>
            <a:endParaRPr lang="en-US" dirty="0"/>
          </a:p>
        </p:txBody>
      </p:sp>
      <p:pic>
        <p:nvPicPr>
          <p:cNvPr id="7" name="Picture 6" descr="Image result for medicare and medicaid"/>
          <p:cNvPicPr/>
          <p:nvPr/>
        </p:nvPicPr>
        <p:blipFill>
          <a:blip r:embed="rId2" cstate="print"/>
          <a:srcRect/>
          <a:stretch>
            <a:fillRect/>
          </a:stretch>
        </p:blipFill>
        <p:spPr bwMode="auto">
          <a:xfrm>
            <a:off x="4876800" y="3581400"/>
            <a:ext cx="3352800" cy="10668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(for People with </a:t>
            </a:r>
            <a:r>
              <a:rPr lang="en-US" dirty="0" err="1" smtClean="0"/>
              <a:t>Medi</a:t>
            </a:r>
            <a:r>
              <a:rPr lang="en-US" dirty="0" smtClean="0"/>
              <a:t>-Cal)</a:t>
            </a:r>
            <a:endParaRPr lang="en-US" dirty="0"/>
          </a:p>
        </p:txBody>
      </p:sp>
      <p:sp>
        <p:nvSpPr>
          <p:cNvPr id="3" name="Content Placeholder 2"/>
          <p:cNvSpPr>
            <a:spLocks noGrp="1"/>
          </p:cNvSpPr>
          <p:nvPr>
            <p:ph idx="1"/>
          </p:nvPr>
        </p:nvSpPr>
        <p:spPr/>
        <p:txBody>
          <a:bodyPr>
            <a:normAutofit fontScale="92500"/>
          </a:bodyPr>
          <a:lstStyle/>
          <a:p>
            <a:r>
              <a:rPr lang="en-US" dirty="0" smtClean="0"/>
              <a:t>If you have both Medicare and </a:t>
            </a:r>
            <a:r>
              <a:rPr lang="en-US" dirty="0" err="1" smtClean="0"/>
              <a:t>Medi</a:t>
            </a:r>
            <a:r>
              <a:rPr lang="en-US" dirty="0" smtClean="0"/>
              <a:t>-Cal, </a:t>
            </a:r>
          </a:p>
          <a:p>
            <a:pPr lvl="1"/>
            <a:r>
              <a:rPr lang="en-US" dirty="0" smtClean="0"/>
              <a:t>Medicare is the </a:t>
            </a:r>
            <a:r>
              <a:rPr lang="en-US" dirty="0" smtClean="0">
                <a:hlinkClick r:id="rId2"/>
              </a:rPr>
              <a:t>primary payer</a:t>
            </a:r>
            <a:r>
              <a:rPr lang="en-US" dirty="0" smtClean="0"/>
              <a:t> (meaning Medicare will pay first for Medicare-covered benefits) and </a:t>
            </a:r>
          </a:p>
          <a:p>
            <a:pPr lvl="1"/>
            <a:r>
              <a:rPr lang="en-US" dirty="0" err="1" smtClean="0"/>
              <a:t>Medi</a:t>
            </a:r>
            <a:r>
              <a:rPr lang="en-US" dirty="0" smtClean="0"/>
              <a:t>-Cal is the </a:t>
            </a:r>
            <a:r>
              <a:rPr lang="en-US" dirty="0" smtClean="0">
                <a:hlinkClick r:id="rId2"/>
              </a:rPr>
              <a:t>secondary payer</a:t>
            </a:r>
            <a:r>
              <a:rPr lang="en-US" dirty="0" smtClean="0"/>
              <a:t>. </a:t>
            </a:r>
          </a:p>
          <a:p>
            <a:r>
              <a:rPr lang="en-US" dirty="0" err="1" smtClean="0"/>
              <a:t>Medi</a:t>
            </a:r>
            <a:r>
              <a:rPr lang="en-US" dirty="0" smtClean="0"/>
              <a:t>-Cal will only cover these costs and services if you use providers that accept </a:t>
            </a:r>
            <a:r>
              <a:rPr lang="en-US" dirty="0" err="1" smtClean="0"/>
              <a:t>Medi</a:t>
            </a:r>
            <a:r>
              <a:rPr lang="en-US" dirty="0" smtClean="0"/>
              <a:t>-Cal.</a:t>
            </a:r>
          </a:p>
          <a:p>
            <a:r>
              <a:rPr lang="en-US" dirty="0" smtClean="0"/>
              <a:t>If you qualify for full </a:t>
            </a:r>
            <a:r>
              <a:rPr lang="en-US" dirty="0" err="1" smtClean="0"/>
              <a:t>Medi</a:t>
            </a:r>
            <a:r>
              <a:rPr lang="en-US" dirty="0" smtClean="0"/>
              <a:t>-Cal, </a:t>
            </a:r>
            <a:r>
              <a:rPr lang="en-US" dirty="0" err="1" smtClean="0"/>
              <a:t>Medi</a:t>
            </a:r>
            <a:r>
              <a:rPr lang="en-US" dirty="0" smtClean="0"/>
              <a:t>-Cal will also pay your monthly Medicare Part B premium and help with deductibles and copayments.</a:t>
            </a:r>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74</a:t>
            </a:fld>
            <a:endParaRPr lang="en-US" dirty="0"/>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100" dirty="0" smtClean="0"/>
              <a:t>HICAP Assistance for “Dual </a:t>
            </a:r>
            <a:r>
              <a:rPr lang="en-US" sz="3100" dirty="0" err="1" smtClean="0"/>
              <a:t>Eligibles</a:t>
            </a:r>
            <a:r>
              <a:rPr lang="en-US" sz="3100" dirty="0" smtClean="0"/>
              <a:t>”</a:t>
            </a:r>
            <a:endParaRPr lang="en-US" sz="3100" dirty="0"/>
          </a:p>
        </p:txBody>
      </p:sp>
      <p:sp>
        <p:nvSpPr>
          <p:cNvPr id="3" name="Content Placeholder 2"/>
          <p:cNvSpPr>
            <a:spLocks noGrp="1"/>
          </p:cNvSpPr>
          <p:nvPr>
            <p:ph idx="1"/>
          </p:nvPr>
        </p:nvSpPr>
        <p:spPr/>
        <p:txBody>
          <a:bodyPr>
            <a:normAutofit fontScale="70000" lnSpcReduction="20000"/>
          </a:bodyPr>
          <a:lstStyle/>
          <a:p>
            <a:r>
              <a:rPr lang="en-US" dirty="0" smtClean="0"/>
              <a:t>Counseling for people with </a:t>
            </a:r>
            <a:r>
              <a:rPr lang="en-US" b="1" dirty="0" smtClean="0"/>
              <a:t>Medicare </a:t>
            </a:r>
            <a:r>
              <a:rPr lang="en-US" dirty="0" smtClean="0"/>
              <a:t>and </a:t>
            </a:r>
            <a:r>
              <a:rPr lang="en-US" b="1" dirty="0" err="1" smtClean="0"/>
              <a:t>Medi</a:t>
            </a:r>
            <a:r>
              <a:rPr lang="en-US" b="1" dirty="0" smtClean="0"/>
              <a:t>-Cal </a:t>
            </a:r>
          </a:p>
          <a:p>
            <a:r>
              <a:rPr lang="en-US" dirty="0" smtClean="0"/>
              <a:t>Common </a:t>
            </a:r>
            <a:r>
              <a:rPr lang="en-US" dirty="0" err="1" smtClean="0"/>
              <a:t>Medi</a:t>
            </a:r>
            <a:r>
              <a:rPr lang="en-US" dirty="0" smtClean="0"/>
              <a:t>-Cal programs for Medicare beneficiaries</a:t>
            </a:r>
          </a:p>
          <a:p>
            <a:pPr lvl="1"/>
            <a:r>
              <a:rPr lang="en-US" dirty="0" smtClean="0"/>
              <a:t>SSI linked </a:t>
            </a:r>
            <a:r>
              <a:rPr lang="en-US" dirty="0" err="1" smtClean="0"/>
              <a:t>Medi</a:t>
            </a:r>
            <a:r>
              <a:rPr lang="en-US" dirty="0" smtClean="0"/>
              <a:t>-Cal</a:t>
            </a:r>
          </a:p>
          <a:p>
            <a:pPr lvl="1"/>
            <a:r>
              <a:rPr lang="en-US" dirty="0" err="1" smtClean="0"/>
              <a:t>Medi</a:t>
            </a:r>
            <a:r>
              <a:rPr lang="en-US" dirty="0" smtClean="0"/>
              <a:t>-Cal Aged &amp; Disabled Federal Poverty Level Program</a:t>
            </a:r>
          </a:p>
          <a:p>
            <a:pPr lvl="1"/>
            <a:r>
              <a:rPr lang="en-US" dirty="0" err="1" smtClean="0"/>
              <a:t>Medi</a:t>
            </a:r>
            <a:r>
              <a:rPr lang="en-US" dirty="0" smtClean="0"/>
              <a:t>-Cal Aged, Blind &amp; Disabled Medically Needy (SOC)</a:t>
            </a:r>
          </a:p>
          <a:p>
            <a:pPr lvl="1"/>
            <a:r>
              <a:rPr lang="en-US" dirty="0" err="1" smtClean="0"/>
              <a:t>Medi</a:t>
            </a:r>
            <a:r>
              <a:rPr lang="en-US" dirty="0" smtClean="0"/>
              <a:t>-Cal 250% Working Disabled Program</a:t>
            </a:r>
          </a:p>
          <a:p>
            <a:r>
              <a:rPr lang="en-US" dirty="0" smtClean="0"/>
              <a:t>How </a:t>
            </a:r>
            <a:r>
              <a:rPr lang="en-US" dirty="0" err="1" smtClean="0"/>
              <a:t>Medi</a:t>
            </a:r>
            <a:r>
              <a:rPr lang="en-US" dirty="0" smtClean="0"/>
              <a:t>-Cal helps people with Medicare</a:t>
            </a:r>
          </a:p>
          <a:p>
            <a:pPr lvl="1"/>
            <a:r>
              <a:rPr lang="en-US" dirty="0" smtClean="0"/>
              <a:t>State pays Medicare Part B premium (State Buy-In)</a:t>
            </a:r>
          </a:p>
          <a:p>
            <a:pPr lvl="1"/>
            <a:r>
              <a:rPr lang="en-US" dirty="0" smtClean="0"/>
              <a:t>Automatically qualify for Low Income Subsidy for Part D costs</a:t>
            </a:r>
          </a:p>
          <a:p>
            <a:pPr lvl="2"/>
            <a:r>
              <a:rPr lang="en-US" dirty="0" smtClean="0"/>
              <a:t>Continuous Special Enrollment Period to change Medicare health and drug plans</a:t>
            </a:r>
          </a:p>
          <a:p>
            <a:r>
              <a:rPr lang="en-US" dirty="0" smtClean="0"/>
              <a:t>Coverage options for dual </a:t>
            </a:r>
            <a:r>
              <a:rPr lang="en-US" dirty="0" err="1" smtClean="0"/>
              <a:t>eligibles</a:t>
            </a:r>
            <a:endParaRPr lang="en-US" dirty="0" smtClean="0"/>
          </a:p>
          <a:p>
            <a:r>
              <a:rPr lang="en-US" dirty="0" smtClean="0"/>
              <a:t>General information on </a:t>
            </a:r>
            <a:r>
              <a:rPr lang="en-US" dirty="0" err="1" smtClean="0"/>
              <a:t>Medi</a:t>
            </a:r>
            <a:r>
              <a:rPr lang="en-US" dirty="0" smtClean="0"/>
              <a:t>-Cal rights and responsibilities</a:t>
            </a:r>
          </a:p>
          <a:p>
            <a:pPr lvl="1"/>
            <a:r>
              <a:rPr lang="en-US" dirty="0" smtClean="0"/>
              <a:t>HICAP works with LSNC-Health unit </a:t>
            </a:r>
            <a:r>
              <a:rPr lang="en-US" dirty="0" smtClean="0">
                <a:solidFill>
                  <a:srgbClr val="C00000"/>
                </a:solidFill>
              </a:rPr>
              <a:t>1888 354-4474</a:t>
            </a:r>
            <a:endParaRPr lang="en-US" dirty="0">
              <a:solidFill>
                <a:srgbClr val="C00000"/>
              </a:solidFill>
            </a:endParaRPr>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75</a:t>
            </a:fld>
            <a:endParaRPr lang="en-US" dirty="0"/>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Picture 5"/>
          <p:cNvPicPr>
            <a:picLocks noChangeAspect="1" noChangeArrowheads="1"/>
          </p:cNvPicPr>
          <p:nvPr/>
        </p:nvPicPr>
        <p:blipFill>
          <a:blip r:embed="rId3" cstate="print"/>
          <a:srcRect/>
          <a:stretch>
            <a:fillRect/>
          </a:stretch>
        </p:blipFill>
        <p:spPr bwMode="auto">
          <a:xfrm>
            <a:off x="457200" y="4945116"/>
            <a:ext cx="1295400" cy="1072055"/>
          </a:xfrm>
          <a:prstGeom prst="rect">
            <a:avLst/>
          </a:prstGeom>
          <a:noFill/>
          <a:ln w="9525">
            <a:noFill/>
            <a:miter lim="800000"/>
            <a:headEnd/>
            <a:tailEnd/>
          </a:ln>
        </p:spPr>
      </p:pic>
      <p:sp>
        <p:nvSpPr>
          <p:cNvPr id="2" name="Title 1"/>
          <p:cNvSpPr>
            <a:spLocks noGrp="1"/>
          </p:cNvSpPr>
          <p:nvPr>
            <p:ph type="ctrTitle" idx="4294967295"/>
          </p:nvPr>
        </p:nvSpPr>
        <p:spPr>
          <a:xfrm>
            <a:off x="533400" y="914400"/>
            <a:ext cx="8229600" cy="2743200"/>
          </a:xfrm>
          <a:effectLst>
            <a:outerShdw blurRad="50800" dist="38100" algn="l" rotWithShape="0">
              <a:prstClr val="black">
                <a:alpha val="40000"/>
              </a:prstClr>
            </a:outerShdw>
          </a:effectLst>
        </p:spPr>
        <p:txBody>
          <a:bodyPr anchor="b"/>
          <a:lstStyle/>
          <a:p>
            <a:pPr algn="ctr" eaLnBrk="1" fontAlgn="auto" hangingPunct="1">
              <a:spcAft>
                <a:spcPts val="0"/>
              </a:spcAft>
              <a:defRPr/>
            </a:pPr>
            <a:r>
              <a:rPr lang="en-US" sz="5300" b="0" dirty="0" smtClean="0"/>
              <a:t>Senior Medicare Patrol: </a:t>
            </a:r>
            <a:r>
              <a:rPr lang="en-US" sz="4800" b="0" dirty="0" smtClean="0"/>
              <a:t>Fighting Medicare Fraud</a:t>
            </a:r>
            <a:endParaRPr lang="en-US" sz="4800" b="0" dirty="0"/>
          </a:p>
        </p:txBody>
      </p:sp>
      <p:sp>
        <p:nvSpPr>
          <p:cNvPr id="327685" name="Rectangle 16"/>
          <p:cNvSpPr>
            <a:spLocks noChangeArrowheads="1"/>
          </p:cNvSpPr>
          <p:nvPr/>
        </p:nvSpPr>
        <p:spPr bwMode="auto">
          <a:xfrm>
            <a:off x="685800" y="4192626"/>
            <a:ext cx="7467600" cy="954107"/>
          </a:xfrm>
          <a:prstGeom prst="rect">
            <a:avLst/>
          </a:prstGeom>
          <a:noFill/>
          <a:ln w="9525">
            <a:noFill/>
            <a:miter lim="800000"/>
            <a:headEnd/>
            <a:tailEnd/>
          </a:ln>
        </p:spPr>
        <p:txBody>
          <a:bodyPr>
            <a:spAutoFit/>
          </a:bodyPr>
          <a:lstStyle/>
          <a:p>
            <a:r>
              <a:rPr lang="en-US" sz="1400" dirty="0" smtClean="0">
                <a:solidFill>
                  <a:schemeClr val="tx1"/>
                </a:solidFill>
                <a:effectLst/>
                <a:latin typeface="Arial" charset="0"/>
              </a:rPr>
              <a:t>Funded by the U.S. Department of  Health &amp; Human Services - Administration on Community Living / Administration on </a:t>
            </a:r>
            <a:r>
              <a:rPr lang="en-US" sz="1400" dirty="0" smtClean="0">
                <a:latin typeface="Arial" charset="0"/>
              </a:rPr>
              <a:t>Aging </a:t>
            </a:r>
          </a:p>
          <a:p>
            <a:endParaRPr lang="en-US" sz="1400" dirty="0" smtClean="0">
              <a:latin typeface="Arial" charset="0"/>
            </a:endParaRPr>
          </a:p>
          <a:p>
            <a:r>
              <a:rPr lang="en-US" sz="1400" dirty="0" smtClean="0">
                <a:latin typeface="Arial" charset="0"/>
              </a:rPr>
              <a:t>https://www.youtube.com/watch?v=YJcOLpYNlWc</a:t>
            </a:r>
            <a:endParaRPr lang="en-US" sz="1400" dirty="0">
              <a:solidFill>
                <a:schemeClr val="tx1"/>
              </a:solidFill>
              <a:effectLst/>
              <a:latin typeface="Arial" charset="0"/>
            </a:endParaRPr>
          </a:p>
        </p:txBody>
      </p:sp>
      <p:pic>
        <p:nvPicPr>
          <p:cNvPr id="5" name="Picture 4" descr="Color.BMP"/>
          <p:cNvPicPr>
            <a:picLocks noChangeAspect="1"/>
          </p:cNvPicPr>
          <p:nvPr/>
        </p:nvPicPr>
        <p:blipFill>
          <a:blip r:embed="rId4" cstate="print"/>
          <a:stretch>
            <a:fillRect/>
          </a:stretch>
        </p:blipFill>
        <p:spPr>
          <a:xfrm>
            <a:off x="228600" y="914400"/>
            <a:ext cx="3658537" cy="850610"/>
          </a:xfrm>
          <a:prstGeom prst="rect">
            <a:avLst/>
          </a:prstGeom>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pPr>
              <a:spcBef>
                <a:spcPts val="1800"/>
              </a:spcBef>
              <a:spcAft>
                <a:spcPts val="1800"/>
              </a:spcAft>
            </a:pPr>
            <a:endParaRPr lang="en-US" dirty="0" smtClean="0"/>
          </a:p>
          <a:p>
            <a:pPr>
              <a:spcBef>
                <a:spcPts val="1800"/>
              </a:spcBef>
              <a:spcAft>
                <a:spcPts val="1800"/>
              </a:spcAft>
            </a:pPr>
            <a:endParaRPr lang="en-US" dirty="0" smtClean="0"/>
          </a:p>
          <a:p>
            <a:pPr>
              <a:spcBef>
                <a:spcPts val="1800"/>
              </a:spcBef>
              <a:spcAft>
                <a:spcPts val="1800"/>
              </a:spcAft>
            </a:pPr>
            <a:r>
              <a:rPr lang="en-US" dirty="0" smtClean="0"/>
              <a:t>SMPs empower and assist Medicare beneficiaries, their families and caregivers to prevent, detect, and report health care fraud, errors, and abuse through outreach, counseling and education</a:t>
            </a:r>
          </a:p>
          <a:p>
            <a:pPr>
              <a:spcBef>
                <a:spcPts val="1800"/>
              </a:spcBef>
              <a:spcAft>
                <a:spcPts val="1800"/>
              </a:spcAft>
            </a:pPr>
            <a:r>
              <a:rPr lang="en-US" sz="4400" b="1" dirty="0" smtClean="0">
                <a:solidFill>
                  <a:srgbClr val="FF0000"/>
                </a:solidFill>
              </a:rPr>
              <a:t>Protect</a:t>
            </a:r>
            <a:r>
              <a:rPr lang="en-US" sz="4400" dirty="0" smtClean="0">
                <a:solidFill>
                  <a:srgbClr val="FF0000"/>
                </a:solidFill>
              </a:rPr>
              <a:t> 	  </a:t>
            </a:r>
            <a:r>
              <a:rPr lang="en-US" sz="4400" b="1" dirty="0" smtClean="0">
                <a:solidFill>
                  <a:srgbClr val="FF0000"/>
                </a:solidFill>
              </a:rPr>
              <a:t>Detect</a:t>
            </a:r>
            <a:r>
              <a:rPr lang="en-US" sz="4400" dirty="0" smtClean="0">
                <a:solidFill>
                  <a:srgbClr val="FF0000"/>
                </a:solidFill>
              </a:rPr>
              <a:t> 		 </a:t>
            </a:r>
            <a:r>
              <a:rPr lang="en-US" sz="4400" b="1" dirty="0" smtClean="0">
                <a:solidFill>
                  <a:srgbClr val="FF0000"/>
                </a:solidFill>
              </a:rPr>
              <a:t>Report</a:t>
            </a:r>
          </a:p>
          <a:p>
            <a:pPr lvl="1">
              <a:spcBef>
                <a:spcPts val="1200"/>
              </a:spcBef>
              <a:spcAft>
                <a:spcPts val="1200"/>
              </a:spcAft>
            </a:pPr>
            <a:endParaRPr lang="en-US" sz="2400" dirty="0" smtClean="0">
              <a:solidFill>
                <a:srgbClr val="7030A0"/>
              </a:solidFill>
            </a:endParaRPr>
          </a:p>
          <a:p>
            <a:endParaRPr lang="en-US" sz="2800" dirty="0"/>
          </a:p>
        </p:txBody>
      </p:sp>
      <p:sp>
        <p:nvSpPr>
          <p:cNvPr id="2" name="Slide Number Placeholder 1"/>
          <p:cNvSpPr>
            <a:spLocks noGrp="1"/>
          </p:cNvSpPr>
          <p:nvPr>
            <p:ph type="sldNum" sz="quarter" idx="4294967295"/>
          </p:nvPr>
        </p:nvSpPr>
        <p:spPr>
          <a:xfrm>
            <a:off x="8647272" y="6407944"/>
            <a:ext cx="365760" cy="365125"/>
          </a:xfrm>
          <a:prstGeom prst="rect">
            <a:avLst/>
          </a:prstGeom>
        </p:spPr>
        <p:txBody>
          <a:bodyPr/>
          <a:lstStyle/>
          <a:p>
            <a:fld id="{6E732EE5-5696-4508-B85C-14419192A316}" type="slidenum">
              <a:rPr lang="en-US" smtClean="0"/>
              <a:pPr/>
              <a:t>77</a:t>
            </a:fld>
            <a:endParaRPr lang="en-US"/>
          </a:p>
        </p:txBody>
      </p:sp>
      <p:sp>
        <p:nvSpPr>
          <p:cNvPr id="3" name="Title 2"/>
          <p:cNvSpPr>
            <a:spLocks noGrp="1"/>
          </p:cNvSpPr>
          <p:nvPr>
            <p:ph type="title"/>
          </p:nvPr>
        </p:nvSpPr>
        <p:spPr/>
        <p:txBody>
          <a:bodyPr>
            <a:normAutofit/>
          </a:bodyPr>
          <a:lstStyle/>
          <a:p>
            <a:r>
              <a:rPr lang="en-US" dirty="0" smtClean="0">
                <a:solidFill>
                  <a:srgbClr val="002060"/>
                </a:solidFill>
                <a:effectLst/>
              </a:rPr>
              <a:t>Focus on Education / Awareness</a:t>
            </a:r>
            <a:endParaRPr lang="en-US" dirty="0">
              <a:solidFill>
                <a:srgbClr val="002060"/>
              </a:solidFill>
              <a:effectLst/>
            </a:endParaRPr>
          </a:p>
        </p:txBody>
      </p:sp>
      <p:pic>
        <p:nvPicPr>
          <p:cNvPr id="5" name="Picture 4" descr="Image result for Medicare Fraud"/>
          <p:cNvPicPr/>
          <p:nvPr/>
        </p:nvPicPr>
        <p:blipFill>
          <a:blip r:embed="rId2" cstate="print"/>
          <a:srcRect/>
          <a:stretch>
            <a:fillRect/>
          </a:stretch>
        </p:blipFill>
        <p:spPr bwMode="auto">
          <a:xfrm>
            <a:off x="1066800" y="1600200"/>
            <a:ext cx="7239000" cy="13716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spcBef>
                <a:spcPts val="1800"/>
              </a:spcBef>
              <a:spcAft>
                <a:spcPts val="1800"/>
              </a:spcAft>
            </a:pPr>
            <a:r>
              <a:rPr lang="en-US" sz="2800" dirty="0" smtClean="0"/>
              <a:t>SMPs empower and assist Medicare beneficiaries, their families and caregivers to prevent, detect, and report health care fraud, errors, and abuse through outreach, counseling and education</a:t>
            </a:r>
          </a:p>
          <a:p>
            <a:pPr>
              <a:spcBef>
                <a:spcPts val="1800"/>
              </a:spcBef>
              <a:spcAft>
                <a:spcPts val="1800"/>
              </a:spcAft>
            </a:pPr>
            <a:r>
              <a:rPr lang="en-US" sz="2800" dirty="0" smtClean="0"/>
              <a:t>Protect, Detect, Report</a:t>
            </a:r>
          </a:p>
          <a:p>
            <a:pPr lvl="1">
              <a:spcBef>
                <a:spcPts val="1200"/>
              </a:spcBef>
              <a:spcAft>
                <a:spcPts val="1200"/>
              </a:spcAft>
            </a:pPr>
            <a:r>
              <a:rPr lang="en-US" sz="2400" dirty="0" smtClean="0">
                <a:solidFill>
                  <a:srgbClr val="7030A0"/>
                </a:solidFill>
                <a:hlinkClick r:id="rId3"/>
              </a:rPr>
              <a:t>www.cahealthadvocates.org</a:t>
            </a:r>
            <a:endParaRPr lang="en-US" sz="2400" dirty="0" smtClean="0">
              <a:solidFill>
                <a:srgbClr val="7030A0"/>
              </a:solidFill>
            </a:endParaRPr>
          </a:p>
          <a:p>
            <a:pPr lvl="1">
              <a:spcBef>
                <a:spcPts val="1200"/>
              </a:spcBef>
              <a:spcAft>
                <a:spcPts val="1200"/>
              </a:spcAft>
            </a:pPr>
            <a:r>
              <a:rPr lang="en-US" sz="2400" dirty="0" smtClean="0">
                <a:solidFill>
                  <a:srgbClr val="7030A0"/>
                </a:solidFill>
                <a:hlinkClick r:id="rId4"/>
              </a:rPr>
              <a:t>www.smpresource.org</a:t>
            </a:r>
            <a:endParaRPr lang="en-US" sz="2400" dirty="0" smtClean="0">
              <a:solidFill>
                <a:srgbClr val="7030A0"/>
              </a:solidFill>
            </a:endParaRPr>
          </a:p>
          <a:p>
            <a:endParaRPr lang="en-US" sz="2800" dirty="0"/>
          </a:p>
        </p:txBody>
      </p:sp>
      <p:sp>
        <p:nvSpPr>
          <p:cNvPr id="2" name="Slide Number Placeholder 1"/>
          <p:cNvSpPr>
            <a:spLocks noGrp="1"/>
          </p:cNvSpPr>
          <p:nvPr>
            <p:ph type="sldNum" sz="quarter" idx="4294967295"/>
          </p:nvPr>
        </p:nvSpPr>
        <p:spPr>
          <a:xfrm>
            <a:off x="8647272" y="6407944"/>
            <a:ext cx="365760" cy="365125"/>
          </a:xfrm>
          <a:prstGeom prst="rect">
            <a:avLst/>
          </a:prstGeom>
        </p:spPr>
        <p:txBody>
          <a:bodyPr/>
          <a:lstStyle/>
          <a:p>
            <a:fld id="{6E732EE5-5696-4508-B85C-14419192A316}" type="slidenum">
              <a:rPr lang="en-US" smtClean="0"/>
              <a:pPr/>
              <a:t>78</a:t>
            </a:fld>
            <a:endParaRPr lang="en-US"/>
          </a:p>
        </p:txBody>
      </p:sp>
      <p:sp>
        <p:nvSpPr>
          <p:cNvPr id="3" name="Title 2"/>
          <p:cNvSpPr>
            <a:spLocks noGrp="1"/>
          </p:cNvSpPr>
          <p:nvPr>
            <p:ph type="title"/>
          </p:nvPr>
        </p:nvSpPr>
        <p:spPr/>
        <p:txBody>
          <a:bodyPr>
            <a:normAutofit/>
          </a:bodyPr>
          <a:lstStyle/>
          <a:p>
            <a:r>
              <a:rPr lang="en-US" dirty="0" smtClean="0">
                <a:solidFill>
                  <a:srgbClr val="002060"/>
                </a:solidFill>
                <a:effectLst/>
              </a:rPr>
              <a:t>Focus on Education / Awareness</a:t>
            </a:r>
            <a:endParaRPr lang="en-US" dirty="0">
              <a:solidFill>
                <a:srgbClr val="002060"/>
              </a:solidFill>
              <a:effectLst/>
            </a:endParaRPr>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800" b="1" smtClean="0"/>
              <a:t>Why Do We Care?</a:t>
            </a:r>
          </a:p>
        </p:txBody>
      </p:sp>
      <p:sp>
        <p:nvSpPr>
          <p:cNvPr id="3075" name="Rectangle 3"/>
          <p:cNvSpPr>
            <a:spLocks noGrp="1" noChangeArrowheads="1"/>
          </p:cNvSpPr>
          <p:nvPr>
            <p:ph type="body" idx="1"/>
          </p:nvPr>
        </p:nvSpPr>
        <p:spPr/>
        <p:txBody>
          <a:bodyPr/>
          <a:lstStyle/>
          <a:p>
            <a:pPr eaLnBrk="1" hangingPunct="1">
              <a:lnSpc>
                <a:spcPct val="150000"/>
              </a:lnSpc>
            </a:pPr>
            <a:r>
              <a:rPr lang="en-US" sz="2400" smtClean="0"/>
              <a:t>Every year, Medicare loses billions of dollars  </a:t>
            </a:r>
          </a:p>
          <a:p>
            <a:pPr eaLnBrk="1" hangingPunct="1">
              <a:lnSpc>
                <a:spcPct val="150000"/>
              </a:lnSpc>
            </a:pPr>
            <a:r>
              <a:rPr lang="en-US" sz="2400" smtClean="0"/>
              <a:t>Fraud can be dangerous to </a:t>
            </a:r>
            <a:r>
              <a:rPr lang="en-US" sz="2400" u="sng" smtClean="0"/>
              <a:t>your health</a:t>
            </a:r>
            <a:r>
              <a:rPr lang="en-US" sz="2400" smtClean="0"/>
              <a:t>!</a:t>
            </a:r>
          </a:p>
          <a:p>
            <a:pPr eaLnBrk="1" hangingPunct="1">
              <a:lnSpc>
                <a:spcPct val="150000"/>
              </a:lnSpc>
            </a:pPr>
            <a:r>
              <a:rPr lang="en-US" sz="2400" smtClean="0"/>
              <a:t>You may be labeled an ‘over-utilizer’:</a:t>
            </a:r>
          </a:p>
          <a:p>
            <a:pPr lvl="1" eaLnBrk="1" hangingPunct="1">
              <a:lnSpc>
                <a:spcPct val="150000"/>
              </a:lnSpc>
            </a:pPr>
            <a:r>
              <a:rPr lang="en-US" sz="2400" smtClean="0"/>
              <a:t>You may lose access to care and benefits</a:t>
            </a:r>
          </a:p>
          <a:p>
            <a:pPr lvl="1" eaLnBrk="1" hangingPunct="1">
              <a:lnSpc>
                <a:spcPct val="150000"/>
              </a:lnSpc>
            </a:pPr>
            <a:r>
              <a:rPr lang="en-US" sz="2400" smtClean="0"/>
              <a:t>You may be unable to get needed equipment</a:t>
            </a:r>
          </a:p>
          <a:p>
            <a:pPr lvl="1" eaLnBrk="1" hangingPunct="1">
              <a:lnSpc>
                <a:spcPct val="150000"/>
              </a:lnSpc>
            </a:pPr>
            <a:r>
              <a:rPr lang="en-US" sz="2400" smtClean="0"/>
              <a:t>All taxpayers lose</a:t>
            </a:r>
          </a:p>
        </p:txBody>
      </p:sp>
      <p:sp>
        <p:nvSpPr>
          <p:cNvPr id="18435" name="Slide Number Placeholder 4"/>
          <p:cNvSpPr>
            <a:spLocks noGrp="1"/>
          </p:cNvSpPr>
          <p:nvPr>
            <p:ph type="sldNum" sz="quarter" idx="4294967295"/>
          </p:nvPr>
        </p:nvSpPr>
        <p:spPr>
          <a:xfrm>
            <a:off x="6553200" y="6356350"/>
            <a:ext cx="2133600" cy="365125"/>
          </a:xfrm>
          <a:prstGeom prst="rect">
            <a:avLst/>
          </a:prstGeom>
          <a:noFill/>
        </p:spPr>
        <p:txBody>
          <a:bodyPr/>
          <a:lstStyle/>
          <a:p>
            <a:fld id="{1715FF4C-F450-4655-BA55-76CA36E1C311}" type="slidenum">
              <a:rPr lang="en-US" smtClean="0"/>
              <a:pPr/>
              <a:t>79</a:t>
            </a:fld>
            <a:endParaRPr lang="en-US" smtClean="0"/>
          </a:p>
        </p:txBody>
      </p:sp>
      <p:pic>
        <p:nvPicPr>
          <p:cNvPr id="18436" name="Picture 2" descr="C:\Users\mnozaki\AppData\Local\Microsoft\Windows\Temporary Internet Files\Content.IE5\3O5V3H8Q\MC900431516[1].png"/>
          <p:cNvPicPr>
            <a:picLocks noChangeAspect="1" noChangeArrowheads="1"/>
          </p:cNvPicPr>
          <p:nvPr/>
        </p:nvPicPr>
        <p:blipFill>
          <a:blip r:embed="rId3" cstate="print"/>
          <a:srcRect/>
          <a:stretch>
            <a:fillRect/>
          </a:stretch>
        </p:blipFill>
        <p:spPr bwMode="auto">
          <a:xfrm>
            <a:off x="7162800" y="2057400"/>
            <a:ext cx="1600200" cy="1600200"/>
          </a:xfrm>
          <a:prstGeom prst="rect">
            <a:avLst/>
          </a:prstGeom>
          <a:noFill/>
          <a:ln w="9525">
            <a:noFill/>
            <a:miter lim="800000"/>
            <a:headEnd/>
            <a:tailEnd/>
          </a:ln>
        </p:spPr>
      </p:pic>
    </p:spTree>
  </p:cSld>
  <p:clrMapOvr>
    <a:masterClrMapping/>
  </p:clrMapOvr>
  <p:transition xmlns:p14="http://schemas.microsoft.com/office/powerpoint/2010/main" spd="med">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p:cTn id="11" dur="1000" fill="hold"/>
                                        <p:tgtEl>
                                          <p:spTgt spid="3075">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0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0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anim calcmode="lin" valueType="num">
                                      <p:cBhvr>
                                        <p:cTn id="18" dur="1000" fill="hold"/>
                                        <p:tgtEl>
                                          <p:spTgt spid="3075">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0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07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p:cTn id="25" dur="1000" fill="hold"/>
                                        <p:tgtEl>
                                          <p:spTgt spid="3075">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0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075">
                                            <p:txEl>
                                              <p:pRg st="2" end="2"/>
                                            </p:txEl>
                                          </p:spTgt>
                                        </p:tgtEl>
                                      </p:cBhvr>
                                    </p:animEffect>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3075">
                                            <p:txEl>
                                              <p:pRg st="3" end="3"/>
                                            </p:txEl>
                                          </p:spTgt>
                                        </p:tgtEl>
                                        <p:attrNameLst>
                                          <p:attrName>style.visibility</p:attrName>
                                        </p:attrNameLst>
                                      </p:cBhvr>
                                      <p:to>
                                        <p:strVal val="visible"/>
                                      </p:to>
                                    </p:set>
                                    <p:animEffect transition="in" filter="fade">
                                      <p:cBhvr>
                                        <p:cTn id="31" dur="1000"/>
                                        <p:tgtEl>
                                          <p:spTgt spid="3075">
                                            <p:txEl>
                                              <p:pRg st="3" end="3"/>
                                            </p:txEl>
                                          </p:spTgt>
                                        </p:tgtEl>
                                      </p:cBhvr>
                                    </p:animEffect>
                                    <p:anim calcmode="lin" valueType="num">
                                      <p:cBhvr>
                                        <p:cTn id="32"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nodeType="afterEffect">
                                  <p:stCondLst>
                                    <p:cond delay="0"/>
                                  </p:stCondLst>
                                  <p:childTnLst>
                                    <p:set>
                                      <p:cBhvr>
                                        <p:cTn id="36" dur="1" fill="hold">
                                          <p:stCondLst>
                                            <p:cond delay="0"/>
                                          </p:stCondLst>
                                        </p:cTn>
                                        <p:tgtEl>
                                          <p:spTgt spid="3075">
                                            <p:txEl>
                                              <p:pRg st="4" end="4"/>
                                            </p:txEl>
                                          </p:spTgt>
                                        </p:tgtEl>
                                        <p:attrNameLst>
                                          <p:attrName>style.visibility</p:attrName>
                                        </p:attrNameLst>
                                      </p:cBhvr>
                                      <p:to>
                                        <p:strVal val="visible"/>
                                      </p:to>
                                    </p:set>
                                    <p:animEffect transition="in" filter="fade">
                                      <p:cBhvr>
                                        <p:cTn id="37" dur="1000"/>
                                        <p:tgtEl>
                                          <p:spTgt spid="3075">
                                            <p:txEl>
                                              <p:pRg st="4" end="4"/>
                                            </p:txEl>
                                          </p:spTgt>
                                        </p:tgtEl>
                                      </p:cBhvr>
                                    </p:animEffect>
                                    <p:anim calcmode="lin" valueType="num">
                                      <p:cBhvr>
                                        <p:cTn id="38"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075">
                                            <p:txEl>
                                              <p:pRg st="5" end="5"/>
                                            </p:txEl>
                                          </p:spTgt>
                                        </p:tgtEl>
                                        <p:attrNameLst>
                                          <p:attrName>style.visibility</p:attrName>
                                        </p:attrNameLst>
                                      </p:cBhvr>
                                      <p:to>
                                        <p:strVal val="visible"/>
                                      </p:to>
                                    </p:set>
                                    <p:animEffect transition="in" filter="fade">
                                      <p:cBhvr>
                                        <p:cTn id="43" dur="1000"/>
                                        <p:tgtEl>
                                          <p:spTgt spid="3075">
                                            <p:txEl>
                                              <p:pRg st="5" end="5"/>
                                            </p:txEl>
                                          </p:spTgt>
                                        </p:tgtEl>
                                      </p:cBhvr>
                                    </p:animEffect>
                                    <p:anim calcmode="lin" valueType="num">
                                      <p:cBhvr>
                                        <p:cTn id="44"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are there Medicare Penalties</a:t>
            </a:r>
            <a:endParaRPr lang="en-US" b="1" dirty="0"/>
          </a:p>
        </p:txBody>
      </p:sp>
      <p:sp>
        <p:nvSpPr>
          <p:cNvPr id="1026" name="AutoShape 2" descr="Image result for confusing picture of Medica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Image result for confusing picture of Medicare"/>
          <p:cNvPicPr/>
          <p:nvPr/>
        </p:nvPicPr>
        <p:blipFill>
          <a:blip r:embed="rId2" cstate="print"/>
          <a:srcRect/>
          <a:stretch>
            <a:fillRect/>
          </a:stretch>
        </p:blipFill>
        <p:spPr bwMode="auto">
          <a:xfrm>
            <a:off x="1143000" y="1676400"/>
            <a:ext cx="6858000" cy="426720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4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a:defRPr/>
            </a:pPr>
            <a:r>
              <a:rPr lang="en-US" sz="2800" dirty="0" smtClean="0"/>
              <a:t>How much does Medicare pay out annually in claims?    </a:t>
            </a:r>
            <a:r>
              <a:rPr lang="en-US" sz="2800" dirty="0" smtClean="0">
                <a:solidFill>
                  <a:srgbClr val="FF0000"/>
                </a:solidFill>
              </a:rPr>
              <a:t>$575.5 billion</a:t>
            </a:r>
          </a:p>
          <a:p>
            <a:pPr lvl="1">
              <a:defRPr/>
            </a:pPr>
            <a:r>
              <a:rPr lang="en-US" sz="2400" dirty="0" smtClean="0"/>
              <a:t>_____________________________</a:t>
            </a:r>
          </a:p>
          <a:p>
            <a:pPr>
              <a:defRPr/>
            </a:pPr>
            <a:r>
              <a:rPr lang="en-US" sz="2800" dirty="0" smtClean="0"/>
              <a:t>How much of this is estimated to be lost to fraud and abuse?  </a:t>
            </a:r>
            <a:r>
              <a:rPr lang="en-US" sz="2800" dirty="0" smtClean="0">
                <a:solidFill>
                  <a:srgbClr val="FF0000"/>
                </a:solidFill>
              </a:rPr>
              <a:t>$60-90 billion</a:t>
            </a:r>
          </a:p>
          <a:p>
            <a:pPr lvl="1">
              <a:defRPr/>
            </a:pPr>
            <a:r>
              <a:rPr lang="en-US" sz="2400" dirty="0" smtClean="0"/>
              <a:t>_____________________________</a:t>
            </a:r>
          </a:p>
          <a:p>
            <a:pPr>
              <a:defRPr/>
            </a:pPr>
            <a:r>
              <a:rPr lang="en-US" sz="2800" dirty="0" smtClean="0"/>
              <a:t>What is the #1 state for losses due to Medicare and Medicaid fraud and abuse? </a:t>
            </a:r>
            <a:r>
              <a:rPr lang="en-US" sz="2800" dirty="0" smtClean="0">
                <a:solidFill>
                  <a:srgbClr val="FF0000"/>
                </a:solidFill>
              </a:rPr>
              <a:t>CA</a:t>
            </a:r>
          </a:p>
          <a:p>
            <a:pPr lvl="1">
              <a:defRPr/>
            </a:pPr>
            <a:r>
              <a:rPr lang="en-US" sz="2400" dirty="0" smtClean="0"/>
              <a:t>_____________________________</a:t>
            </a:r>
            <a:endParaRPr lang="en-US" sz="2400" dirty="0"/>
          </a:p>
          <a:p>
            <a:pPr>
              <a:defRPr/>
            </a:pPr>
            <a:r>
              <a:rPr lang="en-US" sz="2800" dirty="0" smtClean="0"/>
              <a:t>#2, #3, #4 states? </a:t>
            </a:r>
            <a:r>
              <a:rPr lang="en-US" sz="2800" dirty="0" smtClean="0">
                <a:solidFill>
                  <a:srgbClr val="FF0000"/>
                </a:solidFill>
              </a:rPr>
              <a:t>Florida, Texas, New York</a:t>
            </a:r>
          </a:p>
          <a:p>
            <a:pPr>
              <a:defRPr/>
            </a:pPr>
            <a:endParaRPr lang="en-US" sz="2800" dirty="0"/>
          </a:p>
          <a:p>
            <a:pPr lvl="8">
              <a:defRPr/>
            </a:pPr>
            <a:r>
              <a:rPr lang="en-US" dirty="0" smtClean="0"/>
              <a:t>     Source</a:t>
            </a:r>
            <a:r>
              <a:rPr lang="en-US" dirty="0"/>
              <a:t>: Congressional Business Office (CBO</a:t>
            </a:r>
            <a:r>
              <a:rPr lang="en-US" dirty="0" smtClean="0"/>
              <a:t>) for 2012</a:t>
            </a:r>
            <a:endParaRPr lang="en-US" dirty="0"/>
          </a:p>
          <a:p>
            <a:pPr>
              <a:defRPr/>
            </a:pPr>
            <a:endParaRPr lang="en-US" dirty="0"/>
          </a:p>
        </p:txBody>
      </p:sp>
      <p:sp>
        <p:nvSpPr>
          <p:cNvPr id="4" name="Rounded Rectangle 3"/>
          <p:cNvSpPr/>
          <p:nvPr/>
        </p:nvSpPr>
        <p:spPr>
          <a:xfrm>
            <a:off x="381000" y="533400"/>
            <a:ext cx="7696200" cy="838200"/>
          </a:xfrm>
          <a:prstGeom prst="roundRect">
            <a:avLst/>
          </a:prstGeom>
          <a:solidFill>
            <a:schemeClr val="accent1">
              <a:lumMod val="75000"/>
            </a:schemeClr>
          </a:solidFill>
          <a:effectLst>
            <a:glow rad="228600">
              <a:schemeClr val="accent4">
                <a:satMod val="175000"/>
                <a:alpha val="40000"/>
              </a:schemeClr>
            </a:glow>
            <a:innerShdw blurRad="63500" dist="50800" dir="27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dirty="0"/>
              <a:t>Answers</a:t>
            </a:r>
          </a:p>
        </p:txBody>
      </p:sp>
    </p:spTree>
  </p:cSld>
  <p:clrMapOvr>
    <a:masterClrMapping/>
  </p:clrMapOvr>
  <p:transition xmlns:p14="http://schemas.microsoft.com/office/powerpoint/2010/main">
    <p:split orient="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0" y="228600"/>
            <a:ext cx="7162800" cy="838200"/>
          </a:xfrm>
          <a:prstGeom prst="rect">
            <a:avLst/>
          </a:prstGeom>
        </p:spPr>
        <p:txBody>
          <a:bodyPr vert="horz" anchor="ctr">
            <a:normAutofit fontScale="85000" lnSpcReduction="1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2"/>
                </a:solidFill>
                <a:uLnTx/>
                <a:uFillTx/>
                <a:latin typeface="Times New Roman" pitchFamily="18" charset="0"/>
                <a:ea typeface="+mj-ea"/>
                <a:cs typeface="Times New Roman" pitchFamily="18" charset="0"/>
              </a:rPr>
              <a:t>Identity Theft is the Door to Medicare Fraud </a:t>
            </a:r>
            <a:br>
              <a:rPr kumimoji="0" lang="en-US" sz="3200" b="1" i="0" u="none" strike="noStrike" kern="1200" cap="none" spc="0" normalizeH="0" baseline="0" noProof="0" dirty="0" smtClean="0">
                <a:ln>
                  <a:noFill/>
                </a:ln>
                <a:solidFill>
                  <a:schemeClr val="tx2"/>
                </a:solidFill>
                <a:uLnTx/>
                <a:uFillTx/>
                <a:latin typeface="Times New Roman" pitchFamily="18" charset="0"/>
                <a:ea typeface="+mj-ea"/>
                <a:cs typeface="Times New Roman" pitchFamily="18" charset="0"/>
              </a:rPr>
            </a:br>
            <a:r>
              <a:rPr kumimoji="0" lang="en-US" sz="1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Compromised Beneficiaries</a:t>
            </a:r>
            <a:endParaRPr kumimoji="0" lang="en-US" sz="1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pic>
        <p:nvPicPr>
          <p:cNvPr id="8" name="Content Placeholder 5" descr="Distribution of the PSC/ZPIC/PDAC (Part B and DME) Beneficiary Addresses"/>
          <p:cNvPicPr>
            <a:picLocks noChangeAspect="1"/>
          </p:cNvPicPr>
          <p:nvPr/>
        </p:nvPicPr>
        <p:blipFill>
          <a:blip r:embed="rId3" cstate="print"/>
          <a:stretch>
            <a:fillRect/>
          </a:stretch>
        </p:blipFill>
        <p:spPr>
          <a:xfrm>
            <a:off x="838200" y="1143000"/>
            <a:ext cx="7924800" cy="5158596"/>
          </a:xfrm>
          <a:prstGeom prst="rect">
            <a:avLst/>
          </a:prstGeom>
        </p:spPr>
      </p:pic>
    </p:spTree>
  </p:cSld>
  <p:clrMapOvr>
    <a:masterClrMapping/>
  </p:clrMapOvr>
  <p:transition xmlns:p14="http://schemas.microsoft.com/office/powerpoint/2010/main">
    <p:blinds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p:txBody>
          <a:bodyPr lIns="92075" tIns="46038" rIns="92075" bIns="46038"/>
          <a:lstStyle/>
          <a:p>
            <a:pPr algn="l" eaLnBrk="1" hangingPunct="1"/>
            <a:r>
              <a:rPr lang="en-US" sz="4800" b="1" dirty="0" smtClean="0">
                <a:solidFill>
                  <a:schemeClr val="tx1"/>
                </a:solidFill>
              </a:rPr>
              <a:t>Some Common Schemes</a:t>
            </a:r>
            <a:r>
              <a:rPr lang="en-US" sz="4800" b="1" u="sng" dirty="0" smtClean="0"/>
              <a:t> </a:t>
            </a:r>
          </a:p>
        </p:txBody>
      </p:sp>
      <p:sp>
        <p:nvSpPr>
          <p:cNvPr id="217091" name="Rectangle 3"/>
          <p:cNvSpPr>
            <a:spLocks noGrp="1" noChangeArrowheads="1"/>
          </p:cNvSpPr>
          <p:nvPr>
            <p:ph type="body" idx="4294967295"/>
          </p:nvPr>
        </p:nvSpPr>
        <p:spPr>
          <a:xfrm>
            <a:off x="457200" y="1371600"/>
            <a:ext cx="8229600" cy="4525963"/>
          </a:xfrm>
        </p:spPr>
        <p:txBody>
          <a:bodyPr>
            <a:normAutofit fontScale="25000" lnSpcReduction="20000"/>
          </a:bodyPr>
          <a:lstStyle/>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7200" dirty="0" smtClean="0"/>
          </a:p>
          <a:p>
            <a:pPr eaLnBrk="1" hangingPunct="1"/>
            <a:endParaRPr lang="en-US" sz="7200" dirty="0" smtClean="0"/>
          </a:p>
          <a:p>
            <a:pPr eaLnBrk="1" hangingPunct="1"/>
            <a:r>
              <a:rPr lang="en-US" sz="7200" b="1" dirty="0" smtClean="0"/>
              <a:t>Medicare Card Fraud- </a:t>
            </a:r>
            <a:r>
              <a:rPr lang="en-US" sz="7200" dirty="0" smtClean="0"/>
              <a:t>Cost to activate your card, Send a plastic new card</a:t>
            </a:r>
          </a:p>
          <a:p>
            <a:pPr eaLnBrk="1" hangingPunct="1"/>
            <a:r>
              <a:rPr lang="en-US" sz="7200" b="1" dirty="0" smtClean="0"/>
              <a:t>Durable Medical Equipment- </a:t>
            </a:r>
            <a:r>
              <a:rPr lang="en-US" sz="7200" dirty="0" smtClean="0"/>
              <a:t>Brace Scam</a:t>
            </a:r>
          </a:p>
          <a:p>
            <a:pPr eaLnBrk="1" hangingPunct="1"/>
            <a:r>
              <a:rPr lang="en-US" sz="7200" dirty="0" smtClean="0"/>
              <a:t>Enrollment Fraud-Agents misrepresents plans, offers trips, DME, must sign up or lose Medicare</a:t>
            </a:r>
          </a:p>
          <a:p>
            <a:pPr eaLnBrk="1" hangingPunct="1"/>
            <a:r>
              <a:rPr lang="en-US" sz="7200" b="1" dirty="0" smtClean="0"/>
              <a:t>Doctor, Medical Facility, Lab, Pharmacy</a:t>
            </a:r>
          </a:p>
          <a:p>
            <a:pPr lvl="1" eaLnBrk="1" hangingPunct="1"/>
            <a:r>
              <a:rPr lang="en-US" sz="7200" dirty="0" smtClean="0"/>
              <a:t>Billing for services not received </a:t>
            </a:r>
          </a:p>
          <a:p>
            <a:pPr lvl="1" eaLnBrk="1" hangingPunct="1"/>
            <a:r>
              <a:rPr lang="en-US" sz="7200" dirty="0" smtClean="0"/>
              <a:t>Providing a service; billing for a more expensive procedure</a:t>
            </a:r>
          </a:p>
          <a:p>
            <a:pPr lvl="1" eaLnBrk="1" hangingPunct="1"/>
            <a:r>
              <a:rPr lang="en-US" sz="7200" dirty="0" smtClean="0"/>
              <a:t>Double billing  </a:t>
            </a:r>
          </a:p>
          <a:p>
            <a:pPr eaLnBrk="1" hangingPunct="1"/>
            <a:r>
              <a:rPr lang="en-US" sz="7200" b="1" dirty="0" smtClean="0"/>
              <a:t>Allegations of Agent Misconduct &amp; Plan Marketing Violations via TV commercials, mail, telephone or in-person</a:t>
            </a:r>
          </a:p>
          <a:p>
            <a:pPr lvl="1" eaLnBrk="1" hangingPunct="1"/>
            <a:r>
              <a:rPr lang="en-US" sz="7200" dirty="0" smtClean="0"/>
              <a:t>Misrepresentation - says they are from Medicare or that Medicare wants a person to have a certain service</a:t>
            </a:r>
          </a:p>
          <a:p>
            <a:pPr eaLnBrk="1" hangingPunct="1"/>
            <a:r>
              <a:rPr lang="en-US" sz="7200" b="1" dirty="0" smtClean="0"/>
              <a:t>Questionable Hospice Enrollments</a:t>
            </a:r>
          </a:p>
          <a:p>
            <a:pPr lvl="1" eaLnBrk="1" hangingPunct="1"/>
            <a:endParaRPr lang="en-US" sz="7200" dirty="0" smtClean="0"/>
          </a:p>
          <a:p>
            <a:pPr lvl="1" eaLnBrk="1" hangingPunct="1"/>
            <a:endParaRPr lang="en-US" sz="7200" dirty="0" smtClean="0"/>
          </a:p>
          <a:p>
            <a:pPr eaLnBrk="1" hangingPunct="1">
              <a:buFontTx/>
              <a:buNone/>
            </a:pPr>
            <a:r>
              <a:rPr lang="en-US" sz="7200" dirty="0" smtClean="0"/>
              <a:t>	</a:t>
            </a:r>
          </a:p>
          <a:p>
            <a:pPr eaLnBrk="1" hangingPunct="1">
              <a:buFontTx/>
              <a:buNone/>
            </a:pPr>
            <a:endParaRPr lang="en-US" sz="7200" dirty="0" smtClean="0"/>
          </a:p>
        </p:txBody>
      </p:sp>
      <p:sp>
        <p:nvSpPr>
          <p:cNvPr id="21508" name="Slide Number Placeholder 4"/>
          <p:cNvSpPr>
            <a:spLocks noGrp="1"/>
          </p:cNvSpPr>
          <p:nvPr>
            <p:ph type="sldNum" sz="quarter" idx="12"/>
          </p:nvPr>
        </p:nvSpPr>
        <p:spPr>
          <a:xfrm>
            <a:off x="6781800" y="6381750"/>
            <a:ext cx="2133600" cy="476250"/>
          </a:xfrm>
          <a:noFill/>
        </p:spPr>
        <p:txBody>
          <a:bodyPr/>
          <a:lstStyle/>
          <a:p>
            <a:fld id="{B0988A28-E92E-43B7-B802-9A6D7A39834D}" type="slidenum">
              <a:rPr lang="en-US" smtClean="0"/>
              <a:pPr/>
              <a:t>82</a:t>
            </a:fld>
            <a:endParaRPr lang="en-US" smtClean="0"/>
          </a:p>
        </p:txBody>
      </p:sp>
      <p:pic>
        <p:nvPicPr>
          <p:cNvPr id="8" name="Picture 7" descr="Image result for Medicare Fraud"/>
          <p:cNvPicPr/>
          <p:nvPr/>
        </p:nvPicPr>
        <p:blipFill>
          <a:blip r:embed="rId3" cstate="print"/>
          <a:srcRect/>
          <a:stretch>
            <a:fillRect/>
          </a:stretch>
        </p:blipFill>
        <p:spPr bwMode="auto">
          <a:xfrm>
            <a:off x="838200" y="1219200"/>
            <a:ext cx="7620000" cy="762000"/>
          </a:xfrm>
          <a:prstGeom prst="rect">
            <a:avLst/>
          </a:prstGeom>
          <a:noFill/>
          <a:ln w="9525">
            <a:noFill/>
            <a:miter lim="800000"/>
            <a:headEnd/>
            <a:tailEnd/>
          </a:ln>
        </p:spPr>
      </p:pic>
      <p:pic>
        <p:nvPicPr>
          <p:cNvPr id="9" name="Picture 8" descr="Image result for Medicare Fraud"/>
          <p:cNvPicPr/>
          <p:nvPr/>
        </p:nvPicPr>
        <p:blipFill>
          <a:blip r:embed="rId4" cstate="print"/>
          <a:srcRect/>
          <a:stretch>
            <a:fillRect/>
          </a:stretch>
        </p:blipFill>
        <p:spPr bwMode="auto">
          <a:xfrm>
            <a:off x="4732292" y="5135563"/>
            <a:ext cx="3636645" cy="1524000"/>
          </a:xfrm>
          <a:prstGeom prst="rect">
            <a:avLst/>
          </a:prstGeom>
          <a:noFill/>
          <a:ln w="9525">
            <a:noFill/>
            <a:miter lim="800000"/>
            <a:headEnd/>
            <a:tailEnd/>
          </a:ln>
        </p:spPr>
      </p:pic>
    </p:spTree>
  </p:cSld>
  <p:clrMapOvr>
    <a:masterClrMapping/>
  </p:clrMapOvr>
  <p:transition xmlns:p14="http://schemas.microsoft.com/office/powerpoint/2010/main" spd="med">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7090"/>
                                        </p:tgtEl>
                                        <p:attrNameLst>
                                          <p:attrName>style.visibility</p:attrName>
                                        </p:attrNameLst>
                                      </p:cBhvr>
                                      <p:to>
                                        <p:strVal val="visible"/>
                                      </p:to>
                                    </p:set>
                                    <p:anim calcmode="lin" valueType="num">
                                      <p:cBhvr>
                                        <p:cTn id="7" dur="1000" fill="hold"/>
                                        <p:tgtEl>
                                          <p:spTgt spid="217090"/>
                                        </p:tgtEl>
                                        <p:attrNameLst>
                                          <p:attrName>ppt_x</p:attrName>
                                        </p:attrNameLst>
                                      </p:cBhvr>
                                      <p:tavLst>
                                        <p:tav tm="0">
                                          <p:val>
                                            <p:strVal val="#ppt_x-.2"/>
                                          </p:val>
                                        </p:tav>
                                        <p:tav tm="100000">
                                          <p:val>
                                            <p:strVal val="#ppt_x"/>
                                          </p:val>
                                        </p:tav>
                                      </p:tavLst>
                                    </p:anim>
                                    <p:anim calcmode="lin" valueType="num">
                                      <p:cBhvr>
                                        <p:cTn id="8" dur="1000" fill="hold"/>
                                        <p:tgtEl>
                                          <p:spTgt spid="2170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7090"/>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17091">
                                            <p:txEl>
                                              <p:pRg st="5" end="5"/>
                                            </p:txEl>
                                          </p:spTgt>
                                        </p:tgtEl>
                                        <p:attrNameLst>
                                          <p:attrName>style.visibility</p:attrName>
                                        </p:attrNameLst>
                                      </p:cBhvr>
                                      <p:to>
                                        <p:strVal val="visible"/>
                                      </p:to>
                                    </p:set>
                                    <p:animEffect transition="in" filter="fade">
                                      <p:cBhvr>
                                        <p:cTn id="13" dur="1000"/>
                                        <p:tgtEl>
                                          <p:spTgt spid="217091">
                                            <p:txEl>
                                              <p:pRg st="5" end="5"/>
                                            </p:txEl>
                                          </p:spTgt>
                                        </p:tgtEl>
                                      </p:cBhvr>
                                    </p:animEffect>
                                    <p:anim calcmode="lin" valueType="num">
                                      <p:cBhvr>
                                        <p:cTn id="14" dur="1000" fill="hold"/>
                                        <p:tgtEl>
                                          <p:spTgt spid="217091">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217091">
                                            <p:txEl>
                                              <p:pRg st="5" end="5"/>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17091">
                                            <p:txEl>
                                              <p:pRg st="6" end="6"/>
                                            </p:txEl>
                                          </p:spTgt>
                                        </p:tgtEl>
                                        <p:attrNameLst>
                                          <p:attrName>style.visibility</p:attrName>
                                        </p:attrNameLst>
                                      </p:cBhvr>
                                      <p:to>
                                        <p:strVal val="visible"/>
                                      </p:to>
                                    </p:set>
                                    <p:animEffect transition="in" filter="fade">
                                      <p:cBhvr>
                                        <p:cTn id="19" dur="1000"/>
                                        <p:tgtEl>
                                          <p:spTgt spid="217091">
                                            <p:txEl>
                                              <p:pRg st="6" end="6"/>
                                            </p:txEl>
                                          </p:spTgt>
                                        </p:tgtEl>
                                      </p:cBhvr>
                                    </p:animEffect>
                                    <p:anim calcmode="lin" valueType="num">
                                      <p:cBhvr>
                                        <p:cTn id="20" dur="1000" fill="hold"/>
                                        <p:tgtEl>
                                          <p:spTgt spid="217091">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217091">
                                            <p:txEl>
                                              <p:pRg st="6" end="6"/>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17091">
                                            <p:txEl>
                                              <p:pRg st="7" end="7"/>
                                            </p:txEl>
                                          </p:spTgt>
                                        </p:tgtEl>
                                        <p:attrNameLst>
                                          <p:attrName>style.visibility</p:attrName>
                                        </p:attrNameLst>
                                      </p:cBhvr>
                                      <p:to>
                                        <p:strVal val="visible"/>
                                      </p:to>
                                    </p:set>
                                    <p:animEffect transition="in" filter="fade">
                                      <p:cBhvr>
                                        <p:cTn id="25" dur="1000"/>
                                        <p:tgtEl>
                                          <p:spTgt spid="217091">
                                            <p:txEl>
                                              <p:pRg st="7" end="7"/>
                                            </p:txEl>
                                          </p:spTgt>
                                        </p:tgtEl>
                                      </p:cBhvr>
                                    </p:animEffect>
                                    <p:anim calcmode="lin" valueType="num">
                                      <p:cBhvr>
                                        <p:cTn id="26" dur="1000" fill="hold"/>
                                        <p:tgtEl>
                                          <p:spTgt spid="217091">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217091">
                                            <p:txEl>
                                              <p:pRg st="7" end="7"/>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217091">
                                            <p:txEl>
                                              <p:pRg st="8" end="8"/>
                                            </p:txEl>
                                          </p:spTgt>
                                        </p:tgtEl>
                                        <p:attrNameLst>
                                          <p:attrName>style.visibility</p:attrName>
                                        </p:attrNameLst>
                                      </p:cBhvr>
                                      <p:to>
                                        <p:strVal val="visible"/>
                                      </p:to>
                                    </p:set>
                                    <p:animEffect transition="in" filter="fade">
                                      <p:cBhvr>
                                        <p:cTn id="31" dur="1000"/>
                                        <p:tgtEl>
                                          <p:spTgt spid="217091">
                                            <p:txEl>
                                              <p:pRg st="8" end="8"/>
                                            </p:txEl>
                                          </p:spTgt>
                                        </p:tgtEl>
                                      </p:cBhvr>
                                    </p:animEffect>
                                    <p:anim calcmode="lin" valueType="num">
                                      <p:cBhvr>
                                        <p:cTn id="32" dur="1000" fill="hold"/>
                                        <p:tgtEl>
                                          <p:spTgt spid="217091">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217091">
                                            <p:txEl>
                                              <p:pRg st="8" end="8"/>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217091">
                                            <p:txEl>
                                              <p:pRg st="9" end="9"/>
                                            </p:txEl>
                                          </p:spTgt>
                                        </p:tgtEl>
                                        <p:attrNameLst>
                                          <p:attrName>style.visibility</p:attrName>
                                        </p:attrNameLst>
                                      </p:cBhvr>
                                      <p:to>
                                        <p:strVal val="visible"/>
                                      </p:to>
                                    </p:set>
                                    <p:animEffect transition="in" filter="fade">
                                      <p:cBhvr>
                                        <p:cTn id="37" dur="1000"/>
                                        <p:tgtEl>
                                          <p:spTgt spid="217091">
                                            <p:txEl>
                                              <p:pRg st="9" end="9"/>
                                            </p:txEl>
                                          </p:spTgt>
                                        </p:tgtEl>
                                      </p:cBhvr>
                                    </p:animEffect>
                                    <p:anim calcmode="lin" valueType="num">
                                      <p:cBhvr>
                                        <p:cTn id="38" dur="1000" fill="hold"/>
                                        <p:tgtEl>
                                          <p:spTgt spid="217091">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17091">
                                            <p:txEl>
                                              <p:pRg st="9" end="9"/>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217091">
                                            <p:txEl>
                                              <p:pRg st="10" end="10"/>
                                            </p:txEl>
                                          </p:spTgt>
                                        </p:tgtEl>
                                        <p:attrNameLst>
                                          <p:attrName>style.visibility</p:attrName>
                                        </p:attrNameLst>
                                      </p:cBhvr>
                                      <p:to>
                                        <p:strVal val="visible"/>
                                      </p:to>
                                    </p:set>
                                    <p:animEffect transition="in" filter="fade">
                                      <p:cBhvr>
                                        <p:cTn id="43" dur="1000"/>
                                        <p:tgtEl>
                                          <p:spTgt spid="217091">
                                            <p:txEl>
                                              <p:pRg st="10" end="10"/>
                                            </p:txEl>
                                          </p:spTgt>
                                        </p:tgtEl>
                                      </p:cBhvr>
                                    </p:animEffect>
                                    <p:anim calcmode="lin" valueType="num">
                                      <p:cBhvr>
                                        <p:cTn id="44" dur="1000" fill="hold"/>
                                        <p:tgtEl>
                                          <p:spTgt spid="217091">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217091">
                                            <p:txEl>
                                              <p:pRg st="10" end="10"/>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nodeType="afterEffect">
                                  <p:stCondLst>
                                    <p:cond delay="0"/>
                                  </p:stCondLst>
                                  <p:childTnLst>
                                    <p:set>
                                      <p:cBhvr>
                                        <p:cTn id="48" dur="1" fill="hold">
                                          <p:stCondLst>
                                            <p:cond delay="0"/>
                                          </p:stCondLst>
                                        </p:cTn>
                                        <p:tgtEl>
                                          <p:spTgt spid="217091">
                                            <p:txEl>
                                              <p:pRg st="11" end="11"/>
                                            </p:txEl>
                                          </p:spTgt>
                                        </p:tgtEl>
                                        <p:attrNameLst>
                                          <p:attrName>style.visibility</p:attrName>
                                        </p:attrNameLst>
                                      </p:cBhvr>
                                      <p:to>
                                        <p:strVal val="visible"/>
                                      </p:to>
                                    </p:set>
                                    <p:animEffect transition="in" filter="fade">
                                      <p:cBhvr>
                                        <p:cTn id="49" dur="1000"/>
                                        <p:tgtEl>
                                          <p:spTgt spid="217091">
                                            <p:txEl>
                                              <p:pRg st="11" end="11"/>
                                            </p:txEl>
                                          </p:spTgt>
                                        </p:tgtEl>
                                      </p:cBhvr>
                                    </p:animEffect>
                                    <p:anim calcmode="lin" valueType="num">
                                      <p:cBhvr>
                                        <p:cTn id="50" dur="1000" fill="hold"/>
                                        <p:tgtEl>
                                          <p:spTgt spid="217091">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217091">
                                            <p:txEl>
                                              <p:pRg st="11" end="1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nodeType="afterEffect">
                                  <p:stCondLst>
                                    <p:cond delay="0"/>
                                  </p:stCondLst>
                                  <p:childTnLst>
                                    <p:set>
                                      <p:cBhvr>
                                        <p:cTn id="54" dur="1" fill="hold">
                                          <p:stCondLst>
                                            <p:cond delay="0"/>
                                          </p:stCondLst>
                                        </p:cTn>
                                        <p:tgtEl>
                                          <p:spTgt spid="217091">
                                            <p:txEl>
                                              <p:pRg st="12" end="12"/>
                                            </p:txEl>
                                          </p:spTgt>
                                        </p:tgtEl>
                                        <p:attrNameLst>
                                          <p:attrName>style.visibility</p:attrName>
                                        </p:attrNameLst>
                                      </p:cBhvr>
                                      <p:to>
                                        <p:strVal val="visible"/>
                                      </p:to>
                                    </p:set>
                                    <p:animEffect transition="in" filter="fade">
                                      <p:cBhvr>
                                        <p:cTn id="55" dur="1000"/>
                                        <p:tgtEl>
                                          <p:spTgt spid="217091">
                                            <p:txEl>
                                              <p:pRg st="12" end="12"/>
                                            </p:txEl>
                                          </p:spTgt>
                                        </p:tgtEl>
                                      </p:cBhvr>
                                    </p:animEffect>
                                    <p:anim calcmode="lin" valueType="num">
                                      <p:cBhvr>
                                        <p:cTn id="56" dur="1000" fill="hold"/>
                                        <p:tgtEl>
                                          <p:spTgt spid="217091">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217091">
                                            <p:txEl>
                                              <p:pRg st="12" end="1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nodeType="afterEffect">
                                  <p:stCondLst>
                                    <p:cond delay="0"/>
                                  </p:stCondLst>
                                  <p:childTnLst>
                                    <p:set>
                                      <p:cBhvr>
                                        <p:cTn id="60" dur="1" fill="hold">
                                          <p:stCondLst>
                                            <p:cond delay="0"/>
                                          </p:stCondLst>
                                        </p:cTn>
                                        <p:tgtEl>
                                          <p:spTgt spid="217091">
                                            <p:txEl>
                                              <p:pRg st="13" end="13"/>
                                            </p:txEl>
                                          </p:spTgt>
                                        </p:tgtEl>
                                        <p:attrNameLst>
                                          <p:attrName>style.visibility</p:attrName>
                                        </p:attrNameLst>
                                      </p:cBhvr>
                                      <p:to>
                                        <p:strVal val="visible"/>
                                      </p:to>
                                    </p:set>
                                    <p:animEffect transition="in" filter="fade">
                                      <p:cBhvr>
                                        <p:cTn id="61" dur="1000"/>
                                        <p:tgtEl>
                                          <p:spTgt spid="217091">
                                            <p:txEl>
                                              <p:pRg st="13" end="13"/>
                                            </p:txEl>
                                          </p:spTgt>
                                        </p:tgtEl>
                                      </p:cBhvr>
                                    </p:animEffect>
                                    <p:anim calcmode="lin" valueType="num">
                                      <p:cBhvr>
                                        <p:cTn id="62" dur="1000" fill="hold"/>
                                        <p:tgtEl>
                                          <p:spTgt spid="217091">
                                            <p:txEl>
                                              <p:pRg st="13" end="13"/>
                                            </p:txEl>
                                          </p:spTgt>
                                        </p:tgtEl>
                                        <p:attrNameLst>
                                          <p:attrName>ppt_x</p:attrName>
                                        </p:attrNameLst>
                                      </p:cBhvr>
                                      <p:tavLst>
                                        <p:tav tm="0">
                                          <p:val>
                                            <p:strVal val="#ppt_x"/>
                                          </p:val>
                                        </p:tav>
                                        <p:tav tm="100000">
                                          <p:val>
                                            <p:strVal val="#ppt_x"/>
                                          </p:val>
                                        </p:tav>
                                      </p:tavLst>
                                    </p:anim>
                                    <p:anim calcmode="lin" valueType="num">
                                      <p:cBhvr>
                                        <p:cTn id="63" dur="1000" fill="hold"/>
                                        <p:tgtEl>
                                          <p:spTgt spid="217091">
                                            <p:txEl>
                                              <p:pRg st="13" end="13"/>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7" presetClass="entr" presetSubtype="0" fill="hold" nodeType="afterEffect">
                                  <p:stCondLst>
                                    <p:cond delay="0"/>
                                  </p:stCondLst>
                                  <p:childTnLst>
                                    <p:set>
                                      <p:cBhvr>
                                        <p:cTn id="66" dur="1" fill="hold">
                                          <p:stCondLst>
                                            <p:cond delay="0"/>
                                          </p:stCondLst>
                                        </p:cTn>
                                        <p:tgtEl>
                                          <p:spTgt spid="217091">
                                            <p:txEl>
                                              <p:pRg st="14" end="14"/>
                                            </p:txEl>
                                          </p:spTgt>
                                        </p:tgtEl>
                                        <p:attrNameLst>
                                          <p:attrName>style.visibility</p:attrName>
                                        </p:attrNameLst>
                                      </p:cBhvr>
                                      <p:to>
                                        <p:strVal val="visible"/>
                                      </p:to>
                                    </p:set>
                                    <p:animEffect transition="in" filter="fade">
                                      <p:cBhvr>
                                        <p:cTn id="67" dur="1000"/>
                                        <p:tgtEl>
                                          <p:spTgt spid="217091">
                                            <p:txEl>
                                              <p:pRg st="14" end="14"/>
                                            </p:txEl>
                                          </p:spTgt>
                                        </p:tgtEl>
                                      </p:cBhvr>
                                    </p:animEffect>
                                    <p:anim calcmode="lin" valueType="num">
                                      <p:cBhvr>
                                        <p:cTn id="68" dur="1000" fill="hold"/>
                                        <p:tgtEl>
                                          <p:spTgt spid="217091">
                                            <p:txEl>
                                              <p:pRg st="14" end="14"/>
                                            </p:txEl>
                                          </p:spTgt>
                                        </p:tgtEl>
                                        <p:attrNameLst>
                                          <p:attrName>ppt_x</p:attrName>
                                        </p:attrNameLst>
                                      </p:cBhvr>
                                      <p:tavLst>
                                        <p:tav tm="0">
                                          <p:val>
                                            <p:strVal val="#ppt_x"/>
                                          </p:val>
                                        </p:tav>
                                        <p:tav tm="100000">
                                          <p:val>
                                            <p:strVal val="#ppt_x"/>
                                          </p:val>
                                        </p:tav>
                                      </p:tavLst>
                                    </p:anim>
                                    <p:anim calcmode="lin" valueType="num">
                                      <p:cBhvr>
                                        <p:cTn id="69" dur="1000" fill="hold"/>
                                        <p:tgtEl>
                                          <p:spTgt spid="217091">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143000" y="1447800"/>
            <a:ext cx="6934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500" b="1"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en-US" sz="2700" i="0" u="none" strike="noStrike" kern="1200" cap="none" spc="0" normalizeH="0" baseline="0" noProof="0" dirty="0" smtClean="0">
                <a:ln>
                  <a:noFill/>
                </a:ln>
                <a:solidFill>
                  <a:schemeClr val="tx1"/>
                </a:solidFill>
                <a:effectLst/>
                <a:uLnTx/>
                <a:uFillTx/>
                <a:latin typeface="+mn-lt"/>
                <a:ea typeface="+mn-ea"/>
                <a:cs typeface="+mn-cs"/>
              </a:rPr>
              <a:t>Ambulance Services</a:t>
            </a: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30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40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en-US" sz="2700" i="0" u="none" strike="noStrike" kern="1200" cap="none" spc="0" normalizeH="0" baseline="0" noProof="0" dirty="0" smtClean="0">
                <a:ln>
                  <a:noFill/>
                </a:ln>
                <a:solidFill>
                  <a:schemeClr val="tx1"/>
                </a:solidFill>
                <a:effectLst/>
                <a:uLnTx/>
                <a:uFillTx/>
                <a:latin typeface="+mn-lt"/>
                <a:ea typeface="+mn-ea"/>
                <a:cs typeface="+mn-cs"/>
              </a:rPr>
              <a:t>Clinical Lab/Independent Physiology Labs</a:t>
            </a: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50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en-US" sz="2700" i="0" u="none" strike="noStrike" kern="1200" cap="none" spc="0" normalizeH="0" baseline="0" noProof="0" dirty="0" smtClean="0">
                <a:ln>
                  <a:noFill/>
                </a:ln>
                <a:solidFill>
                  <a:schemeClr val="tx1"/>
                </a:solidFill>
                <a:effectLst/>
                <a:uLnTx/>
                <a:uFillTx/>
                <a:latin typeface="+mn-lt"/>
                <a:ea typeface="+mn-ea"/>
                <a:cs typeface="+mn-cs"/>
              </a:rPr>
              <a:t>Durable Medical Equipment (DME) Suppliers</a:t>
            </a: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50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en-US" sz="2700" i="0" u="none" strike="noStrike" kern="1200" cap="none" spc="0" normalizeH="0" baseline="0" noProof="0" dirty="0" smtClean="0">
                <a:ln>
                  <a:noFill/>
                </a:ln>
                <a:solidFill>
                  <a:schemeClr val="tx1"/>
                </a:solidFill>
                <a:effectLst/>
                <a:uLnTx/>
                <a:uFillTx/>
                <a:latin typeface="+mn-lt"/>
                <a:ea typeface="+mn-ea"/>
                <a:cs typeface="+mn-cs"/>
              </a:rPr>
              <a:t>Home Health Agencies</a:t>
            </a: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50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en-US" sz="2700" i="0" u="none" strike="noStrike" kern="1200" cap="none" spc="0" normalizeH="0" baseline="0" noProof="0" dirty="0" smtClean="0">
                <a:ln>
                  <a:noFill/>
                </a:ln>
                <a:solidFill>
                  <a:schemeClr val="tx1"/>
                </a:solidFill>
                <a:effectLst/>
                <a:uLnTx/>
                <a:uFillTx/>
                <a:latin typeface="+mn-lt"/>
                <a:ea typeface="+mn-ea"/>
                <a:cs typeface="+mn-cs"/>
              </a:rPr>
              <a:t>Hospice Care</a:t>
            </a: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50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en-US" sz="2700" i="0" u="none" strike="noStrike" kern="1200" cap="none" spc="0" normalizeH="0" baseline="0" noProof="0" dirty="0" smtClean="0">
                <a:ln>
                  <a:noFill/>
                </a:ln>
                <a:solidFill>
                  <a:schemeClr val="tx1"/>
                </a:solidFill>
                <a:effectLst/>
                <a:uLnTx/>
                <a:uFillTx/>
                <a:latin typeface="+mn-lt"/>
                <a:ea typeface="+mn-ea"/>
                <a:cs typeface="+mn-cs"/>
              </a:rPr>
              <a:t>Hospital Services </a:t>
            </a: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50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en-US" sz="2700" i="0" u="none" strike="noStrike" kern="1200" cap="none" spc="0" normalizeH="0" baseline="0" noProof="0" dirty="0" smtClean="0">
                <a:ln>
                  <a:noFill/>
                </a:ln>
                <a:solidFill>
                  <a:schemeClr val="tx1"/>
                </a:solidFill>
                <a:effectLst/>
                <a:uLnTx/>
                <a:uFillTx/>
                <a:latin typeface="+mn-lt"/>
                <a:ea typeface="+mn-ea"/>
                <a:cs typeface="+mn-cs"/>
              </a:rPr>
              <a:t>Medicare Advantage / Managed Care Plans</a:t>
            </a: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50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en-US" sz="2700" i="0" u="none" strike="noStrike" kern="1200" cap="none" spc="0" normalizeH="0" baseline="0" noProof="0" dirty="0" smtClean="0">
                <a:ln>
                  <a:noFill/>
                </a:ln>
                <a:solidFill>
                  <a:schemeClr val="tx1"/>
                </a:solidFill>
                <a:effectLst/>
                <a:uLnTx/>
                <a:uFillTx/>
                <a:latin typeface="+mn-lt"/>
                <a:ea typeface="+mn-ea"/>
                <a:cs typeface="+mn-cs"/>
              </a:rPr>
              <a:t>Medicare Prescription Drug Plans</a:t>
            </a: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50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en-US" sz="2700" i="0" u="none" strike="noStrike" kern="1200" cap="none" spc="0" normalizeH="0" baseline="0" noProof="0" dirty="0" smtClean="0">
                <a:ln>
                  <a:noFill/>
                </a:ln>
                <a:solidFill>
                  <a:schemeClr val="tx1"/>
                </a:solidFill>
                <a:effectLst/>
                <a:uLnTx/>
                <a:uFillTx/>
                <a:latin typeface="+mn-lt"/>
                <a:ea typeface="+mn-ea"/>
                <a:cs typeface="+mn-cs"/>
              </a:rPr>
              <a:t>Mental Health Services</a:t>
            </a: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50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en-US" sz="2700" i="0" u="none" strike="noStrike" kern="1200" cap="none" spc="0" normalizeH="0" baseline="0" noProof="0" dirty="0" smtClean="0">
                <a:ln>
                  <a:noFill/>
                </a:ln>
                <a:solidFill>
                  <a:schemeClr val="tx1"/>
                </a:solidFill>
                <a:effectLst/>
                <a:uLnTx/>
                <a:uFillTx/>
                <a:latin typeface="+mn-lt"/>
                <a:ea typeface="+mn-ea"/>
                <a:cs typeface="+mn-cs"/>
              </a:rPr>
              <a:t>Nursing Facilities</a:t>
            </a: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40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en-US" sz="2700" i="0" u="none" strike="noStrike" kern="1200" cap="none" spc="0" normalizeH="0" baseline="0" noProof="0" dirty="0" smtClean="0">
                <a:ln>
                  <a:noFill/>
                </a:ln>
                <a:solidFill>
                  <a:schemeClr val="tx1"/>
                </a:solidFill>
                <a:effectLst/>
                <a:uLnTx/>
                <a:uFillTx/>
                <a:latin typeface="+mn-lt"/>
                <a:ea typeface="+mn-ea"/>
                <a:cs typeface="+mn-cs"/>
              </a:rPr>
              <a:t>Physician/Practitioner Services &amp; Kickbacks</a:t>
            </a:r>
            <a:endParaRPr kumimoji="0" lang="en-US" sz="30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30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4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4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2700" b="1"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n-US" sz="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ounded Rectangle 7"/>
          <p:cNvSpPr/>
          <p:nvPr/>
        </p:nvSpPr>
        <p:spPr>
          <a:xfrm>
            <a:off x="457200" y="381000"/>
            <a:ext cx="8229600" cy="914400"/>
          </a:xfrm>
          <a:prstGeom prst="roundRect">
            <a:avLst/>
          </a:prstGeom>
          <a:solidFill>
            <a:schemeClr val="accent1">
              <a:lumMod val="75000"/>
            </a:schemeClr>
          </a:solidFill>
          <a:effectLst>
            <a:glow rad="228600">
              <a:schemeClr val="accent4">
                <a:satMod val="175000"/>
                <a:alpha val="40000"/>
              </a:schemeClr>
            </a:glow>
            <a:innerShdw blurRad="63500" dist="50800" dir="27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dirty="0" smtClean="0">
                <a:latin typeface="+mj-lt"/>
              </a:rPr>
              <a:t>Common</a:t>
            </a:r>
            <a:r>
              <a:rPr lang="en-US" sz="3600" dirty="0" smtClean="0"/>
              <a:t> Fraud Areas</a:t>
            </a:r>
            <a:endParaRPr lang="en-US" sz="3600" dirty="0"/>
          </a:p>
        </p:txBody>
      </p:sp>
    </p:spTree>
  </p:cSld>
  <p:clrMapOvr>
    <a:masterClrMapping/>
  </p:clrMapOvr>
  <p:transition xmlns:p14="http://schemas.microsoft.com/office/powerpoint/2010/main">
    <p:blinds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990600" y="2057400"/>
          <a:ext cx="6781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0" name="TextBox 3"/>
          <p:cNvSpPr txBox="1">
            <a:spLocks noChangeArrowheads="1"/>
          </p:cNvSpPr>
          <p:nvPr/>
        </p:nvSpPr>
        <p:spPr bwMode="auto">
          <a:xfrm>
            <a:off x="457200" y="228600"/>
            <a:ext cx="8991600" cy="1446213"/>
          </a:xfrm>
          <a:prstGeom prst="rect">
            <a:avLst/>
          </a:prstGeom>
          <a:noFill/>
          <a:ln w="9525">
            <a:noFill/>
            <a:miter lim="800000"/>
            <a:headEnd/>
            <a:tailEnd/>
          </a:ln>
        </p:spPr>
        <p:txBody>
          <a:bodyPr>
            <a:spAutoFit/>
          </a:bodyPr>
          <a:lstStyle/>
          <a:p>
            <a:pPr algn="ctr"/>
            <a:r>
              <a:rPr lang="en-US" sz="4400" b="1">
                <a:latin typeface="Calibri" pitchFamily="34" charset="0"/>
              </a:rPr>
              <a:t>Senior Medicare Patrol (SMP) Suggests a 3 Step Approach</a:t>
            </a:r>
          </a:p>
        </p:txBody>
      </p:sp>
      <p:sp>
        <p:nvSpPr>
          <p:cNvPr id="5" name="Slide Number Placeholder 4"/>
          <p:cNvSpPr>
            <a:spLocks noGrp="1"/>
          </p:cNvSpPr>
          <p:nvPr>
            <p:ph type="sldNum" sz="quarter" idx="12"/>
          </p:nvPr>
        </p:nvSpPr>
        <p:spPr/>
        <p:txBody>
          <a:bodyPr/>
          <a:lstStyle/>
          <a:p>
            <a:pPr>
              <a:defRPr/>
            </a:pPr>
            <a:fld id="{1131F5F9-A90C-45AA-96E3-0EAC148FAAD6}" type="slidenum">
              <a:rPr lang="en-US"/>
              <a:pPr>
                <a:defRPr/>
              </a:pPr>
              <a:t>84</a:t>
            </a:fld>
            <a:endParaRPr lang="en-US"/>
          </a:p>
        </p:txBody>
      </p:sp>
    </p:spTree>
  </p:cSld>
  <p:clrMapOvr>
    <a:masterClrMapping/>
  </p:clrMapOvr>
  <p:transition xmlns:p14="http://schemas.microsoft.com/office/powerpoint/2010/main">
    <p:blinds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0"/>
            <a:ext cx="8229600" cy="1295400"/>
          </a:xfrm>
        </p:spPr>
        <p:txBody>
          <a:bodyPr/>
          <a:lstStyle/>
          <a:p>
            <a:pPr eaLnBrk="1" hangingPunct="1"/>
            <a:r>
              <a:rPr lang="en-US" sz="5400" b="1" smtClean="0">
                <a:solidFill>
                  <a:srgbClr val="FF0000"/>
                </a:solidFill>
              </a:rPr>
              <a:t>Step 1: PROTECT</a:t>
            </a:r>
          </a:p>
        </p:txBody>
      </p:sp>
      <p:sp>
        <p:nvSpPr>
          <p:cNvPr id="50178" name="Text Placeholder 2"/>
          <p:cNvSpPr>
            <a:spLocks noGrp="1"/>
          </p:cNvSpPr>
          <p:nvPr>
            <p:ph type="body" idx="1"/>
          </p:nvPr>
        </p:nvSpPr>
        <p:spPr>
          <a:xfrm>
            <a:off x="457200" y="1295400"/>
            <a:ext cx="4040188" cy="879475"/>
          </a:xfrm>
        </p:spPr>
        <p:txBody>
          <a:bodyPr>
            <a:normAutofit lnSpcReduction="10000"/>
          </a:bodyPr>
          <a:lstStyle/>
          <a:p>
            <a:pPr eaLnBrk="1" hangingPunct="1"/>
            <a:r>
              <a:rPr lang="en-US" sz="2800" smtClean="0"/>
              <a:t>Your Medicare card is your healthcare card	</a:t>
            </a:r>
          </a:p>
        </p:txBody>
      </p:sp>
      <p:sp>
        <p:nvSpPr>
          <p:cNvPr id="50179" name="Text Placeholder 4"/>
          <p:cNvSpPr>
            <a:spLocks noGrp="1"/>
          </p:cNvSpPr>
          <p:nvPr>
            <p:ph type="body" sz="quarter" idx="3"/>
          </p:nvPr>
        </p:nvSpPr>
        <p:spPr>
          <a:xfrm>
            <a:off x="4645025" y="1295400"/>
            <a:ext cx="4041775" cy="879475"/>
          </a:xfrm>
        </p:spPr>
        <p:txBody>
          <a:bodyPr>
            <a:normAutofit lnSpcReduction="10000"/>
          </a:bodyPr>
          <a:lstStyle/>
          <a:p>
            <a:pPr eaLnBrk="1" hangingPunct="1"/>
            <a:r>
              <a:rPr lang="en-US" sz="2800" smtClean="0"/>
              <a:t>Protect it like you do your credit card</a:t>
            </a:r>
          </a:p>
        </p:txBody>
      </p:sp>
      <p:pic>
        <p:nvPicPr>
          <p:cNvPr id="50180" name="Picture 4" descr="MC900441319[1]"/>
          <p:cNvPicPr>
            <a:picLocks noGrp="1" noChangeAspect="1" noChangeArrowheads="1"/>
          </p:cNvPicPr>
          <p:nvPr>
            <p:ph sz="half" idx="2"/>
          </p:nvPr>
        </p:nvPicPr>
        <p:blipFill>
          <a:blip r:embed="rId3" cstate="print"/>
          <a:srcRect/>
          <a:stretch>
            <a:fillRect/>
          </a:stretch>
        </p:blipFill>
        <p:spPr>
          <a:xfrm>
            <a:off x="457200" y="2286000"/>
            <a:ext cx="3189288" cy="3397250"/>
          </a:xfrm>
        </p:spPr>
      </p:pic>
      <p:sp>
        <p:nvSpPr>
          <p:cNvPr id="50182" name="TextBox 8"/>
          <p:cNvSpPr txBox="1">
            <a:spLocks noChangeArrowheads="1"/>
          </p:cNvSpPr>
          <p:nvPr/>
        </p:nvSpPr>
        <p:spPr bwMode="auto">
          <a:xfrm>
            <a:off x="4114800" y="3733800"/>
            <a:ext cx="762000" cy="830263"/>
          </a:xfrm>
          <a:prstGeom prst="rect">
            <a:avLst/>
          </a:prstGeom>
          <a:noFill/>
          <a:ln w="9525">
            <a:noFill/>
            <a:miter lim="800000"/>
            <a:headEnd/>
            <a:tailEnd/>
          </a:ln>
        </p:spPr>
        <p:txBody>
          <a:bodyPr>
            <a:spAutoFit/>
          </a:bodyPr>
          <a:lstStyle/>
          <a:p>
            <a:r>
              <a:rPr lang="en-US" sz="4800">
                <a:latin typeface="Calibri" pitchFamily="34" charset="0"/>
              </a:rPr>
              <a:t> =</a:t>
            </a:r>
          </a:p>
        </p:txBody>
      </p:sp>
      <p:sp>
        <p:nvSpPr>
          <p:cNvPr id="10" name="Slide Number Placeholder 9"/>
          <p:cNvSpPr>
            <a:spLocks noGrp="1"/>
          </p:cNvSpPr>
          <p:nvPr>
            <p:ph type="sldNum" sz="quarter" idx="12"/>
          </p:nvPr>
        </p:nvSpPr>
        <p:spPr/>
        <p:txBody>
          <a:bodyPr/>
          <a:lstStyle/>
          <a:p>
            <a:pPr>
              <a:defRPr/>
            </a:pPr>
            <a:fld id="{F0CAEFBD-92F2-4FBF-8F64-EC8CE276A69B}" type="slidenum">
              <a:rPr lang="en-US"/>
              <a:pPr>
                <a:defRPr/>
              </a:pPr>
              <a:t>85</a:t>
            </a:fld>
            <a:endParaRPr lang="en-US"/>
          </a:p>
        </p:txBody>
      </p:sp>
      <p:pic>
        <p:nvPicPr>
          <p:cNvPr id="9" name="Picture 8" descr="Image result for new medicare card"/>
          <p:cNvPicPr/>
          <p:nvPr/>
        </p:nvPicPr>
        <p:blipFill>
          <a:blip r:embed="rId4" cstate="print"/>
          <a:srcRect/>
          <a:stretch>
            <a:fillRect/>
          </a:stretch>
        </p:blipFill>
        <p:spPr bwMode="auto">
          <a:xfrm>
            <a:off x="4572000" y="2362200"/>
            <a:ext cx="3733800" cy="259080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229600" cy="1066800"/>
          </a:xfrm>
        </p:spPr>
        <p:txBody>
          <a:bodyPr/>
          <a:lstStyle/>
          <a:p>
            <a:pPr eaLnBrk="1" hangingPunct="1"/>
            <a:r>
              <a:rPr lang="en-US" sz="5400" b="1" smtClean="0">
                <a:solidFill>
                  <a:srgbClr val="FF0000"/>
                </a:solidFill>
              </a:rPr>
              <a:t>Step 2: DETECT</a:t>
            </a:r>
          </a:p>
        </p:txBody>
      </p:sp>
      <p:sp>
        <p:nvSpPr>
          <p:cNvPr id="52226" name="Text Placeholder 2"/>
          <p:cNvSpPr>
            <a:spLocks noGrp="1"/>
          </p:cNvSpPr>
          <p:nvPr>
            <p:ph type="body" idx="1"/>
          </p:nvPr>
        </p:nvSpPr>
        <p:spPr>
          <a:xfrm>
            <a:off x="457200" y="1143000"/>
            <a:ext cx="7848600" cy="1031875"/>
          </a:xfrm>
        </p:spPr>
        <p:txBody>
          <a:bodyPr>
            <a:normAutofit fontScale="25000" lnSpcReduction="20000"/>
          </a:bodyPr>
          <a:lstStyle/>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r>
              <a:rPr lang="en-US" sz="3200" dirty="0" smtClean="0"/>
              <a:t>Read your Medicare Summary Notice as you would your credit card statement	 </a:t>
            </a:r>
          </a:p>
        </p:txBody>
      </p:sp>
      <p:sp>
        <p:nvSpPr>
          <p:cNvPr id="52227" name="Content Placeholder 11"/>
          <p:cNvSpPr>
            <a:spLocks noGrp="1"/>
          </p:cNvSpPr>
          <p:nvPr>
            <p:ph sz="half" idx="2"/>
          </p:nvPr>
        </p:nvSpPr>
        <p:spPr>
          <a:xfrm>
            <a:off x="381000" y="2209800"/>
            <a:ext cx="3581400" cy="3951288"/>
          </a:xfrm>
        </p:spPr>
        <p:txBody>
          <a:bodyPr>
            <a:normAutofit fontScale="92500" lnSpcReduction="10000"/>
          </a:bodyPr>
          <a:lstStyle/>
          <a:p>
            <a:pPr eaLnBrk="1" hangingPunct="1"/>
            <a:r>
              <a:rPr lang="en-US" sz="2800" dirty="0" smtClean="0"/>
              <a:t>Your Medicare Summary Notice is a statement of what Medicare paid to providers who billed your Medicare Number</a:t>
            </a:r>
            <a:r>
              <a:rPr lang="en-US" sz="2800" b="1" dirty="0" smtClean="0"/>
              <a:t>  </a:t>
            </a:r>
          </a:p>
          <a:p>
            <a:pPr eaLnBrk="1" hangingPunct="1"/>
            <a:r>
              <a:rPr lang="en-US" sz="2800" dirty="0" smtClean="0"/>
              <a:t>Read it carefully</a:t>
            </a:r>
          </a:p>
          <a:p>
            <a:pPr eaLnBrk="1" hangingPunct="1"/>
            <a:r>
              <a:rPr lang="en-US" sz="2800" dirty="0" smtClean="0"/>
              <a:t>Report suspicious charges</a:t>
            </a:r>
          </a:p>
        </p:txBody>
      </p:sp>
      <p:sp>
        <p:nvSpPr>
          <p:cNvPr id="14" name="Slide Number Placeholder 13"/>
          <p:cNvSpPr>
            <a:spLocks noGrp="1"/>
          </p:cNvSpPr>
          <p:nvPr>
            <p:ph type="sldNum" sz="quarter" idx="12"/>
          </p:nvPr>
        </p:nvSpPr>
        <p:spPr/>
        <p:txBody>
          <a:bodyPr/>
          <a:lstStyle/>
          <a:p>
            <a:pPr>
              <a:defRPr/>
            </a:pPr>
            <a:fld id="{FE8604F8-8E89-4A95-A3F8-57B121192E2F}" type="slidenum">
              <a:rPr lang="en-US"/>
              <a:pPr>
                <a:defRPr/>
              </a:pPr>
              <a:t>86</a:t>
            </a:fld>
            <a:endParaRPr lang="en-US"/>
          </a:p>
        </p:txBody>
      </p:sp>
      <p:sp>
        <p:nvSpPr>
          <p:cNvPr id="10" name="Content Placeholder 9"/>
          <p:cNvSpPr>
            <a:spLocks noGrp="1"/>
          </p:cNvSpPr>
          <p:nvPr>
            <p:ph sz="half" idx="2"/>
          </p:nvPr>
        </p:nvSpPr>
        <p:spPr/>
        <p:txBody>
          <a:bodyPr/>
          <a:lstStyle/>
          <a:p>
            <a:endParaRPr lang="en-US" dirty="0"/>
          </a:p>
        </p:txBody>
      </p:sp>
      <p:pic>
        <p:nvPicPr>
          <p:cNvPr id="11" name="Picture 10" descr="Image result for Medicare Summary of Benefits image"/>
          <p:cNvPicPr/>
          <p:nvPr/>
        </p:nvPicPr>
        <p:blipFill>
          <a:blip r:embed="rId3" cstate="print"/>
          <a:srcRect/>
          <a:stretch>
            <a:fillRect/>
          </a:stretch>
        </p:blipFill>
        <p:spPr bwMode="auto">
          <a:xfrm>
            <a:off x="4800601" y="2209800"/>
            <a:ext cx="3886200" cy="38862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81000" y="304800"/>
            <a:ext cx="8229600" cy="1143000"/>
          </a:xfrm>
        </p:spPr>
        <p:txBody>
          <a:bodyPr/>
          <a:lstStyle/>
          <a:p>
            <a:pPr eaLnBrk="1" hangingPunct="1"/>
            <a:r>
              <a:rPr lang="en-US" sz="5400" b="1" smtClean="0">
                <a:solidFill>
                  <a:srgbClr val="FF0000"/>
                </a:solidFill>
              </a:rPr>
              <a:t>Step 3: Report Fraud</a:t>
            </a:r>
          </a:p>
        </p:txBody>
      </p:sp>
      <p:sp>
        <p:nvSpPr>
          <p:cNvPr id="20483" name="Rectangle 3"/>
          <p:cNvSpPr>
            <a:spLocks noGrp="1" noChangeArrowheads="1"/>
          </p:cNvSpPr>
          <p:nvPr>
            <p:ph type="body" idx="1"/>
          </p:nvPr>
        </p:nvSpPr>
        <p:spPr>
          <a:xfrm>
            <a:off x="533400" y="1447800"/>
            <a:ext cx="8382000" cy="4724400"/>
          </a:xfrm>
        </p:spPr>
        <p:txBody>
          <a:bodyPr rtlCol="0">
            <a:normAutofit/>
          </a:bodyPr>
          <a:lstStyle/>
          <a:p>
            <a:pPr eaLnBrk="1" fontAlgn="auto" hangingPunct="1">
              <a:spcAft>
                <a:spcPts val="0"/>
              </a:spcAft>
              <a:buFont typeface="Arial" pitchFamily="34" charset="0"/>
              <a:buChar char="•"/>
              <a:defRPr/>
            </a:pPr>
            <a:r>
              <a:rPr lang="en-US" b="1" dirty="0" smtClean="0">
                <a:latin typeface="+mj-lt"/>
              </a:rPr>
              <a:t>Call the SMP Hot Line - (855) 613-7080</a:t>
            </a:r>
          </a:p>
          <a:p>
            <a:pPr eaLnBrk="1" fontAlgn="auto" hangingPunct="1">
              <a:spcAft>
                <a:spcPts val="0"/>
              </a:spcAft>
              <a:buFont typeface="Arial" pitchFamily="34" charset="0"/>
              <a:buChar char="•"/>
              <a:defRPr/>
            </a:pPr>
            <a:r>
              <a:rPr lang="en-US" sz="2800" dirty="0" smtClean="0">
                <a:latin typeface="+mj-lt"/>
              </a:rPr>
              <a:t>Or 1(800) MEDICARE (633-4227)</a:t>
            </a:r>
          </a:p>
          <a:p>
            <a:pPr eaLnBrk="1" fontAlgn="auto" hangingPunct="1">
              <a:spcAft>
                <a:spcPts val="0"/>
              </a:spcAft>
              <a:buFont typeface="Arial" pitchFamily="34" charset="0"/>
              <a:buChar char="•"/>
              <a:defRPr/>
            </a:pPr>
            <a:r>
              <a:rPr lang="en-US" sz="2800" dirty="0" smtClean="0">
                <a:latin typeface="+mj-lt"/>
              </a:rPr>
              <a:t>Or call HICAP 1(800-434-0222)</a:t>
            </a:r>
          </a:p>
          <a:p>
            <a:pPr eaLnBrk="1" fontAlgn="auto" hangingPunct="1">
              <a:spcAft>
                <a:spcPts val="0"/>
              </a:spcAft>
              <a:buFont typeface="Arial" pitchFamily="34" charset="0"/>
              <a:buChar char="•"/>
              <a:defRPr/>
            </a:pPr>
            <a:r>
              <a:rPr lang="en-US" sz="2800" dirty="0" smtClean="0">
                <a:latin typeface="+mj-lt"/>
              </a:rPr>
              <a:t>We may need</a:t>
            </a:r>
          </a:p>
          <a:p>
            <a:pPr lvl="1" eaLnBrk="1" fontAlgn="auto" hangingPunct="1">
              <a:spcAft>
                <a:spcPts val="0"/>
              </a:spcAft>
              <a:buFont typeface="Arial" pitchFamily="34" charset="0"/>
              <a:buChar char="–"/>
              <a:defRPr/>
            </a:pPr>
            <a:r>
              <a:rPr lang="en-US" dirty="0" smtClean="0">
                <a:latin typeface="+mj-lt"/>
              </a:rPr>
              <a:t>Description of the situation</a:t>
            </a:r>
          </a:p>
          <a:p>
            <a:pPr lvl="1" eaLnBrk="1" fontAlgn="auto" hangingPunct="1">
              <a:spcAft>
                <a:spcPts val="0"/>
              </a:spcAft>
              <a:buFont typeface="Arial" pitchFamily="34" charset="0"/>
              <a:buChar char="–"/>
              <a:defRPr/>
            </a:pPr>
            <a:r>
              <a:rPr lang="en-US" dirty="0" smtClean="0">
                <a:latin typeface="+mj-lt"/>
              </a:rPr>
              <a:t>Name of provider involved</a:t>
            </a:r>
          </a:p>
          <a:p>
            <a:pPr lvl="1" eaLnBrk="1" fontAlgn="auto" hangingPunct="1">
              <a:spcAft>
                <a:spcPts val="0"/>
              </a:spcAft>
              <a:buFont typeface="Arial" pitchFamily="34" charset="0"/>
              <a:buChar char="–"/>
              <a:defRPr/>
            </a:pPr>
            <a:r>
              <a:rPr lang="en-US" dirty="0" smtClean="0">
                <a:latin typeface="+mj-lt"/>
              </a:rPr>
              <a:t>Name(s) of Beneficiary involved</a:t>
            </a:r>
          </a:p>
          <a:p>
            <a:pPr lvl="1" eaLnBrk="1" fontAlgn="auto" hangingPunct="1">
              <a:spcAft>
                <a:spcPts val="0"/>
              </a:spcAft>
              <a:buFont typeface="Arial" pitchFamily="34" charset="0"/>
              <a:buChar char="–"/>
              <a:defRPr/>
            </a:pPr>
            <a:r>
              <a:rPr lang="en-US" dirty="0" smtClean="0">
                <a:latin typeface="+mj-lt"/>
              </a:rPr>
              <a:t>Supporting Documentation</a:t>
            </a:r>
          </a:p>
          <a:p>
            <a:pPr lvl="2" eaLnBrk="1" fontAlgn="auto" hangingPunct="1">
              <a:spcAft>
                <a:spcPts val="0"/>
              </a:spcAft>
              <a:buFont typeface="Arial" pitchFamily="34" charset="0"/>
              <a:buChar char="•"/>
              <a:defRPr/>
            </a:pPr>
            <a:r>
              <a:rPr lang="en-US" sz="2800" dirty="0" smtClean="0">
                <a:latin typeface="+mj-lt"/>
              </a:rPr>
              <a:t>Medicare Summary Notices, etc. </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CE4C0B30-1578-4347-867F-39388E1356A4}" type="slidenum">
              <a:rPr lang="en-US"/>
              <a:pPr>
                <a:defRPr/>
              </a:pPr>
              <a:t>87</a:t>
            </a:fld>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Resources</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FF0000"/>
                </a:solidFill>
              </a:rPr>
              <a:t>http://www.medicareadvocacy.org</a:t>
            </a:r>
          </a:p>
          <a:p>
            <a:pPr lvl="0"/>
            <a:r>
              <a:rPr lang="en-US" dirty="0" smtClean="0"/>
              <a:t>Medicare Legislative Updates</a:t>
            </a:r>
          </a:p>
          <a:p>
            <a:pPr lvl="0"/>
            <a:r>
              <a:rPr lang="en-US" dirty="0" smtClean="0"/>
              <a:t>Medicare Skilled Nursing Facility (SNF) Coverage</a:t>
            </a:r>
          </a:p>
          <a:p>
            <a:pPr lvl="0"/>
            <a:r>
              <a:rPr lang="en-US" dirty="0" smtClean="0"/>
              <a:t>Medicare: Myths and Realities</a:t>
            </a:r>
          </a:p>
          <a:p>
            <a:pPr lvl="0"/>
            <a:r>
              <a:rPr lang="en-US" dirty="0" smtClean="0"/>
              <a:t>Nursing Home Residents Rights</a:t>
            </a:r>
          </a:p>
          <a:p>
            <a:pPr lvl="0"/>
            <a:r>
              <a:rPr lang="en-US" dirty="0" smtClean="0"/>
              <a:t>Part B Coverage</a:t>
            </a:r>
          </a:p>
          <a:p>
            <a:pPr lvl="0"/>
            <a:r>
              <a:rPr lang="en-US" dirty="0" smtClean="0"/>
              <a:t>Part D Prescription Drug Coverage</a:t>
            </a:r>
          </a:p>
          <a:p>
            <a:pPr lvl="0"/>
            <a:r>
              <a:rPr lang="en-US" dirty="0" smtClean="0"/>
              <a:t>Rights of Individuals Eligible for Both Medicaid and Medicare (Dually Eligible)</a:t>
            </a:r>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88</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667000" y="304801"/>
            <a:ext cx="5943600" cy="91440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Resources-   JUSTICE IN AGING</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algn="ctr">
              <a:buNone/>
            </a:pPr>
            <a:r>
              <a:rPr lang="en-US" b="1" dirty="0" smtClean="0">
                <a:solidFill>
                  <a:srgbClr val="FF0000"/>
                </a:solidFill>
              </a:rPr>
              <a:t>Fighting senior poverty through law</a:t>
            </a:r>
          </a:p>
          <a:p>
            <a:r>
              <a:rPr lang="en-US" b="1" dirty="0" smtClean="0">
                <a:solidFill>
                  <a:srgbClr val="FF0000"/>
                </a:solidFill>
              </a:rPr>
              <a:t>http://www.justiceinaging.org</a:t>
            </a:r>
            <a:endParaRPr lang="en-US" dirty="0" smtClean="0"/>
          </a:p>
          <a:p>
            <a:r>
              <a:rPr lang="en-US" dirty="0" smtClean="0"/>
              <a:t>Through our expertise in law, elder rights, and the rules that govern these programs, we ensure that low-income seniors have access to the health care they need, and to which they are entitled by law. Our health care and long-term services and supports (LTSS) advocacy is focused on three areas.</a:t>
            </a:r>
          </a:p>
          <a:p>
            <a:r>
              <a:rPr lang="en-US" b="1" dirty="0" smtClean="0">
                <a:hlinkClick r:id="rId2"/>
              </a:rPr>
              <a:t>Defend Health Care</a:t>
            </a:r>
            <a:endParaRPr lang="en-US" b="1" dirty="0" smtClean="0"/>
          </a:p>
          <a:p>
            <a:r>
              <a:rPr lang="en-US" b="1" dirty="0" smtClean="0">
                <a:hlinkClick r:id="rId3"/>
              </a:rPr>
              <a:t>Keep Older Adults at Home and in Community</a:t>
            </a:r>
            <a:endParaRPr lang="en-US" b="1" dirty="0" smtClean="0"/>
          </a:p>
          <a:p>
            <a:r>
              <a:rPr lang="en-US" b="1" dirty="0" smtClean="0"/>
              <a:t> </a:t>
            </a:r>
            <a:r>
              <a:rPr lang="en-US" b="1" dirty="0" smtClean="0">
                <a:hlinkClick r:id="rId4"/>
              </a:rPr>
              <a:t>Health Equity</a:t>
            </a:r>
            <a:endParaRPr lang="en-US" b="1" dirty="0" smtClean="0"/>
          </a:p>
          <a:p>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89</a:t>
            </a:fld>
            <a:endParaRPr lang="en-US" dirty="0"/>
          </a:p>
        </p:txBody>
      </p:sp>
    </p:spTree>
  </p:cSld>
  <p:clrMapOvr>
    <a:masterClrMapping/>
  </p:clrMapOvr>
  <p:transition xmlns:p14="http://schemas.microsoft.com/office/powerpoint/2010/mai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HICP Presentation Objectives </a:t>
            </a:r>
            <a:br>
              <a:rPr lang="en-US" dirty="0" smtClean="0"/>
            </a:br>
            <a:r>
              <a:rPr lang="en-US" dirty="0" smtClean="0">
                <a:solidFill>
                  <a:schemeClr val="tx2"/>
                </a:solidFill>
                <a:latin typeface="Arial" pitchFamily="34" charset="0"/>
                <a:cs typeface="Arial" pitchFamily="34" charset="0"/>
              </a:rPr>
              <a:t>Creating your Medicare Health Care Plan</a:t>
            </a:r>
            <a:endParaRPr lang="en-US" dirty="0">
              <a:solidFill>
                <a:schemeClr val="tx2"/>
              </a:solidFill>
            </a:endParaRPr>
          </a:p>
        </p:txBody>
      </p:sp>
      <p:sp>
        <p:nvSpPr>
          <p:cNvPr id="3" name="Content Placeholder 2"/>
          <p:cNvSpPr>
            <a:spLocks noGrp="1"/>
          </p:cNvSpPr>
          <p:nvPr>
            <p:ph idx="1"/>
          </p:nvPr>
        </p:nvSpPr>
        <p:spPr/>
        <p:txBody>
          <a:bodyPr>
            <a:normAutofit fontScale="25000" lnSpcReduction="20000"/>
          </a:bodyPr>
          <a:lstStyle/>
          <a:p>
            <a:endParaRPr lang="en-US" dirty="0" smtClean="0"/>
          </a:p>
          <a:p>
            <a:r>
              <a:rPr lang="en-US" sz="7400" b="1" dirty="0" smtClean="0">
                <a:latin typeface="Arial" pitchFamily="34" charset="0"/>
                <a:cs typeface="Arial" pitchFamily="34" charset="0"/>
              </a:rPr>
              <a:t>Overview Entitlement Programs - Social Security / Medicare</a:t>
            </a:r>
          </a:p>
          <a:p>
            <a:r>
              <a:rPr lang="en-US" sz="7400" b="1" dirty="0" smtClean="0">
                <a:latin typeface="Arial" pitchFamily="34" charset="0"/>
                <a:cs typeface="Arial" pitchFamily="34" charset="0"/>
              </a:rPr>
              <a:t>Overview</a:t>
            </a:r>
            <a:r>
              <a:rPr lang="en-US" sz="7400" dirty="0" smtClean="0">
                <a:latin typeface="Arial" pitchFamily="34" charset="0"/>
                <a:cs typeface="Arial" pitchFamily="34" charset="0"/>
              </a:rPr>
              <a:t> </a:t>
            </a:r>
            <a:r>
              <a:rPr lang="en-US" sz="7400" b="1" dirty="0" smtClean="0">
                <a:latin typeface="Arial" pitchFamily="34" charset="0"/>
                <a:cs typeface="Arial" pitchFamily="34" charset="0"/>
              </a:rPr>
              <a:t>-Legal Services of Northern California (LSNC). </a:t>
            </a:r>
            <a:r>
              <a:rPr lang="en-US" sz="7400" dirty="0" smtClean="0">
                <a:latin typeface="Arial" pitchFamily="34" charset="0"/>
                <a:cs typeface="Arial" pitchFamily="34" charset="0"/>
              </a:rPr>
              <a:t>HICAP (Health Insurance Counseling &amp; Advocacy Program), a special program of LSNC</a:t>
            </a:r>
          </a:p>
          <a:p>
            <a:r>
              <a:rPr lang="en-US" sz="7400" dirty="0" smtClean="0">
                <a:latin typeface="Arial" pitchFamily="34" charset="0"/>
                <a:cs typeface="Arial" pitchFamily="34" charset="0"/>
              </a:rPr>
              <a:t>HICAP </a:t>
            </a:r>
            <a:endParaRPr lang="en-US" sz="5100" dirty="0" smtClean="0">
              <a:latin typeface="Arial" pitchFamily="34" charset="0"/>
              <a:cs typeface="Arial" pitchFamily="34" charset="0"/>
            </a:endParaRPr>
          </a:p>
          <a:p>
            <a:pPr marL="1200150" lvl="3" indent="-342900"/>
            <a:r>
              <a:rPr lang="en-US" sz="8000" dirty="0" smtClean="0">
                <a:latin typeface="Arial" pitchFamily="34" charset="0"/>
                <a:cs typeface="Arial" pitchFamily="34" charset="0"/>
              </a:rPr>
              <a:t>Who we serve</a:t>
            </a:r>
          </a:p>
          <a:p>
            <a:pPr marL="1200150" lvl="3" indent="-342900"/>
            <a:r>
              <a:rPr lang="en-US" sz="8000" dirty="0" smtClean="0">
                <a:latin typeface="Arial" pitchFamily="34" charset="0"/>
                <a:cs typeface="Arial" pitchFamily="34" charset="0"/>
              </a:rPr>
              <a:t>HICAP Counseling Services - Client Advocacy (Grievance and Appeals)</a:t>
            </a:r>
          </a:p>
          <a:p>
            <a:pPr marL="1200150" lvl="3" indent="-342900"/>
            <a:r>
              <a:rPr lang="en-US" sz="8000" dirty="0" smtClean="0">
                <a:latin typeface="Arial" pitchFamily="34" charset="0"/>
                <a:cs typeface="Arial" pitchFamily="34" charset="0"/>
              </a:rPr>
              <a:t> How Beneficiaries access and utilize our program services</a:t>
            </a:r>
          </a:p>
          <a:p>
            <a:pPr marL="1200150" lvl="3" indent="-342900"/>
            <a:r>
              <a:rPr lang="en-US" sz="8000" dirty="0" smtClean="0">
                <a:latin typeface="Arial" pitchFamily="34" charset="0"/>
                <a:cs typeface="Arial" pitchFamily="34" charset="0"/>
              </a:rPr>
              <a:t>Understanding Medicare and how it works </a:t>
            </a:r>
          </a:p>
          <a:p>
            <a:pPr marL="1200150" lvl="3" indent="-342900"/>
            <a:r>
              <a:rPr lang="en-US" sz="8000" dirty="0" smtClean="0">
                <a:latin typeface="Arial" pitchFamily="34" charset="0"/>
                <a:cs typeface="Arial" pitchFamily="34" charset="0"/>
              </a:rPr>
              <a:t>Medicare A,B,C,D, Penalties, Medicare Supplements</a:t>
            </a:r>
          </a:p>
          <a:p>
            <a:pPr marL="1200150" lvl="3" indent="-342900"/>
            <a:r>
              <a:rPr lang="en-US" sz="8000" dirty="0" smtClean="0">
                <a:latin typeface="Arial" pitchFamily="34" charset="0"/>
                <a:cs typeface="Arial" pitchFamily="34" charset="0"/>
              </a:rPr>
              <a:t>Medicare Enrollment, </a:t>
            </a:r>
            <a:r>
              <a:rPr lang="en-US" sz="8000" dirty="0" err="1" smtClean="0">
                <a:latin typeface="Arial" pitchFamily="34" charset="0"/>
                <a:cs typeface="Arial" pitchFamily="34" charset="0"/>
              </a:rPr>
              <a:t>Medi</a:t>
            </a:r>
            <a:r>
              <a:rPr lang="en-US" sz="8000" dirty="0" smtClean="0">
                <a:latin typeface="Arial" pitchFamily="34" charset="0"/>
                <a:cs typeface="Arial" pitchFamily="34" charset="0"/>
              </a:rPr>
              <a:t>-Cal</a:t>
            </a:r>
          </a:p>
          <a:p>
            <a:pPr marL="1200150" lvl="3" indent="-342900"/>
            <a:r>
              <a:rPr lang="en-US" sz="8000" dirty="0" smtClean="0">
                <a:latin typeface="Arial" pitchFamily="34" charset="0"/>
                <a:cs typeface="Arial" pitchFamily="34" charset="0"/>
              </a:rPr>
              <a:t>Medicare Fraud / Abuse </a:t>
            </a:r>
          </a:p>
          <a:p>
            <a:pPr marL="1200150" lvl="3" indent="-342900"/>
            <a:r>
              <a:rPr lang="en-US" sz="8000" dirty="0" smtClean="0">
                <a:latin typeface="Arial" pitchFamily="34" charset="0"/>
                <a:cs typeface="Arial" pitchFamily="34" charset="0"/>
              </a:rPr>
              <a:t>Medicare Resources</a:t>
            </a:r>
          </a:p>
          <a:p>
            <a:pPr marL="1200150" lvl="3" indent="-342900"/>
            <a:r>
              <a:rPr lang="en-US" sz="8000" dirty="0" smtClean="0">
                <a:latin typeface="Arial" pitchFamily="34" charset="0"/>
                <a:cs typeface="Arial" pitchFamily="34" charset="0"/>
              </a:rPr>
              <a:t>Volunteer Opportunities</a:t>
            </a:r>
          </a:p>
          <a:p>
            <a:pPr marL="1200150" lvl="3" indent="-342900"/>
            <a:r>
              <a:rPr lang="en-US" sz="8000" dirty="0" smtClean="0">
                <a:latin typeface="Arial" pitchFamily="34" charset="0"/>
                <a:cs typeface="Arial" pitchFamily="34" charset="0"/>
              </a:rPr>
              <a:t>Review Check List</a:t>
            </a:r>
          </a:p>
          <a:p>
            <a:pPr marL="1200150" lvl="3" indent="-342900">
              <a:buNone/>
            </a:pPr>
            <a:endParaRPr lang="en-US" sz="8000" dirty="0" smtClean="0">
              <a:latin typeface="Arial" pitchFamily="34" charset="0"/>
              <a:cs typeface="Arial" pitchFamily="34" charset="0"/>
            </a:endParaRPr>
          </a:p>
          <a:p>
            <a:pPr marL="1200150" lvl="3" indent="-342900"/>
            <a:endParaRPr lang="en-US" dirty="0" smtClean="0">
              <a:latin typeface="Arial" pitchFamily="34" charset="0"/>
              <a:cs typeface="Arial" pitchFamily="34" charset="0"/>
            </a:endParaRPr>
          </a:p>
          <a:p>
            <a:pPr marL="1200150" lvl="3" indent="-342900"/>
            <a:endParaRPr lang="en-US" dirty="0" smtClean="0">
              <a:latin typeface="Arial" pitchFamily="34" charset="0"/>
              <a:cs typeface="Arial" pitchFamily="34" charset="0"/>
            </a:endParaRPr>
          </a:p>
          <a:p>
            <a:pPr marL="1200150" lvl="3" indent="-342900"/>
            <a:endParaRPr lang="en-US" dirty="0" smtClean="0">
              <a:latin typeface="Arial" pitchFamily="34" charset="0"/>
              <a:cs typeface="Arial" pitchFamily="34" charset="0"/>
            </a:endParaRPr>
          </a:p>
          <a:p>
            <a:pPr marL="1200150" lvl="3" indent="-342900">
              <a:buNone/>
            </a:pPr>
            <a:r>
              <a:rPr lang="en-US" sz="2400" dirty="0" smtClean="0">
                <a:latin typeface="Arial" pitchFamily="34" charset="0"/>
                <a:cs typeface="Arial" pitchFamily="34" charset="0"/>
              </a:rPr>
              <a:t>	</a:t>
            </a:r>
            <a:endParaRPr lang="en-US" sz="2600" dirty="0" smtClean="0">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40475"/>
            <a:ext cx="2133600" cy="365125"/>
          </a:xfrm>
        </p:spPr>
        <p:txBody>
          <a:bodyPr/>
          <a:lstStyle/>
          <a:p>
            <a:fld id="{2B311C8D-3B42-4150-880E-F70598F3D0EA}" type="slidenum">
              <a:rPr lang="en-US" smtClean="0"/>
              <a:pPr/>
              <a:t>9</a:t>
            </a:fld>
            <a:endParaRPr lang="en-US" dirty="0"/>
          </a:p>
        </p:txBody>
      </p:sp>
      <p:sp>
        <p:nvSpPr>
          <p:cNvPr id="8" name="Date Placeholder 7"/>
          <p:cNvSpPr>
            <a:spLocks noGrp="1"/>
          </p:cNvSpPr>
          <p:nvPr>
            <p:ph type="dt" sz="half" idx="2"/>
          </p:nvPr>
        </p:nvSpPr>
        <p:spPr/>
        <p:txBody>
          <a:bodyPr/>
          <a:lstStyle/>
          <a:p>
            <a:fld id="{79574003-A7B5-4FD2-9688-9F6E3C0F10AE}" type="datetime1">
              <a:rPr lang="en-US" smtClean="0"/>
              <a:pPr/>
              <a:t>12/3/19</a:t>
            </a:fld>
            <a:endParaRPr lang="en-US" dirty="0"/>
          </a:p>
        </p:txBody>
      </p:sp>
      <p:pic>
        <p:nvPicPr>
          <p:cNvPr id="7" name="Picture 6" descr="Image result for answers"/>
          <p:cNvPicPr/>
          <p:nvPr/>
        </p:nvPicPr>
        <p:blipFill>
          <a:blip r:embed="rId3" cstate="print"/>
          <a:srcRect/>
          <a:stretch>
            <a:fillRect/>
          </a:stretch>
        </p:blipFill>
        <p:spPr bwMode="auto">
          <a:xfrm>
            <a:off x="5257800" y="4876800"/>
            <a:ext cx="2971800" cy="1600200"/>
          </a:xfrm>
          <a:prstGeom prst="rect">
            <a:avLst/>
          </a:prstGeom>
          <a:noFill/>
          <a:ln w="9525">
            <a:noFill/>
            <a:miter lim="800000"/>
            <a:headEnd/>
            <a:tailEnd/>
          </a:ln>
        </p:spPr>
      </p:pic>
    </p:spTree>
    <p:extLst>
      <p:ext uri="{BB962C8B-B14F-4D97-AF65-F5344CB8AC3E}">
        <p14:creationId xmlns:p14="http://schemas.microsoft.com/office/powerpoint/2010/main" val="4055252090"/>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 – Social Security </a:t>
            </a:r>
            <a:br>
              <a:rPr lang="en-US" dirty="0" smtClean="0"/>
            </a:br>
            <a:endParaRPr lang="en-US" dirty="0">
              <a:solidFill>
                <a:srgbClr val="FF0000"/>
              </a:solidFill>
            </a:endParaRPr>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90</a:t>
            </a:fld>
            <a:endParaRPr lang="en-US" dirty="0"/>
          </a:p>
        </p:txBody>
      </p:sp>
      <p:pic>
        <p:nvPicPr>
          <p:cNvPr id="10" name="Content Placeholder 9" descr="Image result for social security website"/>
          <p:cNvPicPr>
            <a:picLocks noGrp="1"/>
          </p:cNvPicPr>
          <p:nvPr>
            <p:ph idx="1"/>
          </p:nvPr>
        </p:nvPicPr>
        <p:blipFill>
          <a:blip r:embed="rId2" cstate="print"/>
          <a:srcRect/>
          <a:stretch>
            <a:fillRect/>
          </a:stretch>
        </p:blipFill>
        <p:spPr bwMode="auto">
          <a:xfrm>
            <a:off x="457200" y="1219200"/>
            <a:ext cx="8229600" cy="3743235"/>
          </a:xfrm>
          <a:prstGeom prst="rect">
            <a:avLst/>
          </a:prstGeom>
          <a:noFill/>
          <a:ln w="9525">
            <a:noFill/>
            <a:miter lim="800000"/>
            <a:headEnd/>
            <a:tailEnd/>
          </a:ln>
        </p:spPr>
      </p:pic>
      <p:sp>
        <p:nvSpPr>
          <p:cNvPr id="6" name="TextBox 5"/>
          <p:cNvSpPr txBox="1"/>
          <p:nvPr/>
        </p:nvSpPr>
        <p:spPr>
          <a:xfrm>
            <a:off x="1143000" y="4953000"/>
            <a:ext cx="7086600" cy="1077218"/>
          </a:xfrm>
          <a:prstGeom prst="rect">
            <a:avLst/>
          </a:prstGeom>
          <a:noFill/>
        </p:spPr>
        <p:txBody>
          <a:bodyPr wrap="square" rtlCol="0">
            <a:spAutoFit/>
          </a:bodyPr>
          <a:lstStyle/>
          <a:p>
            <a:pPr algn="ctr"/>
            <a:r>
              <a:rPr lang="en-US" sz="3200" b="1" dirty="0" smtClean="0"/>
              <a:t>Open a my Social Security account at </a:t>
            </a:r>
            <a:r>
              <a:rPr lang="en-US" sz="3200" b="1" dirty="0" smtClean="0">
                <a:solidFill>
                  <a:srgbClr val="005BFE"/>
                </a:solidFill>
              </a:rPr>
              <a:t>https://www.ssa.gov/myaccount/</a:t>
            </a:r>
            <a:endParaRPr lang="en-US" sz="3200" b="1" dirty="0">
              <a:solidFill>
                <a:srgbClr val="005BFE"/>
              </a:solidFill>
            </a:endParaRPr>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7" name="Slide Number Placeholder 6"/>
          <p:cNvSpPr>
            <a:spLocks noGrp="1"/>
          </p:cNvSpPr>
          <p:nvPr>
            <p:ph type="sldNum" sz="quarter" idx="4"/>
          </p:nvPr>
        </p:nvSpPr>
        <p:spPr/>
        <p:txBody>
          <a:bodyPr/>
          <a:lstStyle/>
          <a:p>
            <a:fld id="{2B311C8D-3B42-4150-880E-F70598F3D0EA}" type="slidenum">
              <a:rPr lang="en-US" smtClean="0"/>
              <a:pPr/>
              <a:t>91</a:t>
            </a:fld>
            <a:endParaRPr lang="en-US" dirty="0"/>
          </a:p>
        </p:txBody>
      </p:sp>
      <p:pic>
        <p:nvPicPr>
          <p:cNvPr id="1026" name="Picture 2" descr="screen shot of the Medicare.gov webs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61" y="1291770"/>
            <a:ext cx="9178159"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l"/>
            <a:r>
              <a:rPr lang="en-US" dirty="0" smtClean="0"/>
              <a:t>Resources- Medicare.gov </a:t>
            </a:r>
            <a:r>
              <a:rPr lang="en-US" dirty="0" smtClean="0">
                <a:solidFill>
                  <a:srgbClr val="FF0000"/>
                </a:solidFill>
              </a:rPr>
              <a:t>www.medicare.gov</a:t>
            </a:r>
            <a:endParaRPr lang="en-US" dirty="0">
              <a:solidFill>
                <a:srgbClr val="FF0000"/>
              </a:solidFill>
            </a:endParaRPr>
          </a:p>
        </p:txBody>
      </p:sp>
      <p:sp>
        <p:nvSpPr>
          <p:cNvPr id="6" name="Date Placeholder 5"/>
          <p:cNvSpPr>
            <a:spLocks noGrp="1"/>
          </p:cNvSpPr>
          <p:nvPr>
            <p:ph type="dt" sz="half" idx="2"/>
          </p:nvPr>
        </p:nvSpPr>
        <p:spPr/>
        <p:txBody>
          <a:bodyPr/>
          <a:lstStyle/>
          <a:p>
            <a:fld id="{13B16854-1569-4BA5-9E58-D8A00142FCE5}" type="datetime1">
              <a:rPr lang="en-US" smtClean="0"/>
              <a:pPr/>
              <a:t>12/3/19</a:t>
            </a:fld>
            <a:endParaRPr lang="en-US" dirty="0"/>
          </a:p>
        </p:txBody>
      </p:sp>
    </p:spTree>
    <p:custDataLst>
      <p:tags r:id="rId1"/>
    </p:custDataLst>
    <p:extLst>
      <p:ext uri="{BB962C8B-B14F-4D97-AF65-F5344CB8AC3E}">
        <p14:creationId xmlns:p14="http://schemas.microsoft.com/office/powerpoint/2010/main" val="2031933367"/>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68362"/>
          </a:xfrm>
        </p:spPr>
        <p:txBody>
          <a:bodyPr>
            <a:normAutofit fontScale="90000"/>
          </a:bodyPr>
          <a:lstStyle/>
          <a:p>
            <a:r>
              <a:rPr lang="en-US" b="0" dirty="0" smtClean="0"/>
              <a:t/>
            </a:r>
            <a:br>
              <a:rPr lang="en-US" b="0" dirty="0" smtClean="0"/>
            </a:br>
            <a:r>
              <a:rPr lang="en-US" b="0" dirty="0" smtClean="0"/>
              <a:t/>
            </a:r>
            <a:br>
              <a:rPr lang="en-US" b="0" dirty="0" smtClean="0"/>
            </a:br>
            <a:r>
              <a:rPr lang="en-US" dirty="0" smtClean="0"/>
              <a:t>Resources – Find Physicians &amp; Other Clinicians</a:t>
            </a:r>
            <a:r>
              <a:rPr lang="en-US" b="0" dirty="0" smtClean="0"/>
              <a:t/>
            </a:r>
            <a:br>
              <a:rPr lang="en-US" b="0" dirty="0" smtClean="0"/>
            </a:br>
            <a:r>
              <a:rPr lang="en-US" b="0" dirty="0" smtClean="0"/>
              <a:t/>
            </a:r>
            <a:br>
              <a:rPr lang="en-US" b="0" dirty="0" smtClean="0"/>
            </a:br>
            <a:endParaRPr lang="en-US" dirty="0"/>
          </a:p>
        </p:txBody>
      </p:sp>
      <p:sp>
        <p:nvSpPr>
          <p:cNvPr id="3" name="Content Placeholder 2"/>
          <p:cNvSpPr>
            <a:spLocks noGrp="1"/>
          </p:cNvSpPr>
          <p:nvPr>
            <p:ph idx="1"/>
          </p:nvPr>
        </p:nvSpPr>
        <p:spPr>
          <a:xfrm>
            <a:off x="457200" y="2895600"/>
            <a:ext cx="8229600" cy="3230563"/>
          </a:xfrm>
        </p:spPr>
        <p:txBody>
          <a:bodyPr/>
          <a:lstStyle/>
          <a:p>
            <a:endParaRPr lang="en-US" dirty="0" smtClean="0"/>
          </a:p>
          <a:p>
            <a:endParaRPr lang="en-US" dirty="0" smtClean="0"/>
          </a:p>
          <a:p>
            <a:r>
              <a:rPr lang="en-US" dirty="0" smtClean="0">
                <a:hlinkClick r:id="rId2"/>
              </a:rPr>
              <a:t>www.medicare.gov/physiciancompare</a:t>
            </a:r>
            <a:endParaRPr lang="en-US" dirty="0" smtClean="0"/>
          </a:p>
          <a:p>
            <a:pPr lvl="1"/>
            <a:r>
              <a:rPr lang="en-US" dirty="0" smtClean="0"/>
              <a:t>Enter location.</a:t>
            </a:r>
          </a:p>
          <a:p>
            <a:pPr lvl="1"/>
            <a:r>
              <a:rPr lang="en-US" dirty="0" smtClean="0"/>
              <a:t>Search for (Name, Specific group, Body Part, or Condition.</a:t>
            </a:r>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92</a:t>
            </a:fld>
            <a:endParaRPr lang="en-US" dirty="0"/>
          </a:p>
        </p:txBody>
      </p:sp>
      <p:pic>
        <p:nvPicPr>
          <p:cNvPr id="6" name="Picture 5" descr="Image result for physician"/>
          <p:cNvPicPr/>
          <p:nvPr/>
        </p:nvPicPr>
        <p:blipFill>
          <a:blip r:embed="rId3" cstate="print"/>
          <a:srcRect/>
          <a:stretch>
            <a:fillRect/>
          </a:stretch>
        </p:blipFill>
        <p:spPr bwMode="auto">
          <a:xfrm>
            <a:off x="457200" y="1447800"/>
            <a:ext cx="5181600" cy="2514600"/>
          </a:xfrm>
          <a:prstGeom prst="rect">
            <a:avLst/>
          </a:prstGeom>
          <a:noFill/>
          <a:ln w="9525">
            <a:noFill/>
            <a:miter lim="800000"/>
            <a:headEnd/>
            <a:tailEnd/>
          </a:ln>
        </p:spPr>
      </p:pic>
      <p:pic>
        <p:nvPicPr>
          <p:cNvPr id="7" name="Picture 6" descr="Image result for 2018 Medicare Cards"/>
          <p:cNvPicPr/>
          <p:nvPr/>
        </p:nvPicPr>
        <p:blipFill>
          <a:blip r:embed="rId4" cstate="print"/>
          <a:srcRect/>
          <a:stretch>
            <a:fillRect/>
          </a:stretch>
        </p:blipFill>
        <p:spPr bwMode="auto">
          <a:xfrm>
            <a:off x="5867400" y="1752600"/>
            <a:ext cx="2590800" cy="18288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Resources - The Office of the Patient Advocate</a:t>
            </a:r>
            <a:endParaRPr lang="en-US" dirty="0"/>
          </a:p>
        </p:txBody>
      </p:sp>
      <p:sp>
        <p:nvSpPr>
          <p:cNvPr id="3" name="Content Placeholder 2"/>
          <p:cNvSpPr>
            <a:spLocks noGrp="1"/>
          </p:cNvSpPr>
          <p:nvPr>
            <p:ph idx="1"/>
          </p:nvPr>
        </p:nvSpPr>
        <p:spPr/>
        <p:txBody>
          <a:bodyPr>
            <a:normAutofit/>
          </a:bodyPr>
          <a:lstStyle/>
          <a:p>
            <a:r>
              <a:rPr lang="en-US" sz="2400" dirty="0" smtClean="0"/>
              <a:t>Coordinates, provides assistance to and collects data from state health care consumer assistance call centers.</a:t>
            </a:r>
          </a:p>
          <a:p>
            <a:pPr fontAlgn="base"/>
            <a:r>
              <a:rPr lang="en-US" sz="2400" dirty="0" smtClean="0"/>
              <a:t>Find ratings of health plans and medical groups in OPA's </a:t>
            </a:r>
            <a:r>
              <a:rPr lang="en-US" sz="2400" b="1" dirty="0" smtClean="0">
                <a:hlinkClick r:id="rId2" tooltip="OPA's Health Care Quality Report Cards"/>
              </a:rPr>
              <a:t>Health Care Quality Report Cards</a:t>
            </a:r>
            <a:r>
              <a:rPr lang="en-US" sz="2400" dirty="0" smtClean="0"/>
              <a:t>.</a:t>
            </a:r>
          </a:p>
          <a:p>
            <a:pPr fontAlgn="base"/>
            <a:r>
              <a:rPr lang="en-US" sz="2400" dirty="0" smtClean="0"/>
              <a:t>Use OPA's </a:t>
            </a:r>
            <a:r>
              <a:rPr lang="en-US" sz="2400" b="1" dirty="0" smtClean="0">
                <a:hlinkClick r:id="rId3" tooltip="Wizard"/>
              </a:rPr>
              <a:t>Wizard</a:t>
            </a:r>
            <a:r>
              <a:rPr lang="en-US" sz="2400" dirty="0" smtClean="0"/>
              <a:t> to get quick links to the consumer assistance call centers and other information that can help you. </a:t>
            </a:r>
            <a:r>
              <a:rPr lang="en-US" sz="2400" dirty="0" smtClean="0">
                <a:solidFill>
                  <a:srgbClr val="FF0000"/>
                </a:solidFill>
              </a:rPr>
              <a:t>http://www.opa.ca.gov/Pages/Home.aspx</a:t>
            </a:r>
          </a:p>
          <a:p>
            <a:pPr fontAlgn="base"/>
            <a:endParaRPr lang="en-US" dirty="0" smtClean="0"/>
          </a:p>
          <a:p>
            <a:pPr lvl="1"/>
            <a:endParaRPr lang="en-US" dirty="0"/>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93</a:t>
            </a:fld>
            <a:endParaRPr lang="en-US" dirty="0"/>
          </a:p>
        </p:txBody>
      </p:sp>
      <p:pic>
        <p:nvPicPr>
          <p:cNvPr id="8" name="Picture 7" descr="Image result for office of patient advocate"/>
          <p:cNvPicPr/>
          <p:nvPr/>
        </p:nvPicPr>
        <p:blipFill>
          <a:blip r:embed="rId4" cstate="print"/>
          <a:srcRect/>
          <a:stretch>
            <a:fillRect/>
          </a:stretch>
        </p:blipFill>
        <p:spPr bwMode="auto">
          <a:xfrm>
            <a:off x="1066800" y="4495800"/>
            <a:ext cx="6324600" cy="1676400"/>
          </a:xfrm>
          <a:prstGeom prst="rect">
            <a:avLst/>
          </a:prstGeom>
          <a:noFill/>
          <a:ln w="9525">
            <a:noFill/>
            <a:miter lim="800000"/>
            <a:headEnd/>
            <a:tailEnd/>
          </a:ln>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68362"/>
          </a:xfrm>
        </p:spPr>
        <p:txBody>
          <a:bodyPr/>
          <a:lstStyle/>
          <a:p>
            <a:r>
              <a:rPr lang="en-US" dirty="0" smtClean="0">
                <a:solidFill>
                  <a:srgbClr val="FF0000"/>
                </a:solidFill>
              </a:rPr>
              <a:t>Review/Personal Medicare 	       List</a:t>
            </a:r>
            <a:endParaRPr lang="en-US" dirty="0">
              <a:solidFill>
                <a:srgbClr val="FF0000"/>
              </a:solidFill>
            </a:endParaRPr>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94</a:t>
            </a:fld>
            <a:endParaRPr lang="en-US" dirty="0"/>
          </a:p>
        </p:txBody>
      </p:sp>
      <p:sp>
        <p:nvSpPr>
          <p:cNvPr id="7" name="Content Placeholder 6"/>
          <p:cNvSpPr>
            <a:spLocks noGrp="1"/>
          </p:cNvSpPr>
          <p:nvPr>
            <p:ph idx="1"/>
          </p:nvPr>
        </p:nvSpPr>
        <p:spPr/>
        <p:txBody>
          <a:bodyPr>
            <a:normAutofit lnSpcReduction="10000"/>
          </a:bodyPr>
          <a:lstStyle/>
          <a:p>
            <a:pPr>
              <a:buNone/>
            </a:pPr>
            <a:r>
              <a:rPr lang="en-US" b="1" dirty="0" smtClean="0"/>
              <a:t>	</a:t>
            </a:r>
            <a:r>
              <a:rPr lang="en-US" sz="2400" dirty="0" smtClean="0"/>
              <a:t>Start your research early – determine what  your specific health care insurance needs are.</a:t>
            </a:r>
          </a:p>
          <a:p>
            <a:pPr>
              <a:buNone/>
            </a:pPr>
            <a:r>
              <a:rPr lang="en-US" sz="2400" dirty="0" smtClean="0"/>
              <a:t>	If coordinating other health care coverage with Medicare, consult your employer or other health care administrator .</a:t>
            </a:r>
          </a:p>
          <a:p>
            <a:pPr>
              <a:buNone/>
            </a:pPr>
            <a:r>
              <a:rPr lang="en-US" sz="2400" dirty="0" smtClean="0"/>
              <a:t>	If you want to stay with an existing doctor, find out which insurance plans your doctor(s) participates in.</a:t>
            </a:r>
          </a:p>
          <a:p>
            <a:pPr>
              <a:buNone/>
            </a:pPr>
            <a:r>
              <a:rPr lang="en-US" sz="2400" dirty="0" smtClean="0"/>
              <a:t>	Make a list of your regular medications and get familiar with Medicare’s Plan Finder on Medicare.gov.</a:t>
            </a:r>
          </a:p>
          <a:p>
            <a:pPr>
              <a:buNone/>
            </a:pPr>
            <a:r>
              <a:rPr lang="en-US" sz="2400" dirty="0" smtClean="0"/>
              <a:t>	Determine how you want to get your Medicare benefits: Original Medicare </a:t>
            </a:r>
            <a:r>
              <a:rPr lang="en-US" sz="2400" u="sng" dirty="0" smtClean="0"/>
              <a:t>or</a:t>
            </a:r>
            <a:r>
              <a:rPr lang="en-US" sz="2400" dirty="0" smtClean="0"/>
              <a:t> Medicare Advantage?</a:t>
            </a:r>
          </a:p>
          <a:p>
            <a:pPr>
              <a:buNone/>
            </a:pPr>
            <a:r>
              <a:rPr lang="en-US" sz="2400" dirty="0" smtClean="0"/>
              <a:t>	Decide if you will need to select a Medicare Supplement (</a:t>
            </a:r>
            <a:r>
              <a:rPr lang="en-US" sz="2400" dirty="0" err="1" smtClean="0"/>
              <a:t>Medigap</a:t>
            </a:r>
            <a:r>
              <a:rPr lang="en-US" sz="2400" dirty="0" smtClean="0"/>
              <a:t>) Policy, and which one you will select.  </a:t>
            </a:r>
          </a:p>
          <a:p>
            <a:pPr>
              <a:buNone/>
            </a:pPr>
            <a:endParaRPr lang="en-US" sz="2400" dirty="0" smtClean="0"/>
          </a:p>
          <a:p>
            <a:pPr>
              <a:buNone/>
            </a:pPr>
            <a:endParaRPr lang="en-US" dirty="0" smtClean="0"/>
          </a:p>
          <a:p>
            <a:pPr>
              <a:buNone/>
            </a:pPr>
            <a:endParaRPr lang="en-US" dirty="0" smtClean="0"/>
          </a:p>
          <a:p>
            <a:endParaRPr lang="en-US" dirty="0"/>
          </a:p>
        </p:txBody>
      </p:sp>
      <p:pic>
        <p:nvPicPr>
          <p:cNvPr id="8" name="Picture 7" descr="Image result for check marks"/>
          <p:cNvPicPr/>
          <p:nvPr/>
        </p:nvPicPr>
        <p:blipFill>
          <a:blip r:embed="rId2" cstate="print"/>
          <a:srcRect/>
          <a:stretch>
            <a:fillRect/>
          </a:stretch>
        </p:blipFill>
        <p:spPr bwMode="auto">
          <a:xfrm>
            <a:off x="533400" y="1524000"/>
            <a:ext cx="228600" cy="315310"/>
          </a:xfrm>
          <a:prstGeom prst="rect">
            <a:avLst/>
          </a:prstGeom>
          <a:noFill/>
          <a:ln w="9525">
            <a:noFill/>
            <a:miter lim="800000"/>
            <a:headEnd/>
            <a:tailEnd/>
          </a:ln>
        </p:spPr>
      </p:pic>
      <p:pic>
        <p:nvPicPr>
          <p:cNvPr id="10" name="Picture 9" descr="Image result for check marks"/>
          <p:cNvPicPr/>
          <p:nvPr/>
        </p:nvPicPr>
        <p:blipFill>
          <a:blip r:embed="rId2" cstate="print"/>
          <a:srcRect/>
          <a:stretch>
            <a:fillRect/>
          </a:stretch>
        </p:blipFill>
        <p:spPr bwMode="auto">
          <a:xfrm>
            <a:off x="533400" y="2362200"/>
            <a:ext cx="228600" cy="315310"/>
          </a:xfrm>
          <a:prstGeom prst="rect">
            <a:avLst/>
          </a:prstGeom>
          <a:noFill/>
          <a:ln w="9525">
            <a:noFill/>
            <a:miter lim="800000"/>
            <a:headEnd/>
            <a:tailEnd/>
          </a:ln>
        </p:spPr>
      </p:pic>
      <p:pic>
        <p:nvPicPr>
          <p:cNvPr id="11" name="Picture 10" descr="Image result for check marks"/>
          <p:cNvPicPr/>
          <p:nvPr/>
        </p:nvPicPr>
        <p:blipFill>
          <a:blip r:embed="rId2" cstate="print"/>
          <a:srcRect/>
          <a:stretch>
            <a:fillRect/>
          </a:stretch>
        </p:blipFill>
        <p:spPr bwMode="auto">
          <a:xfrm>
            <a:off x="533400" y="3048000"/>
            <a:ext cx="228600" cy="315310"/>
          </a:xfrm>
          <a:prstGeom prst="rect">
            <a:avLst/>
          </a:prstGeom>
          <a:noFill/>
          <a:ln w="9525">
            <a:noFill/>
            <a:miter lim="800000"/>
            <a:headEnd/>
            <a:tailEnd/>
          </a:ln>
        </p:spPr>
      </p:pic>
      <p:pic>
        <p:nvPicPr>
          <p:cNvPr id="12" name="Picture 11" descr="Image result for check marks"/>
          <p:cNvPicPr/>
          <p:nvPr/>
        </p:nvPicPr>
        <p:blipFill>
          <a:blip r:embed="rId2" cstate="print"/>
          <a:srcRect/>
          <a:stretch>
            <a:fillRect/>
          </a:stretch>
        </p:blipFill>
        <p:spPr bwMode="auto">
          <a:xfrm>
            <a:off x="533400" y="3810000"/>
            <a:ext cx="228600" cy="315310"/>
          </a:xfrm>
          <a:prstGeom prst="rect">
            <a:avLst/>
          </a:prstGeom>
          <a:noFill/>
          <a:ln w="9525">
            <a:noFill/>
            <a:miter lim="800000"/>
            <a:headEnd/>
            <a:tailEnd/>
          </a:ln>
        </p:spPr>
      </p:pic>
      <p:pic>
        <p:nvPicPr>
          <p:cNvPr id="13" name="Picture 12" descr="Image result for check marks"/>
          <p:cNvPicPr/>
          <p:nvPr/>
        </p:nvPicPr>
        <p:blipFill>
          <a:blip r:embed="rId2" cstate="print"/>
          <a:srcRect/>
          <a:stretch>
            <a:fillRect/>
          </a:stretch>
        </p:blipFill>
        <p:spPr bwMode="auto">
          <a:xfrm>
            <a:off x="533400" y="4572000"/>
            <a:ext cx="228600" cy="315310"/>
          </a:xfrm>
          <a:prstGeom prst="rect">
            <a:avLst/>
          </a:prstGeom>
          <a:noFill/>
          <a:ln w="9525">
            <a:noFill/>
            <a:miter lim="800000"/>
            <a:headEnd/>
            <a:tailEnd/>
          </a:ln>
        </p:spPr>
      </p:pic>
      <p:pic>
        <p:nvPicPr>
          <p:cNvPr id="14" name="Picture 13" descr="Image result for check marks"/>
          <p:cNvPicPr/>
          <p:nvPr/>
        </p:nvPicPr>
        <p:blipFill>
          <a:blip r:embed="rId2" cstate="print"/>
          <a:srcRect/>
          <a:stretch>
            <a:fillRect/>
          </a:stretch>
        </p:blipFill>
        <p:spPr bwMode="auto">
          <a:xfrm>
            <a:off x="533400" y="5410200"/>
            <a:ext cx="228600" cy="315310"/>
          </a:xfrm>
          <a:prstGeom prst="rect">
            <a:avLst/>
          </a:prstGeom>
          <a:noFill/>
          <a:ln w="9525">
            <a:noFill/>
            <a:miter lim="800000"/>
            <a:headEnd/>
            <a:tailEnd/>
          </a:ln>
        </p:spPr>
      </p:pic>
      <p:pic>
        <p:nvPicPr>
          <p:cNvPr id="15" name="Picture 14" descr="Image result for check marks"/>
          <p:cNvPicPr/>
          <p:nvPr/>
        </p:nvPicPr>
        <p:blipFill>
          <a:blip r:embed="rId3" cstate="print"/>
          <a:srcRect/>
          <a:stretch>
            <a:fillRect/>
          </a:stretch>
        </p:blipFill>
        <p:spPr bwMode="auto">
          <a:xfrm>
            <a:off x="6400800" y="457200"/>
            <a:ext cx="838200" cy="60960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Review/Personal Medicare          List</a:t>
            </a:r>
            <a:endParaRPr lang="en-US" dirty="0"/>
          </a:p>
        </p:txBody>
      </p:sp>
      <p:sp>
        <p:nvSpPr>
          <p:cNvPr id="3" name="Content Placeholder 2"/>
          <p:cNvSpPr>
            <a:spLocks noGrp="1"/>
          </p:cNvSpPr>
          <p:nvPr>
            <p:ph idx="1"/>
          </p:nvPr>
        </p:nvSpPr>
        <p:spPr/>
        <p:txBody>
          <a:bodyPr/>
          <a:lstStyle/>
          <a:p>
            <a:pPr>
              <a:buNone/>
            </a:pPr>
            <a:r>
              <a:rPr lang="en-US" b="1" dirty="0" smtClean="0"/>
              <a:t>	</a:t>
            </a:r>
          </a:p>
          <a:p>
            <a:pPr>
              <a:buNone/>
            </a:pPr>
            <a:r>
              <a:rPr lang="en-US" sz="2400" b="1" dirty="0" smtClean="0"/>
              <a:t>	</a:t>
            </a:r>
            <a:r>
              <a:rPr lang="en-US" sz="2400" dirty="0" smtClean="0"/>
              <a:t>Enroll in Medicare to avoid Late Enrollment Penalties.</a:t>
            </a:r>
          </a:p>
          <a:p>
            <a:pPr>
              <a:buNone/>
            </a:pPr>
            <a:r>
              <a:rPr lang="en-US" sz="2400" dirty="0" smtClean="0"/>
              <a:t>	Protect your Medicare card and benefits: Contact Senior Medicare Patrol if you suspect Medicare fraud.</a:t>
            </a:r>
          </a:p>
          <a:p>
            <a:pPr>
              <a:buNone/>
            </a:pPr>
            <a:r>
              <a:rPr lang="en-US" sz="2400" dirty="0" smtClean="0"/>
              <a:t>	Review your plan selections each year and make changes based on your personal needs.</a:t>
            </a:r>
          </a:p>
          <a:p>
            <a:pPr>
              <a:buNone/>
            </a:pPr>
            <a:r>
              <a:rPr lang="en-US" dirty="0" smtClean="0"/>
              <a:t>	</a:t>
            </a:r>
          </a:p>
          <a:p>
            <a:pPr>
              <a:buNone/>
            </a:pPr>
            <a:r>
              <a:rPr lang="en-US" dirty="0" smtClean="0"/>
              <a:t>	</a:t>
            </a:r>
            <a:r>
              <a:rPr lang="en-US" dirty="0" smtClean="0">
                <a:solidFill>
                  <a:srgbClr val="FF0000"/>
                </a:solidFill>
              </a:rPr>
              <a:t>Contact HICAP for all you Medicare questions</a:t>
            </a:r>
          </a:p>
        </p:txBody>
      </p:sp>
      <p:sp>
        <p:nvSpPr>
          <p:cNvPr id="4" name="Date Placeholder 3"/>
          <p:cNvSpPr>
            <a:spLocks noGrp="1"/>
          </p:cNvSpPr>
          <p:nvPr>
            <p:ph type="dt" sz="half" idx="2"/>
          </p:nvPr>
        </p:nvSpPr>
        <p:spPr/>
        <p:txBody>
          <a:bodyPr/>
          <a:lstStyle/>
          <a:p>
            <a:fld id="{81A9C113-62F9-4886-9606-40F6296FF690}" type="datetime1">
              <a:rPr lang="en-US" smtClean="0"/>
              <a:pPr/>
              <a:t>12/3/19</a:t>
            </a:fld>
            <a:endParaRPr lang="en-US" dirty="0"/>
          </a:p>
        </p:txBody>
      </p:sp>
      <p:sp>
        <p:nvSpPr>
          <p:cNvPr id="5" name="Slide Number Placeholder 4"/>
          <p:cNvSpPr>
            <a:spLocks noGrp="1"/>
          </p:cNvSpPr>
          <p:nvPr>
            <p:ph type="sldNum" sz="quarter" idx="4"/>
          </p:nvPr>
        </p:nvSpPr>
        <p:spPr/>
        <p:txBody>
          <a:bodyPr/>
          <a:lstStyle/>
          <a:p>
            <a:fld id="{78C0CC3C-85F1-4D86-9B70-8D9F8B17F046}" type="slidenum">
              <a:rPr lang="en-US" smtClean="0"/>
              <a:pPr/>
              <a:t>95</a:t>
            </a:fld>
            <a:endParaRPr lang="en-US" dirty="0"/>
          </a:p>
        </p:txBody>
      </p:sp>
      <p:pic>
        <p:nvPicPr>
          <p:cNvPr id="6" name="Picture 5" descr="Image result for check marks"/>
          <p:cNvPicPr/>
          <p:nvPr/>
        </p:nvPicPr>
        <p:blipFill>
          <a:blip r:embed="rId2" cstate="print"/>
          <a:srcRect/>
          <a:stretch>
            <a:fillRect/>
          </a:stretch>
        </p:blipFill>
        <p:spPr bwMode="auto">
          <a:xfrm>
            <a:off x="609600" y="2057400"/>
            <a:ext cx="228600" cy="315310"/>
          </a:xfrm>
          <a:prstGeom prst="rect">
            <a:avLst/>
          </a:prstGeom>
          <a:noFill/>
          <a:ln w="9525">
            <a:noFill/>
            <a:miter lim="800000"/>
            <a:headEnd/>
            <a:tailEnd/>
          </a:ln>
        </p:spPr>
      </p:pic>
      <p:pic>
        <p:nvPicPr>
          <p:cNvPr id="7" name="Picture 6" descr="Image result for check marks"/>
          <p:cNvPicPr/>
          <p:nvPr/>
        </p:nvPicPr>
        <p:blipFill>
          <a:blip r:embed="rId2" cstate="print"/>
          <a:srcRect/>
          <a:stretch>
            <a:fillRect/>
          </a:stretch>
        </p:blipFill>
        <p:spPr bwMode="auto">
          <a:xfrm>
            <a:off x="609600" y="2514600"/>
            <a:ext cx="228600" cy="315310"/>
          </a:xfrm>
          <a:prstGeom prst="rect">
            <a:avLst/>
          </a:prstGeom>
          <a:noFill/>
          <a:ln w="9525">
            <a:noFill/>
            <a:miter lim="800000"/>
            <a:headEnd/>
            <a:tailEnd/>
          </a:ln>
        </p:spPr>
      </p:pic>
      <p:pic>
        <p:nvPicPr>
          <p:cNvPr id="8" name="Picture 7" descr="Image result for check marks"/>
          <p:cNvPicPr/>
          <p:nvPr/>
        </p:nvPicPr>
        <p:blipFill>
          <a:blip r:embed="rId2" cstate="print"/>
          <a:srcRect/>
          <a:stretch>
            <a:fillRect/>
          </a:stretch>
        </p:blipFill>
        <p:spPr bwMode="auto">
          <a:xfrm>
            <a:off x="609600" y="3276600"/>
            <a:ext cx="228600" cy="315310"/>
          </a:xfrm>
          <a:prstGeom prst="rect">
            <a:avLst/>
          </a:prstGeom>
          <a:noFill/>
          <a:ln w="9525">
            <a:noFill/>
            <a:miter lim="800000"/>
            <a:headEnd/>
            <a:tailEnd/>
          </a:ln>
        </p:spPr>
      </p:pic>
      <p:pic>
        <p:nvPicPr>
          <p:cNvPr id="10" name="Picture 9" descr="Image result for check marks"/>
          <p:cNvPicPr/>
          <p:nvPr/>
        </p:nvPicPr>
        <p:blipFill>
          <a:blip r:embed="rId3" cstate="print"/>
          <a:srcRect/>
          <a:stretch>
            <a:fillRect/>
          </a:stretch>
        </p:blipFill>
        <p:spPr bwMode="auto">
          <a:xfrm>
            <a:off x="304800" y="4495800"/>
            <a:ext cx="609600" cy="685800"/>
          </a:xfrm>
          <a:prstGeom prst="rect">
            <a:avLst/>
          </a:prstGeom>
          <a:noFill/>
          <a:ln w="9525">
            <a:noFill/>
            <a:miter lim="800000"/>
            <a:headEnd/>
            <a:tailEnd/>
          </a:ln>
        </p:spPr>
      </p:pic>
      <p:pic>
        <p:nvPicPr>
          <p:cNvPr id="11" name="Picture 10" descr="Image result for check marks"/>
          <p:cNvPicPr/>
          <p:nvPr/>
        </p:nvPicPr>
        <p:blipFill>
          <a:blip r:embed="rId4" cstate="print"/>
          <a:srcRect/>
          <a:stretch>
            <a:fillRect/>
          </a:stretch>
        </p:blipFill>
        <p:spPr bwMode="auto">
          <a:xfrm>
            <a:off x="6400800" y="457200"/>
            <a:ext cx="914400" cy="543910"/>
          </a:xfrm>
          <a:prstGeom prst="rect">
            <a:avLst/>
          </a:prstGeom>
          <a:noFill/>
          <a:ln w="9525">
            <a:noFill/>
            <a:miter lim="800000"/>
            <a:headEnd/>
            <a:tailEnd/>
          </a:ln>
        </p:spPr>
      </p:pic>
    </p:spTree>
  </p:cSld>
  <p:clrMapOvr>
    <a:masterClrMapping/>
  </p:clrMapOvr>
  <p:transition xmlns:p14="http://schemas.microsoft.com/office/powerpoint/2010/main">
    <p:blinds dir="ver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BECOME A HICAP VOLUNTEER</a:t>
            </a:r>
            <a:endParaRPr lang="en-US" dirty="0"/>
          </a:p>
        </p:txBody>
      </p:sp>
      <p:sp>
        <p:nvSpPr>
          <p:cNvPr id="3" name="Date Placeholder 2"/>
          <p:cNvSpPr>
            <a:spLocks noGrp="1"/>
          </p:cNvSpPr>
          <p:nvPr>
            <p:ph type="dt" sz="half" idx="10"/>
          </p:nvPr>
        </p:nvSpPr>
        <p:spPr/>
        <p:txBody>
          <a:bodyPr/>
          <a:lstStyle/>
          <a:p>
            <a:fld id="{3BC0624E-E7B2-46CB-B66B-5BE043277AE6}" type="datetime1">
              <a:rPr lang="en-US" smtClean="0"/>
              <a:pPr/>
              <a:t>12/3/19</a:t>
            </a:fld>
            <a:endParaRPr lang="en-US" dirty="0"/>
          </a:p>
        </p:txBody>
      </p:sp>
      <p:sp>
        <p:nvSpPr>
          <p:cNvPr id="4" name="Slide Number Placeholder 3"/>
          <p:cNvSpPr>
            <a:spLocks noGrp="1"/>
          </p:cNvSpPr>
          <p:nvPr>
            <p:ph type="sldNum" sz="quarter" idx="12"/>
          </p:nvPr>
        </p:nvSpPr>
        <p:spPr/>
        <p:txBody>
          <a:bodyPr/>
          <a:lstStyle/>
          <a:p>
            <a:fld id="{2B311C8D-3B42-4150-880E-F70598F3D0EA}" type="slidenum">
              <a:rPr lang="en-US" smtClean="0"/>
              <a:pPr/>
              <a:t>96</a:t>
            </a:fld>
            <a:endParaRPr lang="en-US" dirty="0"/>
          </a:p>
        </p:txBody>
      </p:sp>
      <p:pic>
        <p:nvPicPr>
          <p:cNvPr id="5" name="Picture 4" descr="http://www.themoneymoxie.com/wp-content/uploads/2014/08/Happy-Seniors.jpg"/>
          <p:cNvPicPr/>
          <p:nvPr/>
        </p:nvPicPr>
        <p:blipFill>
          <a:blip r:embed="rId2" cstate="print"/>
          <a:srcRect/>
          <a:stretch>
            <a:fillRect/>
          </a:stretch>
        </p:blipFill>
        <p:spPr bwMode="auto">
          <a:xfrm>
            <a:off x="990600" y="1295400"/>
            <a:ext cx="7010400" cy="3505200"/>
          </a:xfrm>
          <a:prstGeom prst="rect">
            <a:avLst/>
          </a:prstGeom>
          <a:noFill/>
          <a:ln w="9525">
            <a:noFill/>
            <a:miter lim="800000"/>
            <a:headEnd/>
            <a:tailEnd/>
          </a:ln>
        </p:spPr>
      </p:pic>
      <p:sp>
        <p:nvSpPr>
          <p:cNvPr id="6" name="TextBox 5"/>
          <p:cNvSpPr txBox="1"/>
          <p:nvPr/>
        </p:nvSpPr>
        <p:spPr>
          <a:xfrm>
            <a:off x="1066800" y="5105400"/>
            <a:ext cx="7010400" cy="954107"/>
          </a:xfrm>
          <a:prstGeom prst="rect">
            <a:avLst/>
          </a:prstGeom>
          <a:noFill/>
        </p:spPr>
        <p:txBody>
          <a:bodyPr wrap="square" rtlCol="0">
            <a:spAutoFit/>
          </a:bodyPr>
          <a:lstStyle/>
          <a:p>
            <a:pPr algn="ctr"/>
            <a:r>
              <a:rPr lang="en-US" sz="2800" b="1" dirty="0" smtClean="0">
                <a:solidFill>
                  <a:srgbClr val="005BFE"/>
                </a:solidFill>
              </a:rPr>
              <a:t>Visit the “volunteer” tab at </a:t>
            </a:r>
            <a:r>
              <a:rPr lang="en-US" sz="2800" b="1" dirty="0" smtClean="0">
                <a:solidFill>
                  <a:srgbClr val="005BFE"/>
                </a:solidFill>
                <a:hlinkClick r:id="rId3"/>
              </a:rPr>
              <a:t>www.hicapservices.net</a:t>
            </a:r>
            <a:r>
              <a:rPr lang="en-US" sz="2800" b="1" dirty="0" smtClean="0">
                <a:solidFill>
                  <a:srgbClr val="005BFE"/>
                </a:solidFill>
              </a:rPr>
              <a:t> for more information.</a:t>
            </a:r>
            <a:endParaRPr lang="en-US" sz="2800" b="1" dirty="0">
              <a:solidFill>
                <a:srgbClr val="005BFE"/>
              </a:solidFill>
            </a:endParaRPr>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553200" y="6340475"/>
            <a:ext cx="2133600" cy="365125"/>
          </a:xfrm>
        </p:spPr>
        <p:txBody>
          <a:bodyPr/>
          <a:lstStyle/>
          <a:p>
            <a:fld id="{2B311C8D-3B42-4150-880E-F70598F3D0EA}" type="slidenum">
              <a:rPr lang="en-US" smtClean="0"/>
              <a:pPr/>
              <a:t>97</a:t>
            </a:fld>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dirty="0" smtClean="0"/>
              <a:t>LSNC  (In Sacramento, 916 551-2150)</a:t>
            </a:r>
          </a:p>
          <a:p>
            <a:r>
              <a:rPr lang="en-US" i="1" dirty="0" smtClean="0"/>
              <a:t>Medicare &amp; You </a:t>
            </a:r>
            <a:r>
              <a:rPr lang="en-US" dirty="0" smtClean="0"/>
              <a:t>Handbook</a:t>
            </a:r>
          </a:p>
          <a:p>
            <a:r>
              <a:rPr lang="en-US" dirty="0" smtClean="0"/>
              <a:t>1-800-MEDICARE (1-800-633-4227)</a:t>
            </a:r>
          </a:p>
          <a:p>
            <a:pPr lvl="1"/>
            <a:r>
              <a:rPr lang="en-US" dirty="0" smtClean="0"/>
              <a:t>TTY Users should call 1-87-486-2048</a:t>
            </a:r>
          </a:p>
          <a:p>
            <a:r>
              <a:rPr lang="en-US" dirty="0" smtClean="0"/>
              <a:t>Health Insurance Counseling and Advocacy  Program (HICAP) </a:t>
            </a:r>
          </a:p>
          <a:p>
            <a:pPr lvl="1"/>
            <a:r>
              <a:rPr lang="en-US" dirty="0" smtClean="0"/>
              <a:t>800-434-0222 or 916-376-8915</a:t>
            </a:r>
          </a:p>
          <a:p>
            <a:pPr lvl="1"/>
            <a:r>
              <a:rPr lang="en-US" dirty="0" smtClean="0">
                <a:hlinkClick r:id="rId3"/>
              </a:rPr>
              <a:t>www.hicapservices.net</a:t>
            </a:r>
            <a:endParaRPr lang="en-US" dirty="0" smtClean="0"/>
          </a:p>
          <a:p>
            <a:r>
              <a:rPr lang="en-US" dirty="0" smtClean="0">
                <a:solidFill>
                  <a:srgbClr val="0070C0"/>
                </a:solidFill>
              </a:rPr>
              <a:t>cwashington@lsnc.net</a:t>
            </a:r>
          </a:p>
          <a:p>
            <a:pPr>
              <a:buNone/>
            </a:pPr>
            <a:endParaRPr lang="en-US" dirty="0" smtClean="0">
              <a:solidFill>
                <a:srgbClr val="0070C0"/>
              </a:solidFill>
            </a:endParaRPr>
          </a:p>
          <a:p>
            <a:pPr>
              <a:buNone/>
            </a:pPr>
            <a:endParaRPr lang="en-US" dirty="0" smtClean="0"/>
          </a:p>
          <a:p>
            <a:pPr lvl="1">
              <a:buNone/>
            </a:pPr>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For More Information</a:t>
            </a:r>
            <a:endParaRPr lang="en-US" dirty="0"/>
          </a:p>
        </p:txBody>
      </p:sp>
      <p:sp>
        <p:nvSpPr>
          <p:cNvPr id="7" name="Date Placeholder 6"/>
          <p:cNvSpPr>
            <a:spLocks noGrp="1"/>
          </p:cNvSpPr>
          <p:nvPr>
            <p:ph type="dt" sz="half" idx="2"/>
          </p:nvPr>
        </p:nvSpPr>
        <p:spPr/>
        <p:txBody>
          <a:bodyPr/>
          <a:lstStyle/>
          <a:p>
            <a:fld id="{E3623EC2-476C-4776-AF6E-2937BF6414DF}" type="datetime1">
              <a:rPr lang="en-US" smtClean="0"/>
              <a:pPr/>
              <a:t>12/3/19</a:t>
            </a:fld>
            <a:endParaRPr lang="en-US" dirty="0"/>
          </a:p>
        </p:txBody>
      </p:sp>
      <p:pic>
        <p:nvPicPr>
          <p:cNvPr id="8" name="Picture 7" descr="Image result for lsnc"/>
          <p:cNvPicPr/>
          <p:nvPr/>
        </p:nvPicPr>
        <p:blipFill>
          <a:blip r:embed="rId4" cstate="print"/>
          <a:srcRect/>
          <a:stretch>
            <a:fillRect/>
          </a:stretch>
        </p:blipFill>
        <p:spPr bwMode="auto">
          <a:xfrm>
            <a:off x="1447800" y="1447800"/>
            <a:ext cx="6019800" cy="762000"/>
          </a:xfrm>
          <a:prstGeom prst="rect">
            <a:avLst/>
          </a:prstGeom>
          <a:noFill/>
          <a:ln w="9525">
            <a:noFill/>
            <a:miter lim="800000"/>
            <a:headEnd/>
            <a:tailEnd/>
          </a:ln>
        </p:spPr>
      </p:pic>
    </p:spTree>
    <p:extLst>
      <p:ext uri="{BB962C8B-B14F-4D97-AF65-F5344CB8AC3E}">
        <p14:creationId xmlns:p14="http://schemas.microsoft.com/office/powerpoint/2010/main" val="100721420"/>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USESECONDARYMONITOR" val="True"/>
  <p:tag name="ANSWERNOWSTYLE" val="-1"/>
  <p:tag name="RESPCOUNTERFORMAT" val="0"/>
  <p:tag name="NUMRESPONSES" val="1"/>
  <p:tag name="CHARTVALUEFORMAT" val="0%"/>
  <p:tag name="AUTOUPDATEALIASES" val="True"/>
  <p:tag name="RACEANIMATIONSPEED" val="3"/>
  <p:tag name="MAXRESPONDERS" val="10"/>
  <p:tag name="BUBBLEGROUPING" val="3"/>
  <p:tag name="CUSTOMCELLBACKCOLOR1" val="-657956"/>
  <p:tag name="USESCHEMECOLORS" val="True"/>
  <p:tag name="GRIDOPACITY" val="90"/>
  <p:tag name="GRIDPOSITION" val="1"/>
  <p:tag name="CHARTLABELS" val="1"/>
  <p:tag name="INCLUDEPPT" val="True"/>
  <p:tag name="REALTIMEBACKUP" val="False"/>
  <p:tag name="CHARTSCALE" val="True"/>
  <p:tag name="FIBINCLUDEOTHER" val="True"/>
  <p:tag name="PRRESPONSE3" val="8"/>
  <p:tag name="PRRESPONSE7" val="4"/>
  <p:tag name="SHOWFLASHWARNING" val="True"/>
  <p:tag name="SAVECSVWITHSESSION" val="False"/>
  <p:tag name="COUNTDOWNSTYLE" val="-1"/>
  <p:tag name="INPUTSOURCE" val="1"/>
  <p:tag name="AUTOADVANCE" val="False"/>
  <p:tag name="RACEENDPOINTS" val="100"/>
  <p:tag name="TEAMSINLEADERBOARD" val="11"/>
  <p:tag name="DEFAULTNUMTEAMS" val="5"/>
  <p:tag name="CUSTOMCELLBACKCOLOR3" val="-268652"/>
  <p:tag name="DISPLAYDEVICEID" val="True"/>
  <p:tag name="GRIDFONTSIZE" val="12"/>
  <p:tag name="INCLUDENONRESPONDERS" val="False"/>
  <p:tag name="INCORRECTPOINTVALUE" val="0"/>
  <p:tag name="ADVANCEDSETTINGSVIEW" val="True"/>
  <p:tag name="PRRESPONSE1" val="10"/>
  <p:tag name="PRRESPONSE6" val="5"/>
  <p:tag name="ALWAYSOPENPOLL" val="False"/>
  <p:tag name="SHOWBARVISIBLE" val="True"/>
  <p:tag name="ANSWERNOWTEXT" val="Answer Now"/>
  <p:tag name="ALLOWDUPLICATES" val="False"/>
  <p:tag name="ROTATIONINTERVAL" val="2"/>
  <p:tag name="PARTICIPANTSINLEADERBOARD" val="5"/>
  <p:tag name="CUSTOMGRIDBACKCOLOR" val="-2830136"/>
  <p:tag name="DISPLAYNAME" val="True"/>
  <p:tag name="GRIDSIZE" val="{Width=800, Height=600}"/>
  <p:tag name="MULTIRESPDIVISOR" val="1"/>
  <p:tag name="ZEROBASED" val="False"/>
  <p:tag name="FIBDISPLAYKEYWORDS" val="True"/>
  <p:tag name="PRRESPONSE8" val="3"/>
  <p:tag name="BULLETTYPE" val="3"/>
  <p:tag name="BACKUPSESSIONS" val="True"/>
  <p:tag name="RACERSMAXDISPLAYED" val="5"/>
  <p:tag name="BUBBLEVALUEFORMAT" val="0.0"/>
  <p:tag name="DISPLAYDEVICENUMBER" val="True"/>
  <p:tag name="CHARTCOLORS" val="1"/>
  <p:tag name="REALTIMEBACKUPPATH" val="(None)"/>
  <p:tag name="PRRESPONSE2" val="9"/>
  <p:tag name="PRRESPONSE10" val="1"/>
  <p:tag name="CSVFORMAT" val="0"/>
  <p:tag name="BACKUPMAINTENANCE" val="7"/>
  <p:tag name="BUBBLENAMEVISIBLE" val="True"/>
  <p:tag name="CUSTOMCELLBACKCOLOR4" val="-8355712"/>
  <p:tag name="RESETCHARTS" val="True"/>
  <p:tag name="FIBDISPLAYRESULTS" val="True"/>
  <p:tag name="PRRESPONSE9" val="2"/>
  <p:tag name="RESPCOUNTERSTYLE" val="-1"/>
  <p:tag name="STDCHART" val="1"/>
  <p:tag name="CUSTOMCELLBACKCOLOR2" val="-13395457"/>
  <p:tag name="ALLOWUSERFEEDBACK" val="True"/>
  <p:tag name="PRRESPONSE4" val="7"/>
  <p:tag name="SKIPREMAININGRACESLIDES" val="True"/>
  <p:tag name="AUTOSIZEGRID" val="True"/>
  <p:tag name="FIBNUMRESULTS" val="6"/>
  <p:tag name="RESPTABLESTYLE" val="-1"/>
  <p:tag name="CUSTOMCELLFORECOLOR" val="-16777216"/>
  <p:tag name="AUTOADJUSTPARTRANGE" val="True"/>
  <p:tag name="COUNTDOWNSECONDS" val="10"/>
  <p:tag name="POLLINGCYCLE" val="2"/>
  <p:tag name="CORRECTPOINTVALUE" val="100"/>
  <p:tag name="BUBBLESIZEVISIBLE" val="True"/>
  <p:tag name="REVIEWONLY" val="False"/>
  <p:tag name="GRIDROTATIONINTERVAL" val="2"/>
  <p:tag name="MMPROD_NEXTUNIQUEID" val="10009"/>
  <p:tag name="PRRESPONSE5" val="6"/>
  <p:tag name="DELIMITERS" val="3.1"/>
  <p:tag name="LUIDIAENABLED" val="False"/>
  <p:tag name="TPFULLVERSION" val="4.2.4.1012"/>
  <p:tag name="POWERPOINTVERSION" val="14.0"/>
  <p:tag name="TASKPANEKEY" val="1609f124-ffa2-4710-b51b-9eb7127bad85"/>
  <p:tag name="EXPANDSHOWBAR" val="True"/>
  <p:tag name="MMPROD_UIDATA" val="&lt;database version=&quot;7.0&quot;&gt;&lt;object type=&quot;1&quot; unique_id=&quot;10001&quot;&gt;&lt;object type=&quot;8&quot; unique_id=&quot;10002&quot;&gt;&lt;/object&gt;&lt;object type=&quot;2&quot; unique_id=&quot;10003&quot;&gt;&lt;object type=&quot;3&quot; unique_id=&quot;10137&quot;&gt;&lt;property id=&quot;20148&quot; value=&quot;5&quot;/&gt;&lt;property id=&quot;20300&quot; value=&quot;Slide 1 - &amp;quot;National Training Program&amp;quot;&quot;/&gt;&lt;property id=&quot;20307&quot; value=&quot;489&quot;/&gt;&lt;/object&gt;&lt;object type=&quot;3&quot; unique_id=&quot;10138&quot;&gt;&lt;property id=&quot;20148&quot; value=&quot;5&quot;/&gt;&lt;property id=&quot;20300&quot; value=&quot;Slide 2 - &amp;quot;Getting Started&amp;quot;&quot;/&gt;&lt;property id=&quot;20307&quot; value=&quot;432&quot;/&gt;&lt;/object&gt;&lt;object type=&quot;3&quot; unique_id=&quot;10139&quot;&gt;&lt;property id=&quot;20148&quot; value=&quot;5&quot;/&gt;&lt;property id=&quot;20300&quot; value=&quot;Slide 3 - &amp;quot;What is Medicare?&amp;quot;&quot;/&gt;&lt;property id=&quot;20307&quot; value=&quot;433&quot;/&gt;&lt;/object&gt;&lt;object type=&quot;3&quot; unique_id=&quot;10140&quot;&gt;&lt;property id=&quot;20148&quot; value=&quot;5&quot;/&gt;&lt;property id=&quot;20300&quot; value=&quot;Slide 4 - &amp;quot;Who Runs Medicare?&amp;quot;&quot;/&gt;&lt;property id=&quot;20307&quot; value=&quot;434&quot;/&gt;&lt;/object&gt;&lt;object type=&quot;3&quot; unique_id=&quot;10141&quot;&gt;&lt;property id=&quot;20148&quot; value=&quot;5&quot;/&gt;&lt;property id=&quot;20300&quot; value=&quot;Slide 5 - &amp;quot;The Four Parts of Medicare&amp;quot;&quot;/&gt;&lt;property id=&quot;20307&quot; value=&quot;487&quot;/&gt;&lt;/object&gt;&lt;object type=&quot;3&quot; unique_id=&quot;10142&quot;&gt;&lt;property id=&quot;20148&quot; value=&quot;5&quot;/&gt;&lt;property id=&quot;20300&quot; value=&quot;Slide 6 - &amp;quot;Enrolling in Medicare&amp;quot;&quot;/&gt;&lt;property id=&quot;20307&quot; value=&quot;436&quot;/&gt;&lt;/object&gt;&lt;object type=&quot;3&quot; unique_id=&quot;10143&quot;&gt;&lt;property id=&quot;20148&quot; value=&quot;5&quot;/&gt;&lt;property id=&quot;20300&quot; value=&quot;Slide 7 - &amp;quot;Medicare Card&amp;quot;&quot;/&gt;&lt;property id=&quot;20307&quot; value=&quot;437&quot;/&gt;&lt;/object&gt;&lt;object type=&quot;3&quot; unique_id=&quot;10144&quot;&gt;&lt;property id=&quot;20148&quot; value=&quot;5&quot;/&gt;&lt;property id=&quot;20300&quot; value=&quot;Slide 8 - &amp;quot;How to Enroll in Medicare&amp;quot;&quot;/&gt;&lt;property id=&quot;20307&quot; value=&quot;438&quot;/&gt;&lt;/object&gt;&lt;object type=&quot;3&quot; unique_id=&quot;10145&quot;&gt;&lt;property id=&quot;20148&quot; value=&quot;5&quot;/&gt;&lt;property id=&quot;20300&quot; value=&quot;Slide 9 - &amp;quot;When to Enroll in Medicare&amp;quot;&quot;/&gt;&lt;property id=&quot;20307&quot; value=&quot;439&quot;/&gt;&lt;/object&gt;&lt;object type=&quot;3&quot; unique_id=&quot;10146&quot;&gt;&lt;property id=&quot;20148&quot; value=&quot;5&quot;/&gt;&lt;property id=&quot;20300&quot; value=&quot;Slide 10 - &amp;quot;Check Your Knowledge 1&amp;quot;&quot;/&gt;&lt;property id=&quot;20307&quot; value=&quot;497&quot;/&gt;&lt;/object&gt;&lt;object type=&quot;3&quot; unique_id=&quot;10147&quot;&gt;&lt;property id=&quot;20148&quot; value=&quot;5&quot;/&gt;&lt;property id=&quot;20300&quot; value=&quot;Slide 11 - &amp;quot;Medicare Decisions&amp;quot;&quot;/&gt;&lt;property id=&quot;20307&quot; value=&quot;440&quot;/&gt;&lt;/object&gt;&lt;object type=&quot;3&quot; unique_id=&quot;10148&quot;&gt;&lt;property id=&quot;20148&quot; value=&quot;5&quot;/&gt;&lt;property id=&quot;20300&quot; value=&quot;Slide 12 - &amp;quot;Decide how you want to get your Medicare coverage&amp;quot;&quot;/&gt;&lt;property id=&quot;20307&quot; value=&quot;441&quot;/&gt;&lt;/object&gt;&lt;object type=&quot;3&quot; unique_id=&quot;10149&quot;&gt;&lt;property id=&quot;20148&quot; value=&quot;5&quot;/&gt;&lt;property id=&quot;20300&quot; value=&quot;Slide 13 - &amp;quot;Original Medicare&amp;quot;&quot;/&gt;&lt;property id=&quot;20307&quot; value=&quot;442&quot;/&gt;&lt;/object&gt;&lt;object type=&quot;3&quot; unique_id=&quot;10150&quot;&gt;&lt;property id=&quot;20148&quot; value=&quot;5&quot;/&gt;&lt;property id=&quot;20300&quot; value=&quot;Slide 14 - &amp;quot;Paying for Medicare Part A &amp;#x0D;&amp;#x0A;(Hospital Insurance)&amp;quot;&quot;/&gt;&lt;property id=&quot;20307&quot; value=&quot;443&quot;/&gt;&lt;/object&gt;&lt;object type=&quot;3&quot; unique_id=&quot;10151&quot;&gt;&lt;property id=&quot;20148&quot; value=&quot;5&quot;/&gt;&lt;property id=&quot;20300&quot; value=&quot;Slide 15 - &amp;quot;What You Pay for Inpatient Hospital Stays&amp;quot;&quot;/&gt;&lt;property id=&quot;20307&quot; value=&quot;444&quot;/&gt;&lt;/object&gt;&lt;object type=&quot;3&quot; unique_id=&quot;10152&quot;&gt;&lt;property id=&quot;20148&quot; value=&quot;5&quot;/&gt;&lt;property id=&quot;20300&quot; value=&quot;Slide 16 - &amp;quot;What You Pay for Skilled Nursing Facility Care&amp;quot;&quot;/&gt;&lt;property id=&quot;20307&quot; value=&quot;445&quot;/&gt;&lt;/object&gt;&lt;object type=&quot;3&quot; unique_id=&quot;10153&quot;&gt;&lt;property id=&quot;20148&quot; value=&quot;5&quot;/&gt;&lt;property id=&quot;20300&quot; value=&quot;Slide 17 - &amp;quot;Monthly Part B Premium&amp;quot;&quot;/&gt;&lt;property id=&quot;20307&quot; value=&quot;446&quot;/&gt;&lt;/object&gt;&lt;object type=&quot;3&quot; unique_id=&quot;10154&quot;&gt;&lt;property id=&quot;20148&quot; value=&quot;5&quot;/&gt;&lt;property id=&quot;20300&quot; value=&quot;Slide 18 - &amp;quot;Paying for Part B Services&amp;quot;&quot;/&gt;&lt;property id=&quot;20307&quot; value=&quot;447&quot;/&gt;&lt;/object&gt;&lt;object type=&quot;3&quot; unique_id=&quot;10155&quot;&gt;&lt;property id=&quot;20148&quot; value=&quot;5&quot;/&gt;&lt;property id=&quot;20300&quot; value=&quot;Slide 19 - &amp;quot;&amp;#x0D;&amp;#x0A;Decision: Should I keep/sign up for Part A?&amp;#x0D;&amp;#x0A;&amp;quot;&quot;/&gt;&lt;property id=&quot;20307&quot; value=&quot;448&quot;/&gt;&lt;/object&gt;&lt;object type=&quot;3&quot; unique_id=&quot;10156&quot;&gt;&lt;property id=&quot;20148&quot; value=&quot;5&quot;/&gt;&lt;property id=&quot;20300&quot; value=&quot;Slide 20 - &amp;quot;Decision: Should I keep/sign up for Part B?&amp;quot;&quot;/&gt;&lt;property id=&quot;20307&quot; value=&quot;449&quot;/&gt;&lt;/object&gt;&lt;object type=&quot;3&quot; unique_id=&quot;10157&quot;&gt;&lt;property id=&quot;20148&quot; value=&quot;5&quot;/&gt;&lt;property id=&quot;20300&quot; value=&quot;Slide 21 - &amp;quot;Should I keep/sign up for Part B?&amp;quot;&quot;/&gt;&lt;property id=&quot;20307&quot; value=&quot;450&quot;/&gt;&lt;/object&gt;&lt;object type=&quot;3&quot; unique_id=&quot;10158&quot;&gt;&lt;property id=&quot;20148&quot; value=&quot;5&quot;/&gt;&lt;property id=&quot;20300&quot; value=&quot;Slide 22 - &amp;quot;Decision: Should I keep/sign up for Part B? &amp;quot;&quot;/&gt;&lt;property id=&quot;20307&quot; value=&quot;451&quot;/&gt;&lt;/object&gt;&lt;object type=&quot;3&quot; unique_id=&quot;10159&quot;&gt;&lt;property id=&quot;20148&quot; value=&quot;5&quot;/&gt;&lt;property id=&quot;20300&quot; value=&quot;Slide 23 - &amp;quot;Check Your Knowledge 2&amp;quot;&quot;/&gt;&lt;property id=&quot;20307&quot; value=&quot;491&quot;/&gt;&lt;/object&gt;&lt;object type=&quot;3&quot; unique_id=&quot;10160&quot;&gt;&lt;property id=&quot;20148&quot; value=&quot;5&quot;/&gt;&lt;property id=&quot;20300&quot; value=&quot;Slide 24 - &amp;quot;What is a Medigap Policy?&amp;quot;&quot;/&gt;&lt;property id=&quot;20307&quot; value=&quot;452&quot;/&gt;&lt;/object&gt;&lt;object type=&quot;3&quot; unique_id=&quot;10161&quot;&gt;&lt;property id=&quot;20148&quot; value=&quot;5&quot;/&gt;&lt;property id=&quot;20300&quot; value=&quot;Slide 25 - &amp;quot;Medigap Plan Chart&amp;quot;&quot;/&gt;&lt;property id=&quot;20307&quot; value=&quot;453&quot;/&gt;&lt;/object&gt;&lt;object type=&quot;3&quot; unique_id=&quot;10162&quot;&gt;&lt;property id=&quot;20148&quot; value=&quot;5&quot;/&gt;&lt;property id=&quot;20300&quot; value=&quot;Slide 26 - &amp;quot;Decision: Do I need a Medigap policy?&amp;quot;&quot;/&gt;&lt;property id=&quot;20307&quot; value=&quot;454&quot;/&gt;&lt;/object&gt;&lt;object type=&quot;3&quot; unique_id=&quot;10163&quot;&gt;&lt;property id=&quot;20148&quot; value=&quot;5&quot;/&gt;&lt;property id=&quot;20300&quot; value=&quot;Slide 27 - &amp;quot;When is the best time &amp;#x0D;&amp;#x0A;to buy a Medigap policy?&amp;quot;&quot;/&gt;&lt;property id=&quot;20307&quot; value=&quot;455&quot;/&gt;&lt;/object&gt;&lt;object type=&quot;3&quot; unique_id=&quot;10164&quot;&gt;&lt;property id=&quot;20148&quot; value=&quot;5&quot;/&gt;&lt;property id=&quot;20300&quot; value=&quot;Slide 28 - &amp;quot;How do I find the right &amp;#x0D;&amp;#x0A;Medigap policy for me?&amp;quot;&quot;/&gt;&lt;property id=&quot;20307&quot; value=&quot;457&quot;/&gt;&lt;/object&gt;&lt;object type=&quot;3&quot; unique_id=&quot;10165&quot;&gt;&lt;property id=&quot;20148&quot; value=&quot;5&quot;/&gt;&lt;property id=&quot;20300&quot; value=&quot;Slide 29 - &amp;quot;Check Your Knowledge 3&amp;quot;&quot;/&gt;&lt;property id=&quot;20307&quot; value=&quot;492&quot;/&gt;&lt;/object&gt;&lt;object type=&quot;3&quot; unique_id=&quot;10166&quot;&gt;&lt;property id=&quot;20148&quot; value=&quot;5&quot;/&gt;&lt;property id=&quot;20300&quot; value=&quot;Slide 30 - &amp;quot;Part C – Medicare Advantage&amp;quot;&quot;/&gt;&lt;property id=&quot;20307&quot; value=&quot;458&quot;/&gt;&lt;/object&gt;&lt;object type=&quot;3&quot; unique_id=&quot;10167&quot;&gt;&lt;property id=&quot;20148&quot; value=&quot;5&quot;/&gt;&lt;property id=&quot;20300&quot; value=&quot;Slide 31 - &amp;quot;How Medicare Advantage Works&amp;quot;&quot;/&gt;&lt;property id=&quot;20307&quot; value=&quot;459&quot;/&gt;&lt;/object&gt;&lt;object type=&quot;3&quot; unique_id=&quot;10168&quot;&gt;&lt;property id=&quot;20148&quot; value=&quot;5&quot;/&gt;&lt;property id=&quot;20300&quot; value=&quot;Slide 32 - &amp;quot;When Can I Enroll in an MA Plan?&amp;quot;&quot;/&gt;&lt;property id=&quot;20307&quot; value=&quot;461&quot;/&gt;&lt;/object&gt;&lt;object type=&quot;3&quot; unique_id=&quot;10169&quot;&gt;&lt;property id=&quot;20148&quot; value=&quot;5&quot;/&gt;&lt;property id=&quot;20300&quot; value=&quot;Slide 33 - &amp;quot;Decision: Should I join a &amp;#x0D;&amp;#x0A;Medicare Advantage Plan?&amp;quot;&quot;/&gt;&lt;property id=&quot;20307&quot; value=&quot;460&quot;/&gt;&lt;/object&gt;&lt;object type=&quot;3&quot; unique_id=&quot;10170&quot;&gt;&lt;property id=&quot;20148&quot; value=&quot;5&quot;/&gt;&lt;property id=&quot;20300&quot; value=&quot;Slide 34 - &amp;quot;Check Your Knowledge 4&amp;quot;&quot;/&gt;&lt;property id=&quot;20307&quot; value=&quot;493&quot;/&gt;&lt;/object&gt;&lt;object type=&quot;3&quot; unique_id=&quot;10171&quot;&gt;&lt;property id=&quot;20148&quot; value=&quot;5&quot;/&gt;&lt;property id=&quot;20300&quot; value=&quot;Slide 35 - &amp;quot;Part D – Medicare Prescription Drug Coverage&amp;quot;&quot;/&gt;&lt;property id=&quot;20307&quot; value=&quot;462&quot;/&gt;&lt;/object&gt;&lt;object type=&quot;3&quot; unique_id=&quot;10172&quot;&gt;&lt;property id=&quot;20148&quot; value=&quot;5&quot;/&gt;&lt;property id=&quot;20300&quot; value=&quot;Slide 36 - &amp;quot;How Medicare Part D Works &amp;quot;&quot;/&gt;&lt;property id=&quot;20307&quot; value=&quot;463&quot;/&gt;&lt;/object&gt;&lt;object type=&quot;3&quot; unique_id=&quot;10173&quot;&gt;&lt;property id=&quot;20148&quot; value=&quot;5&quot;/&gt;&lt;property id=&quot;20300&quot; value=&quot;Slide 37 - &amp;quot;Who Can Join Part D?&amp;quot;&quot;/&gt;&lt;property id=&quot;20307&quot; value=&quot;464&quot;/&gt;&lt;/object&gt;&lt;object type=&quot;3&quot; unique_id=&quot;10174&quot;&gt;&lt;property id=&quot;20148&quot; value=&quot;5&quot;/&gt;&lt;property id=&quot;20300&quot; value=&quot;Slide 38 - &amp;quot;When Can I Enroll in a Part D Plan?&amp;quot;&quot;/&gt;&lt;property id=&quot;20307&quot; value=&quot;466&quot;/&gt;&lt;/object&gt;&lt;object type=&quot;3&quot; unique_id=&quot;10175&quot;&gt;&lt;property id=&quot;20148&quot; value=&quot;5&quot;/&gt;&lt;property id=&quot;20300&quot; value=&quot;Slide 39 - &amp;quot;Choosing a Part D Plan&amp;quot;&quot;/&gt;&lt;property id=&quot;20307&quot; value=&quot;467&quot;/&gt;&lt;/object&gt;&lt;object type=&quot;3&quot; unique_id=&quot;10176&quot;&gt;&lt;property id=&quot;20148&quot; value=&quot;5&quot;/&gt;&lt;property id=&quot;20300&quot; value=&quot;Slide 40 - &amp;quot;Decision: Should I enroll in a Part D plan?&amp;quot;&quot;/&gt;&lt;property id=&quot;20307&quot; value=&quot;465&quot;/&gt;&lt;/object&gt;&lt;object type=&quot;3&quot; unique_id=&quot;10177&quot;&gt;&lt;property id=&quot;20148&quot; value=&quot;5&quot;/&gt;&lt;property id=&quot;20300&quot; value=&quot;Slide 41 - &amp;quot;Check Your Knowledge 5&amp;quot;&quot;/&gt;&lt;property id=&quot;20307&quot; value=&quot;494&quot;/&gt;&lt;/object&gt;&lt;object type=&quot;3&quot; unique_id=&quot;10178&quot;&gt;&lt;property id=&quot;20148&quot; value=&quot;5&quot;/&gt;&lt;property id=&quot;20300&quot; value=&quot;Slide 42 - &amp;quot;Help for People with &amp;#x0D;&amp;#x0A;Limited Income and Resources&amp;quot;&quot;/&gt;&lt;property id=&quot;20307&quot; value=&quot;468&quot;/&gt;&lt;/object&gt;&lt;object type=&quot;3&quot; unique_id=&quot;10179&quot;&gt;&lt;property id=&quot;20148&quot; value=&quot;5&quot;/&gt;&lt;property id=&quot;20300&quot; value=&quot;Slide 43 - &amp;quot;What is Medicaid?&amp;quot;&quot;/&gt;&lt;property id=&quot;20307&quot; value=&quot;469&quot;/&gt;&lt;/object&gt;&lt;object type=&quot;3&quot; unique_id=&quot;10180&quot;&gt;&lt;property id=&quot;20148&quot; value=&quot;5&quot;/&gt;&lt;property id=&quot;20300&quot; value=&quot;Slide 44 - &amp;quot;What are Medicare Savings Programs?&amp;quot;&quot;/&gt;&lt;property id=&quot;20307&quot; value=&quot;470&quot;/&gt;&lt;/object&gt;&lt;object type=&quot;3&quot; unique_id=&quot;10181&quot;&gt;&lt;property id=&quot;20148&quot; value=&quot;5&quot;/&gt;&lt;property id=&quot;20300&quot; value=&quot;Slide 45 - &amp;quot;Who Can Qualify For MSP?&amp;quot;&quot;/&gt;&lt;property id=&quot;20307&quot; value=&quot;482&quot;/&gt;&lt;/object&gt;&lt;object type=&quot;3&quot; unique_id=&quot;10182&quot;&gt;&lt;property id=&quot;20148&quot; value=&quot;5&quot;/&gt;&lt;property id=&quot;20300&quot; value=&quot;Slide 46 - &amp;quot;What is Extra Help? &amp;quot;&quot;/&gt;&lt;property id=&quot;20307&quot; value=&quot;471&quot;/&gt;&lt;/object&gt;&lt;object type=&quot;3&quot; unique_id=&quot;10183&quot;&gt;&lt;property id=&quot;20148&quot; value=&quot;5&quot;/&gt;&lt;property id=&quot;20300&quot; value=&quot;Slide 47 - &amp;quot;What is the Children Health &amp;#x0D;&amp;#x0A;Insurance Program (CHIP)?&amp;quot;&quot;/&gt;&lt;property id=&quot;20307&quot; value=&quot;472&quot;/&gt;&lt;/object&gt;&lt;object type=&quot;3&quot; unique_id=&quot;10184&quot;&gt;&lt;property id=&quot;20148&quot; value=&quot;5&quot;/&gt;&lt;property id=&quot;20300&quot; value=&quot;Slide 48 - &amp;quot;Decision: Should I apply for these programs?&amp;quot;&quot;/&gt;&lt;property id=&quot;20307&quot; value=&quot;473&quot;/&gt;&lt;/object&gt;&lt;object type=&quot;3&quot; unique_id=&quot;10185&quot;&gt;&lt;property id=&quot;20148&quot; value=&quot;5&quot;/&gt;&lt;property id=&quot;20300&quot; value=&quot;Slide 49 - &amp;quot;Check Your Knowledge 6&amp;quot;&quot;/&gt;&lt;property id=&quot;20307&quot; value=&quot;495&quot;/&gt;&lt;/object&gt;&lt;object type=&quot;3&quot; unique_id=&quot;10186&quot;&gt;&lt;property id=&quot;20148&quot; value=&quot;5&quot;/&gt;&lt;property id=&quot;20300&quot; value=&quot;Slide 50 - &amp;quot;What resources are available to help? &amp;quot;&quot;/&gt;&lt;property id=&quot;20307&quot; value=&quot;474&quot;/&gt;&lt;/object&gt;&lt;object type=&quot;3&quot; unique_id=&quot;10187&quot;&gt;&lt;property id=&quot;20148&quot; value=&quot;5&quot;/&gt;&lt;property id=&quot;20300&quot; value=&quot;Slide 51 - &amp;quot;www.medicare.gov&amp;quot;&quot;/&gt;&lt;property id=&quot;20307&quot; value=&quot;484&quot;/&gt;&lt;/object&gt;&lt;object type=&quot;3&quot; unique_id=&quot;10188&quot;&gt;&lt;property id=&quot;20148&quot; value=&quot;5&quot;/&gt;&lt;property id=&quot;20300&quot; value=&quot;Slide 52 - &amp;quot;SocialSecurity.gov&amp;quot;&quot;/&gt;&lt;property id=&quot;20307&quot; value=&quot;476&quot;/&gt;&lt;/object&gt;&lt;object type=&quot;3&quot; unique_id=&quot;10189&quot;&gt;&lt;property id=&quot;20148&quot; value=&quot;5&quot;/&gt;&lt;property id=&quot;20300&quot; value=&quot;Slide 53 - &amp;quot;HealthCare.gov&amp;quot;&quot;/&gt;&lt;property id=&quot;20307&quot; value=&quot;477&quot;/&gt;&lt;/object&gt;&lt;object type=&quot;3&quot; unique_id=&quot;10190&quot;&gt;&lt;property id=&quot;20148&quot; value=&quot;5&quot;/&gt;&lt;property id=&quot;20300&quot; value=&quot;Slide 54 - &amp;quot;Check Your Knowledge 7&amp;quot;&quot;/&gt;&lt;property id=&quot;20307&quot; value=&quot;496&quot;/&gt;&lt;/object&gt;&lt;object type=&quot;3&quot; unique_id=&quot;10191&quot;&gt;&lt;property id=&quot;20148&quot; value=&quot;5&quot;/&gt;&lt;property id=&quot;20300&quot; value=&quot;Slide 55 - &amp;quot;For More Information&amp;quot;&quot;/&gt;&lt;property id=&quot;20307&quot; value=&quot;478&quot;/&gt;&lt;/object&gt;&lt;object type=&quot;3&quot; unique_id=&quot;10192&quot;&gt;&lt;property id=&quot;20148&quot; value=&quot;5&quot;/&gt;&lt;property id=&quot;20300&quot; value=&quot;Slide 56 - &amp;quot;Key Points to Remember&amp;quot;&quot;/&gt;&lt;property id=&quot;20307&quot; value=&quot;479&quot;/&gt;&lt;/object&gt;&lt;object type=&quot;3&quot; unique_id=&quot;10193&quot;&gt;&lt;property id=&quot;20148&quot; value=&quot;5&quot;/&gt;&lt;property id=&quot;20300&quot; value=&quot;Slide 57 - &amp;quot;More Key Points&amp;quot;&quot;/&gt;&lt;property id=&quot;20307&quot; value=&quot;480&quot;/&gt;&lt;/object&gt;&lt;object type=&quot;3&quot; unique_id=&quot;10194&quot;&gt;&lt;property id=&quot;20148&quot; value=&quot;5&quot;/&gt;&lt;property id=&quot;20300&quot; value=&quot;Slide 58&quot;/&gt;&lt;property id=&quot;20307&quot; value=&quot;49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19616</TotalTime>
  <Words>10180</Words>
  <Application>Microsoft Macintosh PowerPoint</Application>
  <PresentationFormat>On-screen Show (4:3)</PresentationFormat>
  <Paragraphs>1281</Paragraphs>
  <Slides>97</Slides>
  <Notes>38</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MEDICARE</vt:lpstr>
      <vt:lpstr>What are Your Questions and Concerns?</vt:lpstr>
      <vt:lpstr>  Welcome to Medicare Navigating Medicare  ( It can be complicated)  </vt:lpstr>
      <vt:lpstr>HICAP (Health Insurance Counseling and Advocacy Program)</vt:lpstr>
      <vt:lpstr>Things to Consider before COST, When Creating Your Personal Medicare Health Care Plan.  It’s a Journey </vt:lpstr>
      <vt:lpstr>Things to Consider When Creating Your Personal Medicare Health Care Plan.  It’s a Journey </vt:lpstr>
      <vt:lpstr>Frequently Asked Questions about Medicare</vt:lpstr>
      <vt:lpstr>Why are there Medicare Penalties</vt:lpstr>
      <vt:lpstr>HICP Presentation Objectives  Creating your Medicare Health Care Plan</vt:lpstr>
      <vt:lpstr> Entitlement Programs Social Security / Medicare</vt:lpstr>
      <vt:lpstr>FICA / Social Security / Medicare Trust Fund</vt:lpstr>
      <vt:lpstr>Medicare Funding source Kaiser Family Foundation web site </vt:lpstr>
      <vt:lpstr>Medicare Funding Source breakdown  </vt:lpstr>
      <vt:lpstr>Where can I get help with my Medicare questions?</vt:lpstr>
      <vt:lpstr>PowerPoint Presentation</vt:lpstr>
      <vt:lpstr>HICAP  Health Insurance Counseling &amp; Advocacy Program </vt:lpstr>
      <vt:lpstr>HICAP  Health Insurance Counseling &amp; Advocacy Program</vt:lpstr>
      <vt:lpstr>HICAP  Health Insurance Counseling &amp; Advocacy Program</vt:lpstr>
      <vt:lpstr>  HICAP  Health Insurance Counseling &amp; Advocacy Program                                            </vt:lpstr>
      <vt:lpstr> HICAP  Health Insurance Counseling &amp; Advocacy Program</vt:lpstr>
      <vt:lpstr>HICAP  Health Insurance Counseling &amp; Advocacy Program</vt:lpstr>
      <vt:lpstr>HICAP  Health Insurance Counseling &amp; Advocacy Program</vt:lpstr>
      <vt:lpstr>For More Information</vt:lpstr>
      <vt:lpstr>What is Medicare? 1965</vt:lpstr>
      <vt:lpstr>Welcome to Medicare  Some times you don’t know what you don’t know</vt:lpstr>
      <vt:lpstr>Roadmap to Success</vt:lpstr>
      <vt:lpstr>Medicare Benefits The Four Parts of</vt:lpstr>
      <vt:lpstr>PowerPoint Presentation</vt:lpstr>
      <vt:lpstr>Medicare Questions and Decisions</vt:lpstr>
      <vt:lpstr>Decide how you want to get your Medicare coverage</vt:lpstr>
      <vt:lpstr>Original Medicare  Part A</vt:lpstr>
      <vt:lpstr> Medicare Part A – Is there a Premium? </vt:lpstr>
      <vt:lpstr>Medicare Part A - Premium Costs</vt:lpstr>
      <vt:lpstr>Should I Get Part A</vt:lpstr>
      <vt:lpstr>Medicare Part A – Deductible</vt:lpstr>
      <vt:lpstr>Part A Late-Enrollment Penalty</vt:lpstr>
      <vt:lpstr>Original Medicare  Medicare Part B – Medical Insurance</vt:lpstr>
      <vt:lpstr>Medicare Part B – preventive services</vt:lpstr>
      <vt:lpstr>Medicare Part B – preventive services</vt:lpstr>
      <vt:lpstr>Examples of Preventive services</vt:lpstr>
      <vt:lpstr>Vision,  Hearing,  Dental</vt:lpstr>
      <vt:lpstr>Medicare Part B – Premium </vt:lpstr>
      <vt:lpstr>Medicare Part B Premiums</vt:lpstr>
      <vt:lpstr>Eligibility &amp; Premium Calculator</vt:lpstr>
      <vt:lpstr>Medicare Part B – Deductible &amp; Coinsurance</vt:lpstr>
      <vt:lpstr>Medicare Part B – Late Enrollment Penalty</vt:lpstr>
      <vt:lpstr>Medicare Enrollment – Should I get Part A and/or B?</vt:lpstr>
      <vt:lpstr>Original Medicare  Part D – Prescription Drug Coverage   </vt:lpstr>
      <vt:lpstr>Medicare Part D - 2019 Coverage Gap </vt:lpstr>
      <vt:lpstr>                         Donut Hole</vt:lpstr>
      <vt:lpstr>Medicare Enrollment - Should I get Part D?</vt:lpstr>
      <vt:lpstr>Medicare Part D – Extra Help  </vt:lpstr>
      <vt:lpstr>Medicare Part D – Late Enrollment Penalty</vt:lpstr>
      <vt:lpstr>  Original Medicare  Medicare Supplement (“Medigap”) Policies:                 </vt:lpstr>
      <vt:lpstr>Medigap Plan Chart</vt:lpstr>
      <vt:lpstr>Medigaps – Changes in 2020</vt:lpstr>
      <vt:lpstr>Medigaps – California Dept. of Insurance</vt:lpstr>
      <vt:lpstr>Decide how you want to get your Medicare coverage</vt:lpstr>
      <vt:lpstr>Medicare Part C – Medicare Advantage</vt:lpstr>
      <vt:lpstr>Medicare Coverage Options</vt:lpstr>
      <vt:lpstr>Medicare and Other  Health Insurance</vt:lpstr>
      <vt:lpstr>Medicare and Other  Health Insurance</vt:lpstr>
      <vt:lpstr>Medicare Enrollment</vt:lpstr>
      <vt:lpstr>10,000 Baby Boomers a day </vt:lpstr>
      <vt:lpstr>Medicare Enrollment - How</vt:lpstr>
      <vt:lpstr>Medicare Enrollment - How</vt:lpstr>
      <vt:lpstr> Medicare Enrollment – When</vt:lpstr>
      <vt:lpstr>Medicare Enrollment – When </vt:lpstr>
      <vt:lpstr>Medicare Part C and Part D Enrollment - When</vt:lpstr>
      <vt:lpstr>Medicare Enrollment 2019 Tips </vt:lpstr>
      <vt:lpstr>Medicare Savings Programs    </vt:lpstr>
      <vt:lpstr>Screening for Medicare Savings Programs    </vt:lpstr>
      <vt:lpstr> Medicare (for People with Medi-Cal) </vt:lpstr>
      <vt:lpstr>Medicare (for People with Medi-Cal)</vt:lpstr>
      <vt:lpstr> HICAP Assistance for “Dual Eligibles”</vt:lpstr>
      <vt:lpstr>Senior Medicare Patrol: Fighting Medicare Fraud</vt:lpstr>
      <vt:lpstr>Focus on Education / Awareness</vt:lpstr>
      <vt:lpstr>Focus on Education / Awareness</vt:lpstr>
      <vt:lpstr>Why Do We Care?</vt:lpstr>
      <vt:lpstr>PowerPoint Presentation</vt:lpstr>
      <vt:lpstr>PowerPoint Presentation</vt:lpstr>
      <vt:lpstr>Some Common Schemes </vt:lpstr>
      <vt:lpstr>PowerPoint Presentation</vt:lpstr>
      <vt:lpstr>PowerPoint Presentation</vt:lpstr>
      <vt:lpstr>Step 1: PROTECT</vt:lpstr>
      <vt:lpstr>Step 2: DETECT</vt:lpstr>
      <vt:lpstr>Step 3: Report Fraud</vt:lpstr>
      <vt:lpstr>Resources</vt:lpstr>
      <vt:lpstr>Resources-   JUSTICE IN AGING </vt:lpstr>
      <vt:lpstr>Resources – Social Security  </vt:lpstr>
      <vt:lpstr>Resources- Medicare.gov www.medicare.gov</vt:lpstr>
      <vt:lpstr>  Resources – Find Physicians &amp; Other Clinicians  </vt:lpstr>
      <vt:lpstr>Resources - The Office of the Patient Advocate</vt:lpstr>
      <vt:lpstr>Review/Personal Medicare         List</vt:lpstr>
      <vt:lpstr>Review/Personal Medicare          List</vt:lpstr>
      <vt:lpstr>BECOME A HICAP VOLUNTEER</vt:lpstr>
      <vt:lpstr>For More Information</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Sarah Allen-Sutter</cp:lastModifiedBy>
  <cp:revision>1336</cp:revision>
  <cp:lastPrinted>2013-05-06T12:17:51Z</cp:lastPrinted>
  <dcterms:created xsi:type="dcterms:W3CDTF">2012-01-13T14:37:25Z</dcterms:created>
  <dcterms:modified xsi:type="dcterms:W3CDTF">2019-12-04T06:11:11Z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1622764023</vt:i4>
  </property>
  <property fmtid="{D5CDD505-2E9C-101B-9397-08002B2CF9AE}" pid="3" name="_NewReviewCycle">
    <vt:lpwstr/>
  </property>
  <property fmtid="{D5CDD505-2E9C-101B-9397-08002B2CF9AE}" pid="4" name="_EmailSubject">
    <vt:lpwstr/>
  </property>
  <property fmtid="{D5CDD505-2E9C-101B-9397-08002B2CF9AE}" pid="5" name="_AuthorEmail">
    <vt:lpwstr>Susan.Hollman@cms.hhs.gov</vt:lpwstr>
  </property>
  <property fmtid="{D5CDD505-2E9C-101B-9397-08002B2CF9AE}" pid="6" name="_AuthorEmailDisplayName">
    <vt:lpwstr>Hollman, Susan K. (CMS/OPE)</vt:lpwstr>
  </property>
  <property fmtid="{D5CDD505-2E9C-101B-9397-08002B2CF9AE}" pid="7" name="_PreviousAdHocReviewCycleID">
    <vt:i4>1880897782</vt:i4>
  </property>
</Properties>
</file>