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0805" autoAdjust="0"/>
  </p:normalViewPr>
  <p:slideViewPr>
    <p:cSldViewPr snapToGrid="0">
      <p:cViewPr varScale="1">
        <p:scale>
          <a:sx n="42" d="100"/>
          <a:sy n="42" d="100"/>
        </p:scale>
        <p:origin x="1604"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 Id="rId1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BF029-296F-4143-B3CE-16A13E03107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BAF4583-1C36-4F9B-8F1A-5BBD0FD57B37}">
      <dgm:prSet/>
      <dgm:spPr/>
      <dgm:t>
        <a:bodyPr/>
        <a:lstStyle/>
        <a:p>
          <a:pPr>
            <a:lnSpc>
              <a:spcPct val="100000"/>
            </a:lnSpc>
          </a:pPr>
          <a:r>
            <a:rPr lang="en-US" dirty="0"/>
            <a:t>The Program Director meets with the prospective client to assess appropriateness of program and determine identified goals. </a:t>
          </a:r>
        </a:p>
      </dgm:t>
    </dgm:pt>
    <dgm:pt modelId="{EE24327E-DCC9-4A38-8ED6-887D8EB5A0A1}" type="parTrans" cxnId="{AF7A349D-D904-4C2B-BAE2-0182B2F7D88B}">
      <dgm:prSet/>
      <dgm:spPr/>
      <dgm:t>
        <a:bodyPr/>
        <a:lstStyle/>
        <a:p>
          <a:endParaRPr lang="en-US"/>
        </a:p>
      </dgm:t>
    </dgm:pt>
    <dgm:pt modelId="{D8BDBD30-4302-43AE-876E-A04B127DFAC1}" type="sibTrans" cxnId="{AF7A349D-D904-4C2B-BAE2-0182B2F7D88B}">
      <dgm:prSet/>
      <dgm:spPr/>
      <dgm:t>
        <a:bodyPr/>
        <a:lstStyle/>
        <a:p>
          <a:pPr>
            <a:lnSpc>
              <a:spcPct val="100000"/>
            </a:lnSpc>
          </a:pPr>
          <a:endParaRPr lang="en-US"/>
        </a:p>
      </dgm:t>
    </dgm:pt>
    <dgm:pt modelId="{976AD5F8-E0D0-49AB-8859-95F8685CC550}">
      <dgm:prSet/>
      <dgm:spPr/>
      <dgm:t>
        <a:bodyPr/>
        <a:lstStyle/>
        <a:p>
          <a:pPr>
            <a:lnSpc>
              <a:spcPct val="100000"/>
            </a:lnSpc>
          </a:pPr>
          <a:r>
            <a:rPr lang="en-US" dirty="0"/>
            <a:t>Program Director will discuss case with Volunteers at the bi-weekly Supervision Meeting. </a:t>
          </a:r>
        </a:p>
      </dgm:t>
    </dgm:pt>
    <dgm:pt modelId="{243F2976-5B47-4F33-A635-2F71BC53CE84}" type="parTrans" cxnId="{779933B6-1E2B-4258-AF88-6DBB95C873E1}">
      <dgm:prSet/>
      <dgm:spPr/>
      <dgm:t>
        <a:bodyPr/>
        <a:lstStyle/>
        <a:p>
          <a:endParaRPr lang="en-US"/>
        </a:p>
      </dgm:t>
    </dgm:pt>
    <dgm:pt modelId="{E6E284E2-3500-4DE5-AFEF-FB39B1409FA9}" type="sibTrans" cxnId="{779933B6-1E2B-4258-AF88-6DBB95C873E1}">
      <dgm:prSet/>
      <dgm:spPr/>
      <dgm:t>
        <a:bodyPr/>
        <a:lstStyle/>
        <a:p>
          <a:pPr>
            <a:lnSpc>
              <a:spcPct val="100000"/>
            </a:lnSpc>
          </a:pPr>
          <a:endParaRPr lang="en-US"/>
        </a:p>
      </dgm:t>
    </dgm:pt>
    <dgm:pt modelId="{D570E193-146C-4F3B-9BD9-BACF20E9A788}">
      <dgm:prSet/>
      <dgm:spPr/>
      <dgm:t>
        <a:bodyPr/>
        <a:lstStyle/>
        <a:p>
          <a:pPr>
            <a:lnSpc>
              <a:spcPct val="100000"/>
            </a:lnSpc>
          </a:pPr>
          <a:r>
            <a:rPr lang="en-US" dirty="0"/>
            <a:t>Client are then linked to a volunteer who have similar life experiences. </a:t>
          </a:r>
        </a:p>
      </dgm:t>
    </dgm:pt>
    <dgm:pt modelId="{D184D0FD-4AA0-4361-9EB6-70A6BE5F43F4}" type="parTrans" cxnId="{60548502-40FF-4DF9-B38C-CBB6A077D128}">
      <dgm:prSet/>
      <dgm:spPr/>
      <dgm:t>
        <a:bodyPr/>
        <a:lstStyle/>
        <a:p>
          <a:endParaRPr lang="en-US"/>
        </a:p>
      </dgm:t>
    </dgm:pt>
    <dgm:pt modelId="{B49A9950-F729-45EF-B4AB-7AE70D525666}" type="sibTrans" cxnId="{60548502-40FF-4DF9-B38C-CBB6A077D128}">
      <dgm:prSet/>
      <dgm:spPr/>
      <dgm:t>
        <a:bodyPr/>
        <a:lstStyle/>
        <a:p>
          <a:pPr>
            <a:lnSpc>
              <a:spcPct val="100000"/>
            </a:lnSpc>
          </a:pPr>
          <a:endParaRPr lang="en-US"/>
        </a:p>
      </dgm:t>
    </dgm:pt>
    <dgm:pt modelId="{57706E37-84C4-4B95-83F4-9E8CA8E2D51B}">
      <dgm:prSet/>
      <dgm:spPr/>
      <dgm:t>
        <a:bodyPr/>
        <a:lstStyle/>
        <a:p>
          <a:pPr>
            <a:lnSpc>
              <a:spcPct val="100000"/>
            </a:lnSpc>
          </a:pPr>
          <a:r>
            <a:rPr lang="en-US" dirty="0"/>
            <a:t>Volunteer counselors schedule an appointment with client. </a:t>
          </a:r>
        </a:p>
      </dgm:t>
    </dgm:pt>
    <dgm:pt modelId="{D7A14429-9B8F-4BA2-8C64-B2FC49367192}" type="parTrans" cxnId="{68A7D0CC-ABD6-48DC-8BF3-70CE440F7A23}">
      <dgm:prSet/>
      <dgm:spPr/>
      <dgm:t>
        <a:bodyPr/>
        <a:lstStyle/>
        <a:p>
          <a:endParaRPr lang="en-US"/>
        </a:p>
      </dgm:t>
    </dgm:pt>
    <dgm:pt modelId="{5E39D925-3B98-4F4C-8E0B-0CE8FFD67B52}" type="sibTrans" cxnId="{68A7D0CC-ABD6-48DC-8BF3-70CE440F7A23}">
      <dgm:prSet/>
      <dgm:spPr/>
      <dgm:t>
        <a:bodyPr/>
        <a:lstStyle/>
        <a:p>
          <a:pPr>
            <a:lnSpc>
              <a:spcPct val="100000"/>
            </a:lnSpc>
          </a:pPr>
          <a:endParaRPr lang="en-US"/>
        </a:p>
      </dgm:t>
    </dgm:pt>
    <dgm:pt modelId="{FD036A5B-915B-44B7-AC66-C4AC271CE40D}">
      <dgm:prSet/>
      <dgm:spPr/>
      <dgm:t>
        <a:bodyPr/>
        <a:lstStyle/>
        <a:p>
          <a:pPr>
            <a:lnSpc>
              <a:spcPct val="100000"/>
            </a:lnSpc>
          </a:pPr>
          <a:r>
            <a:rPr lang="en-US" dirty="0"/>
            <a:t>meet each week for a minimum of 1 hours.   </a:t>
          </a:r>
        </a:p>
      </dgm:t>
    </dgm:pt>
    <dgm:pt modelId="{CE07F0AC-4AB0-40B1-8068-0651203661B5}" type="parTrans" cxnId="{1F07ADCF-B515-4A20-A23A-EFFEC8A63886}">
      <dgm:prSet/>
      <dgm:spPr/>
      <dgm:t>
        <a:bodyPr/>
        <a:lstStyle/>
        <a:p>
          <a:endParaRPr lang="en-US"/>
        </a:p>
      </dgm:t>
    </dgm:pt>
    <dgm:pt modelId="{6B99CB30-3736-493F-BD48-1EFC1A829744}" type="sibTrans" cxnId="{1F07ADCF-B515-4A20-A23A-EFFEC8A63886}">
      <dgm:prSet/>
      <dgm:spPr/>
      <dgm:t>
        <a:bodyPr/>
        <a:lstStyle/>
        <a:p>
          <a:pPr>
            <a:lnSpc>
              <a:spcPct val="100000"/>
            </a:lnSpc>
          </a:pPr>
          <a:endParaRPr lang="en-US"/>
        </a:p>
      </dgm:t>
    </dgm:pt>
    <dgm:pt modelId="{0A601CDE-D77C-44FE-8E01-8ECC53CF016A}">
      <dgm:prSet/>
      <dgm:spPr/>
      <dgm:t>
        <a:bodyPr/>
        <a:lstStyle/>
        <a:p>
          <a:pPr>
            <a:lnSpc>
              <a:spcPct val="100000"/>
            </a:lnSpc>
          </a:pPr>
          <a:r>
            <a:rPr lang="en-US" dirty="0"/>
            <a:t>required to attend Bi- Weekly Supervision Meetings with Program Director. </a:t>
          </a:r>
        </a:p>
      </dgm:t>
    </dgm:pt>
    <dgm:pt modelId="{1220687F-B182-463E-95EB-AE21A4D1B4E3}" type="parTrans" cxnId="{8F49772C-CB85-4BB3-9689-CC37EC64B9CF}">
      <dgm:prSet/>
      <dgm:spPr/>
      <dgm:t>
        <a:bodyPr/>
        <a:lstStyle/>
        <a:p>
          <a:endParaRPr lang="en-US"/>
        </a:p>
      </dgm:t>
    </dgm:pt>
    <dgm:pt modelId="{773C499A-B8F5-4820-89CD-813CE9A91BD9}" type="sibTrans" cxnId="{8F49772C-CB85-4BB3-9689-CC37EC64B9CF}">
      <dgm:prSet/>
      <dgm:spPr/>
      <dgm:t>
        <a:bodyPr/>
        <a:lstStyle/>
        <a:p>
          <a:pPr>
            <a:lnSpc>
              <a:spcPct val="100000"/>
            </a:lnSpc>
          </a:pPr>
          <a:endParaRPr lang="en-US"/>
        </a:p>
      </dgm:t>
    </dgm:pt>
    <dgm:pt modelId="{CBC2C326-9854-4C6C-A7C9-CE64474DD773}">
      <dgm:prSet/>
      <dgm:spPr/>
      <dgm:t>
        <a:bodyPr/>
        <a:lstStyle/>
        <a:p>
          <a:pPr>
            <a:lnSpc>
              <a:spcPct val="100000"/>
            </a:lnSpc>
          </a:pPr>
          <a:r>
            <a:rPr lang="en-US" dirty="0"/>
            <a:t>Keep records and reports hours and the number of client contacts.</a:t>
          </a:r>
        </a:p>
      </dgm:t>
    </dgm:pt>
    <dgm:pt modelId="{5A3FB086-B3AE-4096-88F7-1559C9E3C688}" type="parTrans" cxnId="{C4B626A5-955A-4964-B6ED-77969CB610CC}">
      <dgm:prSet/>
      <dgm:spPr/>
      <dgm:t>
        <a:bodyPr/>
        <a:lstStyle/>
        <a:p>
          <a:endParaRPr lang="en-US"/>
        </a:p>
      </dgm:t>
    </dgm:pt>
    <dgm:pt modelId="{3A0075B1-72AB-4F1E-AEC5-CEE39145A91F}" type="sibTrans" cxnId="{C4B626A5-955A-4964-B6ED-77969CB610CC}">
      <dgm:prSet/>
      <dgm:spPr/>
      <dgm:t>
        <a:bodyPr/>
        <a:lstStyle/>
        <a:p>
          <a:endParaRPr lang="en-US"/>
        </a:p>
      </dgm:t>
    </dgm:pt>
    <dgm:pt modelId="{FE8225C8-59D2-4B8A-81DC-96037E73B7CE}" type="pres">
      <dgm:prSet presAssocID="{B5BBF029-296F-4143-B3CE-16A13E03107A}" presName="root" presStyleCnt="0">
        <dgm:presLayoutVars>
          <dgm:dir/>
          <dgm:resizeHandles val="exact"/>
        </dgm:presLayoutVars>
      </dgm:prSet>
      <dgm:spPr/>
      <dgm:t>
        <a:bodyPr/>
        <a:lstStyle/>
        <a:p>
          <a:endParaRPr lang="en-US"/>
        </a:p>
      </dgm:t>
    </dgm:pt>
    <dgm:pt modelId="{A318E505-DB78-4C0A-AE0C-C1AB3C2B6988}" type="pres">
      <dgm:prSet presAssocID="{B5BBF029-296F-4143-B3CE-16A13E03107A}" presName="container" presStyleCnt="0">
        <dgm:presLayoutVars>
          <dgm:dir/>
          <dgm:resizeHandles val="exact"/>
        </dgm:presLayoutVars>
      </dgm:prSet>
      <dgm:spPr/>
    </dgm:pt>
    <dgm:pt modelId="{338C061B-53A1-41C9-AD6C-21DF55F8DBE3}" type="pres">
      <dgm:prSet presAssocID="{BBAF4583-1C36-4F9B-8F1A-5BBD0FD57B37}" presName="compNode" presStyleCnt="0"/>
      <dgm:spPr/>
    </dgm:pt>
    <dgm:pt modelId="{EE3EC043-FFD7-4A0C-9587-3A84FB310F77}" type="pres">
      <dgm:prSet presAssocID="{BBAF4583-1C36-4F9B-8F1A-5BBD0FD57B37}" presName="iconBgRect" presStyleLbl="bgShp" presStyleIdx="0" presStyleCnt="7"/>
      <dgm:spPr/>
    </dgm:pt>
    <dgm:pt modelId="{2BB3E924-C1FE-4D6A-AF6E-27F568C89798}" type="pres">
      <dgm:prSet presAssocID="{BBAF4583-1C36-4F9B-8F1A-5BBD0FD57B37}" presName="iconRect" presStyleLbl="node1" presStyleIdx="0" presStyleCnt="7"/>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Presentation with Checklist"/>
        </a:ext>
      </dgm:extLst>
    </dgm:pt>
    <dgm:pt modelId="{B44ADD99-10F5-4A97-9710-756EB7DEF906}" type="pres">
      <dgm:prSet presAssocID="{BBAF4583-1C36-4F9B-8F1A-5BBD0FD57B37}" presName="spaceRect" presStyleCnt="0"/>
      <dgm:spPr/>
    </dgm:pt>
    <dgm:pt modelId="{14BA184B-5464-4FB0-94FC-F5051E2945A7}" type="pres">
      <dgm:prSet presAssocID="{BBAF4583-1C36-4F9B-8F1A-5BBD0FD57B37}" presName="textRect" presStyleLbl="revTx" presStyleIdx="0" presStyleCnt="7">
        <dgm:presLayoutVars>
          <dgm:chMax val="1"/>
          <dgm:chPref val="1"/>
        </dgm:presLayoutVars>
      </dgm:prSet>
      <dgm:spPr/>
      <dgm:t>
        <a:bodyPr/>
        <a:lstStyle/>
        <a:p>
          <a:endParaRPr lang="en-US"/>
        </a:p>
      </dgm:t>
    </dgm:pt>
    <dgm:pt modelId="{998C9789-CAB2-41E5-846B-899DBEBF6A4C}" type="pres">
      <dgm:prSet presAssocID="{D8BDBD30-4302-43AE-876E-A04B127DFAC1}" presName="sibTrans" presStyleLbl="sibTrans2D1" presStyleIdx="0" presStyleCnt="0"/>
      <dgm:spPr/>
      <dgm:t>
        <a:bodyPr/>
        <a:lstStyle/>
        <a:p>
          <a:endParaRPr lang="en-US"/>
        </a:p>
      </dgm:t>
    </dgm:pt>
    <dgm:pt modelId="{D2838992-BF09-492E-B527-1CD9C9F24EB3}" type="pres">
      <dgm:prSet presAssocID="{976AD5F8-E0D0-49AB-8859-95F8685CC550}" presName="compNode" presStyleCnt="0"/>
      <dgm:spPr/>
    </dgm:pt>
    <dgm:pt modelId="{1A2163F3-DF64-4DF6-8C28-C3887CA5D343}" type="pres">
      <dgm:prSet presAssocID="{976AD5F8-E0D0-49AB-8859-95F8685CC550}" presName="iconBgRect" presStyleLbl="bgShp" presStyleIdx="1" presStyleCnt="7"/>
      <dgm:spPr/>
    </dgm:pt>
    <dgm:pt modelId="{32F77624-B493-4C0D-8486-EB57F75D4399}" type="pres">
      <dgm:prSet presAssocID="{976AD5F8-E0D0-49AB-8859-95F8685CC550}" presName="iconRect" presStyleLbl="node1" presStyleIdx="1" presStyleCnt="7"/>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Meeting"/>
        </a:ext>
      </dgm:extLst>
    </dgm:pt>
    <dgm:pt modelId="{25581DF8-2765-4A74-8D9C-29D47290EF06}" type="pres">
      <dgm:prSet presAssocID="{976AD5F8-E0D0-49AB-8859-95F8685CC550}" presName="spaceRect" presStyleCnt="0"/>
      <dgm:spPr/>
    </dgm:pt>
    <dgm:pt modelId="{53751FBF-D942-45A2-9A49-8179E3A2B87E}" type="pres">
      <dgm:prSet presAssocID="{976AD5F8-E0D0-49AB-8859-95F8685CC550}" presName="textRect" presStyleLbl="revTx" presStyleIdx="1" presStyleCnt="7">
        <dgm:presLayoutVars>
          <dgm:chMax val="1"/>
          <dgm:chPref val="1"/>
        </dgm:presLayoutVars>
      </dgm:prSet>
      <dgm:spPr/>
      <dgm:t>
        <a:bodyPr/>
        <a:lstStyle/>
        <a:p>
          <a:endParaRPr lang="en-US"/>
        </a:p>
      </dgm:t>
    </dgm:pt>
    <dgm:pt modelId="{55383C2F-3E35-45DA-A0A3-103607067512}" type="pres">
      <dgm:prSet presAssocID="{E6E284E2-3500-4DE5-AFEF-FB39B1409FA9}" presName="sibTrans" presStyleLbl="sibTrans2D1" presStyleIdx="0" presStyleCnt="0"/>
      <dgm:spPr/>
      <dgm:t>
        <a:bodyPr/>
        <a:lstStyle/>
        <a:p>
          <a:endParaRPr lang="en-US"/>
        </a:p>
      </dgm:t>
    </dgm:pt>
    <dgm:pt modelId="{EFEAF984-0A26-4FD2-B664-F40ABC5D7DF4}" type="pres">
      <dgm:prSet presAssocID="{D570E193-146C-4F3B-9BD9-BACF20E9A788}" presName="compNode" presStyleCnt="0"/>
      <dgm:spPr/>
    </dgm:pt>
    <dgm:pt modelId="{524E5EEF-D982-47C9-9D9E-5E62A2EB74CA}" type="pres">
      <dgm:prSet presAssocID="{D570E193-146C-4F3B-9BD9-BACF20E9A788}" presName="iconBgRect" presStyleLbl="bgShp" presStyleIdx="2" presStyleCnt="7"/>
      <dgm:spPr/>
    </dgm:pt>
    <dgm:pt modelId="{020891D8-D9BB-4664-A319-CA5FC9C270EB}" type="pres">
      <dgm:prSet presAssocID="{D570E193-146C-4F3B-9BD9-BACF20E9A788}" presName="iconRect" presStyleLbl="node1" presStyleIdx="2" presStyleCnt="7"/>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User Network"/>
        </a:ext>
      </dgm:extLst>
    </dgm:pt>
    <dgm:pt modelId="{891293AB-88E0-4D74-9C3C-47F0ECE395D5}" type="pres">
      <dgm:prSet presAssocID="{D570E193-146C-4F3B-9BD9-BACF20E9A788}" presName="spaceRect" presStyleCnt="0"/>
      <dgm:spPr/>
    </dgm:pt>
    <dgm:pt modelId="{AD721E26-FA28-430E-B852-89BB1D758E2E}" type="pres">
      <dgm:prSet presAssocID="{D570E193-146C-4F3B-9BD9-BACF20E9A788}" presName="textRect" presStyleLbl="revTx" presStyleIdx="2" presStyleCnt="7">
        <dgm:presLayoutVars>
          <dgm:chMax val="1"/>
          <dgm:chPref val="1"/>
        </dgm:presLayoutVars>
      </dgm:prSet>
      <dgm:spPr/>
      <dgm:t>
        <a:bodyPr/>
        <a:lstStyle/>
        <a:p>
          <a:endParaRPr lang="en-US"/>
        </a:p>
      </dgm:t>
    </dgm:pt>
    <dgm:pt modelId="{1A2FEBC7-F355-448C-984D-C79194CB9B97}" type="pres">
      <dgm:prSet presAssocID="{B49A9950-F729-45EF-B4AB-7AE70D525666}" presName="sibTrans" presStyleLbl="sibTrans2D1" presStyleIdx="0" presStyleCnt="0"/>
      <dgm:spPr/>
      <dgm:t>
        <a:bodyPr/>
        <a:lstStyle/>
        <a:p>
          <a:endParaRPr lang="en-US"/>
        </a:p>
      </dgm:t>
    </dgm:pt>
    <dgm:pt modelId="{042DF10A-ACE5-44D9-930E-EDB6516EC9F0}" type="pres">
      <dgm:prSet presAssocID="{57706E37-84C4-4B95-83F4-9E8CA8E2D51B}" presName="compNode" presStyleCnt="0"/>
      <dgm:spPr/>
    </dgm:pt>
    <dgm:pt modelId="{5A2C38FC-DD50-4CBC-97CF-112C53D85C67}" type="pres">
      <dgm:prSet presAssocID="{57706E37-84C4-4B95-83F4-9E8CA8E2D51B}" presName="iconBgRect" presStyleLbl="bgShp" presStyleIdx="3" presStyleCnt="7"/>
      <dgm:spPr/>
    </dgm:pt>
    <dgm:pt modelId="{B31D3CB7-15AD-4E53-9864-3DD95ACD3AD8}" type="pres">
      <dgm:prSet presAssocID="{57706E37-84C4-4B95-83F4-9E8CA8E2D51B}" presName="iconRect" presStyleLbl="node1" presStyleIdx="3" presStyleCnt="7"/>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Share With Person"/>
        </a:ext>
      </dgm:extLst>
    </dgm:pt>
    <dgm:pt modelId="{67050ED0-FF85-487C-8E6D-647C95F498A6}" type="pres">
      <dgm:prSet presAssocID="{57706E37-84C4-4B95-83F4-9E8CA8E2D51B}" presName="spaceRect" presStyleCnt="0"/>
      <dgm:spPr/>
    </dgm:pt>
    <dgm:pt modelId="{5FF9A008-6D8C-4719-A881-82C1DEEC4F13}" type="pres">
      <dgm:prSet presAssocID="{57706E37-84C4-4B95-83F4-9E8CA8E2D51B}" presName="textRect" presStyleLbl="revTx" presStyleIdx="3" presStyleCnt="7">
        <dgm:presLayoutVars>
          <dgm:chMax val="1"/>
          <dgm:chPref val="1"/>
        </dgm:presLayoutVars>
      </dgm:prSet>
      <dgm:spPr/>
      <dgm:t>
        <a:bodyPr/>
        <a:lstStyle/>
        <a:p>
          <a:endParaRPr lang="en-US"/>
        </a:p>
      </dgm:t>
    </dgm:pt>
    <dgm:pt modelId="{0F0E56DF-9E6D-4C31-9A2E-72A519D3F695}" type="pres">
      <dgm:prSet presAssocID="{5E39D925-3B98-4F4C-8E0B-0CE8FFD67B52}" presName="sibTrans" presStyleLbl="sibTrans2D1" presStyleIdx="0" presStyleCnt="0"/>
      <dgm:spPr/>
      <dgm:t>
        <a:bodyPr/>
        <a:lstStyle/>
        <a:p>
          <a:endParaRPr lang="en-US"/>
        </a:p>
      </dgm:t>
    </dgm:pt>
    <dgm:pt modelId="{4797961C-D0A6-49DC-9059-D31795315BE3}" type="pres">
      <dgm:prSet presAssocID="{FD036A5B-915B-44B7-AC66-C4AC271CE40D}" presName="compNode" presStyleCnt="0"/>
      <dgm:spPr/>
    </dgm:pt>
    <dgm:pt modelId="{CB61B871-FB80-4340-93B9-8D742B5CFF79}" type="pres">
      <dgm:prSet presAssocID="{FD036A5B-915B-44B7-AC66-C4AC271CE40D}" presName="iconBgRect" presStyleLbl="bgShp" presStyleIdx="4" presStyleCnt="7"/>
      <dgm:spPr/>
    </dgm:pt>
    <dgm:pt modelId="{EFBB7304-5052-4414-A116-6887E84D0A98}" type="pres">
      <dgm:prSet presAssocID="{FD036A5B-915B-44B7-AC66-C4AC271CE40D}" presName="iconRect" presStyleLbl="node1" presStyleIdx="4" presStyleCnt="7"/>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US"/>
        </a:p>
      </dgm:t>
      <dgm:extLst>
        <a:ext uri="{E40237B7-FDA0-4F09-8148-C483321AD2D9}">
          <dgm14:cNvPr xmlns:dgm14="http://schemas.microsoft.com/office/drawing/2010/diagram" id="0" name="" descr="Minimize"/>
        </a:ext>
      </dgm:extLst>
    </dgm:pt>
    <dgm:pt modelId="{2CF6CEF6-9B0C-423E-89E5-BA6728499E7D}" type="pres">
      <dgm:prSet presAssocID="{FD036A5B-915B-44B7-AC66-C4AC271CE40D}" presName="spaceRect" presStyleCnt="0"/>
      <dgm:spPr/>
    </dgm:pt>
    <dgm:pt modelId="{6B12C094-C614-41FE-8AA9-12DF001A4E9E}" type="pres">
      <dgm:prSet presAssocID="{FD036A5B-915B-44B7-AC66-C4AC271CE40D}" presName="textRect" presStyleLbl="revTx" presStyleIdx="4" presStyleCnt="7">
        <dgm:presLayoutVars>
          <dgm:chMax val="1"/>
          <dgm:chPref val="1"/>
        </dgm:presLayoutVars>
      </dgm:prSet>
      <dgm:spPr/>
      <dgm:t>
        <a:bodyPr/>
        <a:lstStyle/>
        <a:p>
          <a:endParaRPr lang="en-US"/>
        </a:p>
      </dgm:t>
    </dgm:pt>
    <dgm:pt modelId="{A82C95EA-5E20-4297-ACD2-090EE8CEEBDB}" type="pres">
      <dgm:prSet presAssocID="{6B99CB30-3736-493F-BD48-1EFC1A829744}" presName="sibTrans" presStyleLbl="sibTrans2D1" presStyleIdx="0" presStyleCnt="0"/>
      <dgm:spPr/>
      <dgm:t>
        <a:bodyPr/>
        <a:lstStyle/>
        <a:p>
          <a:endParaRPr lang="en-US"/>
        </a:p>
      </dgm:t>
    </dgm:pt>
    <dgm:pt modelId="{05FA63F2-E5BD-4961-80DB-D1CB29AA3A79}" type="pres">
      <dgm:prSet presAssocID="{0A601CDE-D77C-44FE-8E01-8ECC53CF016A}" presName="compNode" presStyleCnt="0"/>
      <dgm:spPr/>
    </dgm:pt>
    <dgm:pt modelId="{BA237971-21DB-4D36-BD8E-0BA343EFD9BC}" type="pres">
      <dgm:prSet presAssocID="{0A601CDE-D77C-44FE-8E01-8ECC53CF016A}" presName="iconBgRect" presStyleLbl="bgShp" presStyleIdx="5" presStyleCnt="7"/>
      <dgm:spPr/>
    </dgm:pt>
    <dgm:pt modelId="{1D408DA9-B5E0-4027-B16B-A0D206D323E6}" type="pres">
      <dgm:prSet presAssocID="{0A601CDE-D77C-44FE-8E01-8ECC53CF016A}" presName="iconRect" presStyleLbl="node1" presStyleIdx="5" presStyleCnt="7"/>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t>
        <a:bodyPr/>
        <a:lstStyle/>
        <a:p>
          <a:endParaRPr lang="en-US"/>
        </a:p>
      </dgm:t>
      <dgm:extLst>
        <a:ext uri="{E40237B7-FDA0-4F09-8148-C483321AD2D9}">
          <dgm14:cNvPr xmlns:dgm14="http://schemas.microsoft.com/office/drawing/2010/diagram" id="0" name="" descr="Board Room"/>
        </a:ext>
      </dgm:extLst>
    </dgm:pt>
    <dgm:pt modelId="{CCE821B4-49A0-41EF-ACB0-D5E0E302702F}" type="pres">
      <dgm:prSet presAssocID="{0A601CDE-D77C-44FE-8E01-8ECC53CF016A}" presName="spaceRect" presStyleCnt="0"/>
      <dgm:spPr/>
    </dgm:pt>
    <dgm:pt modelId="{00DFE202-5C1D-4B25-8435-E9133C04AA56}" type="pres">
      <dgm:prSet presAssocID="{0A601CDE-D77C-44FE-8E01-8ECC53CF016A}" presName="textRect" presStyleLbl="revTx" presStyleIdx="5" presStyleCnt="7">
        <dgm:presLayoutVars>
          <dgm:chMax val="1"/>
          <dgm:chPref val="1"/>
        </dgm:presLayoutVars>
      </dgm:prSet>
      <dgm:spPr/>
      <dgm:t>
        <a:bodyPr/>
        <a:lstStyle/>
        <a:p>
          <a:endParaRPr lang="en-US"/>
        </a:p>
      </dgm:t>
    </dgm:pt>
    <dgm:pt modelId="{95A7D6F0-B9D6-49CE-A9FD-9CBF32CE47B1}" type="pres">
      <dgm:prSet presAssocID="{773C499A-B8F5-4820-89CD-813CE9A91BD9}" presName="sibTrans" presStyleLbl="sibTrans2D1" presStyleIdx="0" presStyleCnt="0"/>
      <dgm:spPr/>
      <dgm:t>
        <a:bodyPr/>
        <a:lstStyle/>
        <a:p>
          <a:endParaRPr lang="en-US"/>
        </a:p>
      </dgm:t>
    </dgm:pt>
    <dgm:pt modelId="{FB05F142-CA63-4E7D-9702-E7AF6CA91377}" type="pres">
      <dgm:prSet presAssocID="{CBC2C326-9854-4C6C-A7C9-CE64474DD773}" presName="compNode" presStyleCnt="0"/>
      <dgm:spPr/>
    </dgm:pt>
    <dgm:pt modelId="{9D4FD3A6-1EFF-40CA-88F9-DE704607B720}" type="pres">
      <dgm:prSet presAssocID="{CBC2C326-9854-4C6C-A7C9-CE64474DD773}" presName="iconBgRect" presStyleLbl="bgShp" presStyleIdx="6" presStyleCnt="7"/>
      <dgm:spPr/>
    </dgm:pt>
    <dgm:pt modelId="{07BC265C-4B7F-4E68-AB44-2F1D8BE7243A}" type="pres">
      <dgm:prSet presAssocID="{CBC2C326-9854-4C6C-A7C9-CE64474DD773}" presName="iconRect" presStyleLbl="node1" presStyleIdx="6" presStyleCnt="7"/>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dgm:spPr>
      <dgm:t>
        <a:bodyPr/>
        <a:lstStyle/>
        <a:p>
          <a:endParaRPr lang="en-US"/>
        </a:p>
      </dgm:t>
      <dgm:extLst>
        <a:ext uri="{E40237B7-FDA0-4F09-8148-C483321AD2D9}">
          <dgm14:cNvPr xmlns:dgm14="http://schemas.microsoft.com/office/drawing/2010/diagram" id="0" name="" descr="Document"/>
        </a:ext>
      </dgm:extLst>
    </dgm:pt>
    <dgm:pt modelId="{68AE17BF-B2BB-457D-A5A0-D3F991D38EA8}" type="pres">
      <dgm:prSet presAssocID="{CBC2C326-9854-4C6C-A7C9-CE64474DD773}" presName="spaceRect" presStyleCnt="0"/>
      <dgm:spPr/>
    </dgm:pt>
    <dgm:pt modelId="{8710BAE3-EE2C-4B33-9255-96A598BC8F23}" type="pres">
      <dgm:prSet presAssocID="{CBC2C326-9854-4C6C-A7C9-CE64474DD773}" presName="textRect" presStyleLbl="revTx" presStyleIdx="6" presStyleCnt="7">
        <dgm:presLayoutVars>
          <dgm:chMax val="1"/>
          <dgm:chPref val="1"/>
        </dgm:presLayoutVars>
      </dgm:prSet>
      <dgm:spPr/>
      <dgm:t>
        <a:bodyPr/>
        <a:lstStyle/>
        <a:p>
          <a:endParaRPr lang="en-US"/>
        </a:p>
      </dgm:t>
    </dgm:pt>
  </dgm:ptLst>
  <dgm:cxnLst>
    <dgm:cxn modelId="{888D50FE-EAC8-4808-A81E-B5B9E3D6921D}" type="presOf" srcId="{773C499A-B8F5-4820-89CD-813CE9A91BD9}" destId="{95A7D6F0-B9D6-49CE-A9FD-9CBF32CE47B1}" srcOrd="0" destOrd="0" presId="urn:microsoft.com/office/officeart/2018/2/layout/IconCircleList"/>
    <dgm:cxn modelId="{7E276061-49BA-4FB3-B1EB-47AE5FB361C0}" type="presOf" srcId="{0A601CDE-D77C-44FE-8E01-8ECC53CF016A}" destId="{00DFE202-5C1D-4B25-8435-E9133C04AA56}" srcOrd="0" destOrd="0" presId="urn:microsoft.com/office/officeart/2018/2/layout/IconCircleList"/>
    <dgm:cxn modelId="{268878BD-9FB3-43BE-AF27-8AC3E4A7D232}" type="presOf" srcId="{976AD5F8-E0D0-49AB-8859-95F8685CC550}" destId="{53751FBF-D942-45A2-9A49-8179E3A2B87E}" srcOrd="0" destOrd="0" presId="urn:microsoft.com/office/officeart/2018/2/layout/IconCircleList"/>
    <dgm:cxn modelId="{779933B6-1E2B-4258-AF88-6DBB95C873E1}" srcId="{B5BBF029-296F-4143-B3CE-16A13E03107A}" destId="{976AD5F8-E0D0-49AB-8859-95F8685CC550}" srcOrd="1" destOrd="0" parTransId="{243F2976-5B47-4F33-A635-2F71BC53CE84}" sibTransId="{E6E284E2-3500-4DE5-AFEF-FB39B1409FA9}"/>
    <dgm:cxn modelId="{C4B626A5-955A-4964-B6ED-77969CB610CC}" srcId="{B5BBF029-296F-4143-B3CE-16A13E03107A}" destId="{CBC2C326-9854-4C6C-A7C9-CE64474DD773}" srcOrd="6" destOrd="0" parTransId="{5A3FB086-B3AE-4096-88F7-1559C9E3C688}" sibTransId="{3A0075B1-72AB-4F1E-AEC5-CEE39145A91F}"/>
    <dgm:cxn modelId="{B805663C-C861-42AD-BE4D-E77A18913B55}" type="presOf" srcId="{D570E193-146C-4F3B-9BD9-BACF20E9A788}" destId="{AD721E26-FA28-430E-B852-89BB1D758E2E}" srcOrd="0" destOrd="0" presId="urn:microsoft.com/office/officeart/2018/2/layout/IconCircleList"/>
    <dgm:cxn modelId="{C77087E4-0ED9-4D1C-A3BF-0236B5D1B03F}" type="presOf" srcId="{57706E37-84C4-4B95-83F4-9E8CA8E2D51B}" destId="{5FF9A008-6D8C-4719-A881-82C1DEEC4F13}" srcOrd="0" destOrd="0" presId="urn:microsoft.com/office/officeart/2018/2/layout/IconCircleList"/>
    <dgm:cxn modelId="{E9EF8DF7-C367-486C-89BF-A05ADBF55770}" type="presOf" srcId="{D8BDBD30-4302-43AE-876E-A04B127DFAC1}" destId="{998C9789-CAB2-41E5-846B-899DBEBF6A4C}" srcOrd="0" destOrd="0" presId="urn:microsoft.com/office/officeart/2018/2/layout/IconCircleList"/>
    <dgm:cxn modelId="{1F07ADCF-B515-4A20-A23A-EFFEC8A63886}" srcId="{B5BBF029-296F-4143-B3CE-16A13E03107A}" destId="{FD036A5B-915B-44B7-AC66-C4AC271CE40D}" srcOrd="4" destOrd="0" parTransId="{CE07F0AC-4AB0-40B1-8068-0651203661B5}" sibTransId="{6B99CB30-3736-493F-BD48-1EFC1A829744}"/>
    <dgm:cxn modelId="{88AA3619-47A7-4E44-A292-F4A031C60428}" type="presOf" srcId="{B49A9950-F729-45EF-B4AB-7AE70D525666}" destId="{1A2FEBC7-F355-448C-984D-C79194CB9B97}" srcOrd="0" destOrd="0" presId="urn:microsoft.com/office/officeart/2018/2/layout/IconCircleList"/>
    <dgm:cxn modelId="{107D1ED2-523B-47E2-8168-BC714E0BB200}" type="presOf" srcId="{CBC2C326-9854-4C6C-A7C9-CE64474DD773}" destId="{8710BAE3-EE2C-4B33-9255-96A598BC8F23}" srcOrd="0" destOrd="0" presId="urn:microsoft.com/office/officeart/2018/2/layout/IconCircleList"/>
    <dgm:cxn modelId="{326C93D9-2C83-468B-A4D9-ACDEF2DD005D}" type="presOf" srcId="{FD036A5B-915B-44B7-AC66-C4AC271CE40D}" destId="{6B12C094-C614-41FE-8AA9-12DF001A4E9E}" srcOrd="0" destOrd="0" presId="urn:microsoft.com/office/officeart/2018/2/layout/IconCircleList"/>
    <dgm:cxn modelId="{C951E9C7-9D60-4263-B63E-3F8CB2E291E9}" type="presOf" srcId="{E6E284E2-3500-4DE5-AFEF-FB39B1409FA9}" destId="{55383C2F-3E35-45DA-A0A3-103607067512}" srcOrd="0" destOrd="0" presId="urn:microsoft.com/office/officeart/2018/2/layout/IconCircleList"/>
    <dgm:cxn modelId="{60548502-40FF-4DF9-B38C-CBB6A077D128}" srcId="{B5BBF029-296F-4143-B3CE-16A13E03107A}" destId="{D570E193-146C-4F3B-9BD9-BACF20E9A788}" srcOrd="2" destOrd="0" parTransId="{D184D0FD-4AA0-4361-9EB6-70A6BE5F43F4}" sibTransId="{B49A9950-F729-45EF-B4AB-7AE70D525666}"/>
    <dgm:cxn modelId="{D41BD59F-D257-40F3-8401-E91C15353149}" type="presOf" srcId="{BBAF4583-1C36-4F9B-8F1A-5BBD0FD57B37}" destId="{14BA184B-5464-4FB0-94FC-F5051E2945A7}" srcOrd="0" destOrd="0" presId="urn:microsoft.com/office/officeart/2018/2/layout/IconCircleList"/>
    <dgm:cxn modelId="{8F49772C-CB85-4BB3-9689-CC37EC64B9CF}" srcId="{B5BBF029-296F-4143-B3CE-16A13E03107A}" destId="{0A601CDE-D77C-44FE-8E01-8ECC53CF016A}" srcOrd="5" destOrd="0" parTransId="{1220687F-B182-463E-95EB-AE21A4D1B4E3}" sibTransId="{773C499A-B8F5-4820-89CD-813CE9A91BD9}"/>
    <dgm:cxn modelId="{0B2E7357-33E4-4281-9CA7-75B884030F67}" type="presOf" srcId="{6B99CB30-3736-493F-BD48-1EFC1A829744}" destId="{A82C95EA-5E20-4297-ACD2-090EE8CEEBDB}" srcOrd="0" destOrd="0" presId="urn:microsoft.com/office/officeart/2018/2/layout/IconCircleList"/>
    <dgm:cxn modelId="{AF7A349D-D904-4C2B-BAE2-0182B2F7D88B}" srcId="{B5BBF029-296F-4143-B3CE-16A13E03107A}" destId="{BBAF4583-1C36-4F9B-8F1A-5BBD0FD57B37}" srcOrd="0" destOrd="0" parTransId="{EE24327E-DCC9-4A38-8ED6-887D8EB5A0A1}" sibTransId="{D8BDBD30-4302-43AE-876E-A04B127DFAC1}"/>
    <dgm:cxn modelId="{68A7D0CC-ABD6-48DC-8BF3-70CE440F7A23}" srcId="{B5BBF029-296F-4143-B3CE-16A13E03107A}" destId="{57706E37-84C4-4B95-83F4-9E8CA8E2D51B}" srcOrd="3" destOrd="0" parTransId="{D7A14429-9B8F-4BA2-8C64-B2FC49367192}" sibTransId="{5E39D925-3B98-4F4C-8E0B-0CE8FFD67B52}"/>
    <dgm:cxn modelId="{FF02FF4C-58A8-4083-8EDE-24E758CDF739}" type="presOf" srcId="{B5BBF029-296F-4143-B3CE-16A13E03107A}" destId="{FE8225C8-59D2-4B8A-81DC-96037E73B7CE}" srcOrd="0" destOrd="0" presId="urn:microsoft.com/office/officeart/2018/2/layout/IconCircleList"/>
    <dgm:cxn modelId="{6B1D725D-E5CF-4764-819E-621D61D41794}" type="presOf" srcId="{5E39D925-3B98-4F4C-8E0B-0CE8FFD67B52}" destId="{0F0E56DF-9E6D-4C31-9A2E-72A519D3F695}" srcOrd="0" destOrd="0" presId="urn:microsoft.com/office/officeart/2018/2/layout/IconCircleList"/>
    <dgm:cxn modelId="{A4E8BBE7-7D15-4FDB-B9CD-79EA060A3D1A}" type="presParOf" srcId="{FE8225C8-59D2-4B8A-81DC-96037E73B7CE}" destId="{A318E505-DB78-4C0A-AE0C-C1AB3C2B6988}" srcOrd="0" destOrd="0" presId="urn:microsoft.com/office/officeart/2018/2/layout/IconCircleList"/>
    <dgm:cxn modelId="{40EB7034-0405-49A5-8748-2615C519D85F}" type="presParOf" srcId="{A318E505-DB78-4C0A-AE0C-C1AB3C2B6988}" destId="{338C061B-53A1-41C9-AD6C-21DF55F8DBE3}" srcOrd="0" destOrd="0" presId="urn:microsoft.com/office/officeart/2018/2/layout/IconCircleList"/>
    <dgm:cxn modelId="{B76AAEBA-6827-4CA9-AC77-02D10B7D46C3}" type="presParOf" srcId="{338C061B-53A1-41C9-AD6C-21DF55F8DBE3}" destId="{EE3EC043-FFD7-4A0C-9587-3A84FB310F77}" srcOrd="0" destOrd="0" presId="urn:microsoft.com/office/officeart/2018/2/layout/IconCircleList"/>
    <dgm:cxn modelId="{ED6DB849-419E-4EFF-BC34-7FFCE5F5111C}" type="presParOf" srcId="{338C061B-53A1-41C9-AD6C-21DF55F8DBE3}" destId="{2BB3E924-C1FE-4D6A-AF6E-27F568C89798}" srcOrd="1" destOrd="0" presId="urn:microsoft.com/office/officeart/2018/2/layout/IconCircleList"/>
    <dgm:cxn modelId="{16774186-3D31-4736-9BF8-C5D5BB81B970}" type="presParOf" srcId="{338C061B-53A1-41C9-AD6C-21DF55F8DBE3}" destId="{B44ADD99-10F5-4A97-9710-756EB7DEF906}" srcOrd="2" destOrd="0" presId="urn:microsoft.com/office/officeart/2018/2/layout/IconCircleList"/>
    <dgm:cxn modelId="{E4A3D77A-EE13-49E0-B066-1ECC3073FD6A}" type="presParOf" srcId="{338C061B-53A1-41C9-AD6C-21DF55F8DBE3}" destId="{14BA184B-5464-4FB0-94FC-F5051E2945A7}" srcOrd="3" destOrd="0" presId="urn:microsoft.com/office/officeart/2018/2/layout/IconCircleList"/>
    <dgm:cxn modelId="{1528E405-49A2-4441-AFA4-088601BD1C1C}" type="presParOf" srcId="{A318E505-DB78-4C0A-AE0C-C1AB3C2B6988}" destId="{998C9789-CAB2-41E5-846B-899DBEBF6A4C}" srcOrd="1" destOrd="0" presId="urn:microsoft.com/office/officeart/2018/2/layout/IconCircleList"/>
    <dgm:cxn modelId="{4B4EAEE8-996B-44F6-90B2-70924E034FDC}" type="presParOf" srcId="{A318E505-DB78-4C0A-AE0C-C1AB3C2B6988}" destId="{D2838992-BF09-492E-B527-1CD9C9F24EB3}" srcOrd="2" destOrd="0" presId="urn:microsoft.com/office/officeart/2018/2/layout/IconCircleList"/>
    <dgm:cxn modelId="{BE867FDC-D087-4F12-A487-55F6BE02DF84}" type="presParOf" srcId="{D2838992-BF09-492E-B527-1CD9C9F24EB3}" destId="{1A2163F3-DF64-4DF6-8C28-C3887CA5D343}" srcOrd="0" destOrd="0" presId="urn:microsoft.com/office/officeart/2018/2/layout/IconCircleList"/>
    <dgm:cxn modelId="{F754EF02-237C-43C5-884D-5FC28E8B0DE7}" type="presParOf" srcId="{D2838992-BF09-492E-B527-1CD9C9F24EB3}" destId="{32F77624-B493-4C0D-8486-EB57F75D4399}" srcOrd="1" destOrd="0" presId="urn:microsoft.com/office/officeart/2018/2/layout/IconCircleList"/>
    <dgm:cxn modelId="{CE317436-8727-4D8F-9366-E966F8EA1E3E}" type="presParOf" srcId="{D2838992-BF09-492E-B527-1CD9C9F24EB3}" destId="{25581DF8-2765-4A74-8D9C-29D47290EF06}" srcOrd="2" destOrd="0" presId="urn:microsoft.com/office/officeart/2018/2/layout/IconCircleList"/>
    <dgm:cxn modelId="{06234ED1-7188-4A4E-AD14-E51AB9403BBE}" type="presParOf" srcId="{D2838992-BF09-492E-B527-1CD9C9F24EB3}" destId="{53751FBF-D942-45A2-9A49-8179E3A2B87E}" srcOrd="3" destOrd="0" presId="urn:microsoft.com/office/officeart/2018/2/layout/IconCircleList"/>
    <dgm:cxn modelId="{673C3014-679A-4BB5-848D-84B62D461222}" type="presParOf" srcId="{A318E505-DB78-4C0A-AE0C-C1AB3C2B6988}" destId="{55383C2F-3E35-45DA-A0A3-103607067512}" srcOrd="3" destOrd="0" presId="urn:microsoft.com/office/officeart/2018/2/layout/IconCircleList"/>
    <dgm:cxn modelId="{CFA1DC1B-491E-4A5D-858D-7DDEB6FD34E6}" type="presParOf" srcId="{A318E505-DB78-4C0A-AE0C-C1AB3C2B6988}" destId="{EFEAF984-0A26-4FD2-B664-F40ABC5D7DF4}" srcOrd="4" destOrd="0" presId="urn:microsoft.com/office/officeart/2018/2/layout/IconCircleList"/>
    <dgm:cxn modelId="{740136AB-447E-481D-A499-EA6811CB4FE3}" type="presParOf" srcId="{EFEAF984-0A26-4FD2-B664-F40ABC5D7DF4}" destId="{524E5EEF-D982-47C9-9D9E-5E62A2EB74CA}" srcOrd="0" destOrd="0" presId="urn:microsoft.com/office/officeart/2018/2/layout/IconCircleList"/>
    <dgm:cxn modelId="{05FE9B7C-CF39-49FB-A7A1-12A181E30829}" type="presParOf" srcId="{EFEAF984-0A26-4FD2-B664-F40ABC5D7DF4}" destId="{020891D8-D9BB-4664-A319-CA5FC9C270EB}" srcOrd="1" destOrd="0" presId="urn:microsoft.com/office/officeart/2018/2/layout/IconCircleList"/>
    <dgm:cxn modelId="{AFB7093D-AA3E-4941-AB0D-A434700D8CC7}" type="presParOf" srcId="{EFEAF984-0A26-4FD2-B664-F40ABC5D7DF4}" destId="{891293AB-88E0-4D74-9C3C-47F0ECE395D5}" srcOrd="2" destOrd="0" presId="urn:microsoft.com/office/officeart/2018/2/layout/IconCircleList"/>
    <dgm:cxn modelId="{512EF66D-FC84-4C17-B8BB-761672EB2E11}" type="presParOf" srcId="{EFEAF984-0A26-4FD2-B664-F40ABC5D7DF4}" destId="{AD721E26-FA28-430E-B852-89BB1D758E2E}" srcOrd="3" destOrd="0" presId="urn:microsoft.com/office/officeart/2018/2/layout/IconCircleList"/>
    <dgm:cxn modelId="{FB57B043-284E-4AF0-B08D-B57C7064C38C}" type="presParOf" srcId="{A318E505-DB78-4C0A-AE0C-C1AB3C2B6988}" destId="{1A2FEBC7-F355-448C-984D-C79194CB9B97}" srcOrd="5" destOrd="0" presId="urn:microsoft.com/office/officeart/2018/2/layout/IconCircleList"/>
    <dgm:cxn modelId="{FE71E084-79E0-453E-9E51-CD1ED8D2DE68}" type="presParOf" srcId="{A318E505-DB78-4C0A-AE0C-C1AB3C2B6988}" destId="{042DF10A-ACE5-44D9-930E-EDB6516EC9F0}" srcOrd="6" destOrd="0" presId="urn:microsoft.com/office/officeart/2018/2/layout/IconCircleList"/>
    <dgm:cxn modelId="{9077AA33-163E-43A3-A006-1FBA1FE689E6}" type="presParOf" srcId="{042DF10A-ACE5-44D9-930E-EDB6516EC9F0}" destId="{5A2C38FC-DD50-4CBC-97CF-112C53D85C67}" srcOrd="0" destOrd="0" presId="urn:microsoft.com/office/officeart/2018/2/layout/IconCircleList"/>
    <dgm:cxn modelId="{B6A64F43-AD4B-4238-B485-C7B4D51358ED}" type="presParOf" srcId="{042DF10A-ACE5-44D9-930E-EDB6516EC9F0}" destId="{B31D3CB7-15AD-4E53-9864-3DD95ACD3AD8}" srcOrd="1" destOrd="0" presId="urn:microsoft.com/office/officeart/2018/2/layout/IconCircleList"/>
    <dgm:cxn modelId="{1E0FA7BA-5BDD-45C6-935E-3136522B88C8}" type="presParOf" srcId="{042DF10A-ACE5-44D9-930E-EDB6516EC9F0}" destId="{67050ED0-FF85-487C-8E6D-647C95F498A6}" srcOrd="2" destOrd="0" presId="urn:microsoft.com/office/officeart/2018/2/layout/IconCircleList"/>
    <dgm:cxn modelId="{F134F4A8-11A2-4F46-99F3-A74AECEFC202}" type="presParOf" srcId="{042DF10A-ACE5-44D9-930E-EDB6516EC9F0}" destId="{5FF9A008-6D8C-4719-A881-82C1DEEC4F13}" srcOrd="3" destOrd="0" presId="urn:microsoft.com/office/officeart/2018/2/layout/IconCircleList"/>
    <dgm:cxn modelId="{CAB7AEA5-5AED-40B3-9B39-1BD26A74DA19}" type="presParOf" srcId="{A318E505-DB78-4C0A-AE0C-C1AB3C2B6988}" destId="{0F0E56DF-9E6D-4C31-9A2E-72A519D3F695}" srcOrd="7" destOrd="0" presId="urn:microsoft.com/office/officeart/2018/2/layout/IconCircleList"/>
    <dgm:cxn modelId="{B5E42E62-E81D-479D-9037-ACCA560874BC}" type="presParOf" srcId="{A318E505-DB78-4C0A-AE0C-C1AB3C2B6988}" destId="{4797961C-D0A6-49DC-9059-D31795315BE3}" srcOrd="8" destOrd="0" presId="urn:microsoft.com/office/officeart/2018/2/layout/IconCircleList"/>
    <dgm:cxn modelId="{0ED94EAE-EB1D-47B4-8697-715ECA26815C}" type="presParOf" srcId="{4797961C-D0A6-49DC-9059-D31795315BE3}" destId="{CB61B871-FB80-4340-93B9-8D742B5CFF79}" srcOrd="0" destOrd="0" presId="urn:microsoft.com/office/officeart/2018/2/layout/IconCircleList"/>
    <dgm:cxn modelId="{A354636A-69BD-4300-936E-A967350D9FFE}" type="presParOf" srcId="{4797961C-D0A6-49DC-9059-D31795315BE3}" destId="{EFBB7304-5052-4414-A116-6887E84D0A98}" srcOrd="1" destOrd="0" presId="urn:microsoft.com/office/officeart/2018/2/layout/IconCircleList"/>
    <dgm:cxn modelId="{278BA2E9-8D2C-41B2-97D0-C4FC746F9777}" type="presParOf" srcId="{4797961C-D0A6-49DC-9059-D31795315BE3}" destId="{2CF6CEF6-9B0C-423E-89E5-BA6728499E7D}" srcOrd="2" destOrd="0" presId="urn:microsoft.com/office/officeart/2018/2/layout/IconCircleList"/>
    <dgm:cxn modelId="{0EC77221-5FAB-48F0-A39F-38890BD396F8}" type="presParOf" srcId="{4797961C-D0A6-49DC-9059-D31795315BE3}" destId="{6B12C094-C614-41FE-8AA9-12DF001A4E9E}" srcOrd="3" destOrd="0" presId="urn:microsoft.com/office/officeart/2018/2/layout/IconCircleList"/>
    <dgm:cxn modelId="{032345EC-249C-4569-82CE-A058244A3599}" type="presParOf" srcId="{A318E505-DB78-4C0A-AE0C-C1AB3C2B6988}" destId="{A82C95EA-5E20-4297-ACD2-090EE8CEEBDB}" srcOrd="9" destOrd="0" presId="urn:microsoft.com/office/officeart/2018/2/layout/IconCircleList"/>
    <dgm:cxn modelId="{8D1B6DAC-8075-472A-BC48-B87FC98EF5DA}" type="presParOf" srcId="{A318E505-DB78-4C0A-AE0C-C1AB3C2B6988}" destId="{05FA63F2-E5BD-4961-80DB-D1CB29AA3A79}" srcOrd="10" destOrd="0" presId="urn:microsoft.com/office/officeart/2018/2/layout/IconCircleList"/>
    <dgm:cxn modelId="{FB7E602E-8705-4C39-B38A-B89DAEB5EB2F}" type="presParOf" srcId="{05FA63F2-E5BD-4961-80DB-D1CB29AA3A79}" destId="{BA237971-21DB-4D36-BD8E-0BA343EFD9BC}" srcOrd="0" destOrd="0" presId="urn:microsoft.com/office/officeart/2018/2/layout/IconCircleList"/>
    <dgm:cxn modelId="{F1BDD66A-2209-4ECB-8017-DB74EEE8F1F5}" type="presParOf" srcId="{05FA63F2-E5BD-4961-80DB-D1CB29AA3A79}" destId="{1D408DA9-B5E0-4027-B16B-A0D206D323E6}" srcOrd="1" destOrd="0" presId="urn:microsoft.com/office/officeart/2018/2/layout/IconCircleList"/>
    <dgm:cxn modelId="{A15C26B7-24E2-4B2B-BE91-97C068DEB3AF}" type="presParOf" srcId="{05FA63F2-E5BD-4961-80DB-D1CB29AA3A79}" destId="{CCE821B4-49A0-41EF-ACB0-D5E0E302702F}" srcOrd="2" destOrd="0" presId="urn:microsoft.com/office/officeart/2018/2/layout/IconCircleList"/>
    <dgm:cxn modelId="{112B176B-F4F0-4F72-9921-ED3E9F059744}" type="presParOf" srcId="{05FA63F2-E5BD-4961-80DB-D1CB29AA3A79}" destId="{00DFE202-5C1D-4B25-8435-E9133C04AA56}" srcOrd="3" destOrd="0" presId="urn:microsoft.com/office/officeart/2018/2/layout/IconCircleList"/>
    <dgm:cxn modelId="{86B3F5E5-A9DC-4A34-A00C-F781347507DB}" type="presParOf" srcId="{A318E505-DB78-4C0A-AE0C-C1AB3C2B6988}" destId="{95A7D6F0-B9D6-49CE-A9FD-9CBF32CE47B1}" srcOrd="11" destOrd="0" presId="urn:microsoft.com/office/officeart/2018/2/layout/IconCircleList"/>
    <dgm:cxn modelId="{71318E5A-4AF9-4D6A-99DA-315ACB7236F4}" type="presParOf" srcId="{A318E505-DB78-4C0A-AE0C-C1AB3C2B6988}" destId="{FB05F142-CA63-4E7D-9702-E7AF6CA91377}" srcOrd="12" destOrd="0" presId="urn:microsoft.com/office/officeart/2018/2/layout/IconCircleList"/>
    <dgm:cxn modelId="{102F2CFB-390B-4543-995E-B636DCFAA3DD}" type="presParOf" srcId="{FB05F142-CA63-4E7D-9702-E7AF6CA91377}" destId="{9D4FD3A6-1EFF-40CA-88F9-DE704607B720}" srcOrd="0" destOrd="0" presId="urn:microsoft.com/office/officeart/2018/2/layout/IconCircleList"/>
    <dgm:cxn modelId="{1DE9E1F1-27BB-4A48-A148-CA7E999137F4}" type="presParOf" srcId="{FB05F142-CA63-4E7D-9702-E7AF6CA91377}" destId="{07BC265C-4B7F-4E68-AB44-2F1D8BE7243A}" srcOrd="1" destOrd="0" presId="urn:microsoft.com/office/officeart/2018/2/layout/IconCircleList"/>
    <dgm:cxn modelId="{F427B19B-78D8-4E91-9E57-27CF39862466}" type="presParOf" srcId="{FB05F142-CA63-4E7D-9702-E7AF6CA91377}" destId="{68AE17BF-B2BB-457D-A5A0-D3F991D38EA8}" srcOrd="2" destOrd="0" presId="urn:microsoft.com/office/officeart/2018/2/layout/IconCircleList"/>
    <dgm:cxn modelId="{A6B61A4A-29E8-42FE-BE7A-E5C7B1BAD5AE}" type="presParOf" srcId="{FB05F142-CA63-4E7D-9702-E7AF6CA91377}" destId="{8710BAE3-EE2C-4B33-9255-96A598BC8F2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EC043-FFD7-4A0C-9587-3A84FB310F77}">
      <dsp:nvSpPr>
        <dsp:cNvPr id="0" name=""/>
        <dsp:cNvSpPr/>
      </dsp:nvSpPr>
      <dsp:spPr>
        <a:xfrm>
          <a:off x="82613"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3E924-C1FE-4D6A-AF6E-27F568C89798}">
      <dsp:nvSpPr>
        <dsp:cNvPr id="0" name=""/>
        <dsp:cNvSpPr/>
      </dsp:nvSpPr>
      <dsp:spPr>
        <a:xfrm>
          <a:off x="271034" y="278494"/>
          <a:ext cx="520402" cy="52040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A184B-5464-4FB0-94FC-F5051E2945A7}">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en-US" sz="1200" kern="1200" dirty="0"/>
            <a:t>The Program Director meets with the prospective client to assess appropriateness of program and determine identified goals. </a:t>
          </a:r>
        </a:p>
      </dsp:txBody>
      <dsp:txXfrm>
        <a:off x="1172126" y="90072"/>
        <a:ext cx="2114937" cy="897246"/>
      </dsp:txXfrm>
    </dsp:sp>
    <dsp:sp modelId="{1A2163F3-DF64-4DF6-8C28-C3887CA5D343}">
      <dsp:nvSpPr>
        <dsp:cNvPr id="0" name=""/>
        <dsp:cNvSpPr/>
      </dsp:nvSpPr>
      <dsp:spPr>
        <a:xfrm>
          <a:off x="3655575"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77624-B493-4C0D-8486-EB57F75D4399}">
      <dsp:nvSpPr>
        <dsp:cNvPr id="0" name=""/>
        <dsp:cNvSpPr/>
      </dsp:nvSpPr>
      <dsp:spPr>
        <a:xfrm>
          <a:off x="3843996" y="278494"/>
          <a:ext cx="520402" cy="5204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51FBF-D942-45A2-9A49-8179E3A2B87E}">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en-US" sz="1200" kern="1200" dirty="0"/>
            <a:t>Program Director will discuss case with Volunteers at the bi-weekly Supervision Meeting. </a:t>
          </a:r>
        </a:p>
      </dsp:txBody>
      <dsp:txXfrm>
        <a:off x="4745088" y="90072"/>
        <a:ext cx="2114937" cy="897246"/>
      </dsp:txXfrm>
    </dsp:sp>
    <dsp:sp modelId="{524E5EEF-D982-47C9-9D9E-5E62A2EB74CA}">
      <dsp:nvSpPr>
        <dsp:cNvPr id="0" name=""/>
        <dsp:cNvSpPr/>
      </dsp:nvSpPr>
      <dsp:spPr>
        <a:xfrm>
          <a:off x="7228536"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0891D8-D9BB-4664-A319-CA5FC9C270EB}">
      <dsp:nvSpPr>
        <dsp:cNvPr id="0" name=""/>
        <dsp:cNvSpPr/>
      </dsp:nvSpPr>
      <dsp:spPr>
        <a:xfrm>
          <a:off x="7416958" y="278494"/>
          <a:ext cx="520402" cy="52040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21E26-FA28-430E-B852-89BB1D758E2E}">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en-US" sz="1200" kern="1200" dirty="0"/>
            <a:t>Client are then linked to a volunteer who have similar life experiences. </a:t>
          </a:r>
        </a:p>
      </dsp:txBody>
      <dsp:txXfrm>
        <a:off x="8318049" y="90072"/>
        <a:ext cx="2114937" cy="897246"/>
      </dsp:txXfrm>
    </dsp:sp>
    <dsp:sp modelId="{5A2C38FC-DD50-4CBC-97CF-112C53D85C67}">
      <dsp:nvSpPr>
        <dsp:cNvPr id="0" name=""/>
        <dsp:cNvSpPr/>
      </dsp:nvSpPr>
      <dsp:spPr>
        <a:xfrm>
          <a:off x="82613"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1D3CB7-15AD-4E53-9864-3DD95ACD3AD8}">
      <dsp:nvSpPr>
        <dsp:cNvPr id="0" name=""/>
        <dsp:cNvSpPr/>
      </dsp:nvSpPr>
      <dsp:spPr>
        <a:xfrm>
          <a:off x="271034" y="1915467"/>
          <a:ext cx="520402" cy="52040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9A008-6D8C-4719-A881-82C1DEEC4F13}">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en-US" sz="1200" kern="1200" dirty="0"/>
            <a:t>Volunteer counselors schedule an appointment with client. </a:t>
          </a:r>
        </a:p>
      </dsp:txBody>
      <dsp:txXfrm>
        <a:off x="1172126" y="1727045"/>
        <a:ext cx="2114937" cy="897246"/>
      </dsp:txXfrm>
    </dsp:sp>
    <dsp:sp modelId="{CB61B871-FB80-4340-93B9-8D742B5CFF79}">
      <dsp:nvSpPr>
        <dsp:cNvPr id="0" name=""/>
        <dsp:cNvSpPr/>
      </dsp:nvSpPr>
      <dsp:spPr>
        <a:xfrm>
          <a:off x="3655575"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B7304-5052-4414-A116-6887E84D0A98}">
      <dsp:nvSpPr>
        <dsp:cNvPr id="0" name=""/>
        <dsp:cNvSpPr/>
      </dsp:nvSpPr>
      <dsp:spPr>
        <a:xfrm>
          <a:off x="3843996" y="1915467"/>
          <a:ext cx="520402" cy="520402"/>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2C094-C614-41FE-8AA9-12DF001A4E9E}">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en-US" sz="1200" kern="1200" dirty="0"/>
            <a:t>meet each week for a minimum of 1 hours.   </a:t>
          </a:r>
        </a:p>
      </dsp:txBody>
      <dsp:txXfrm>
        <a:off x="4745088" y="1727045"/>
        <a:ext cx="2114937" cy="897246"/>
      </dsp:txXfrm>
    </dsp:sp>
    <dsp:sp modelId="{BA237971-21DB-4D36-BD8E-0BA343EFD9BC}">
      <dsp:nvSpPr>
        <dsp:cNvPr id="0" name=""/>
        <dsp:cNvSpPr/>
      </dsp:nvSpPr>
      <dsp:spPr>
        <a:xfrm>
          <a:off x="7228536"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408DA9-B5E0-4027-B16B-A0D206D323E6}">
      <dsp:nvSpPr>
        <dsp:cNvPr id="0" name=""/>
        <dsp:cNvSpPr/>
      </dsp:nvSpPr>
      <dsp:spPr>
        <a:xfrm>
          <a:off x="7416958" y="1915467"/>
          <a:ext cx="520402" cy="520402"/>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DFE202-5C1D-4B25-8435-E9133C04AA56}">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en-US" sz="1200" kern="1200" dirty="0"/>
            <a:t>required to attend Bi- Weekly Supervision Meetings with Program Director. </a:t>
          </a:r>
        </a:p>
      </dsp:txBody>
      <dsp:txXfrm>
        <a:off x="8318049" y="1727045"/>
        <a:ext cx="2114937" cy="897246"/>
      </dsp:txXfrm>
    </dsp:sp>
    <dsp:sp modelId="{9D4FD3A6-1EFF-40CA-88F9-DE704607B720}">
      <dsp:nvSpPr>
        <dsp:cNvPr id="0" name=""/>
        <dsp:cNvSpPr/>
      </dsp:nvSpPr>
      <dsp:spPr>
        <a:xfrm>
          <a:off x="82613" y="336401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C265C-4B7F-4E68-AB44-2F1D8BE7243A}">
      <dsp:nvSpPr>
        <dsp:cNvPr id="0" name=""/>
        <dsp:cNvSpPr/>
      </dsp:nvSpPr>
      <dsp:spPr>
        <a:xfrm>
          <a:off x="271034" y="3552441"/>
          <a:ext cx="520402" cy="520402"/>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0BAE3-EE2C-4B33-9255-96A598BC8F23}">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en-US" sz="1200" kern="1200" dirty="0"/>
            <a:t>Keep records and reports hours and the number of client contacts.</a:t>
          </a:r>
        </a:p>
      </dsp:txBody>
      <dsp:txXfrm>
        <a:off x="1172126" y="3364019"/>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A6870-F964-40F1-B195-FC3E4986B34F}" type="datetimeFigureOut">
              <a:rPr lang="en-US" smtClean="0"/>
              <a:t>4/20/2021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94C8D-591C-47FA-9361-A1A2BE5DA857}" type="slidenum">
              <a:rPr lang="en-US" smtClean="0"/>
              <a:t>‹#›</a:t>
            </a:fld>
            <a:endParaRPr lang="en-US" dirty="0"/>
          </a:p>
        </p:txBody>
      </p:sp>
    </p:spTree>
    <p:extLst>
      <p:ext uri="{BB962C8B-B14F-4D97-AF65-F5344CB8AC3E}">
        <p14:creationId xmlns:p14="http://schemas.microsoft.com/office/powerpoint/2010/main" val="418262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Prop 63 was passed by California voters in 2004 and is funded by the one percent income tax on personal income in excess of $1 million per year. The prop was created to help expand and transform California’s Behavior Health System to better serve individual who are at risk of , serious mental health issues and their families. </a:t>
            </a:r>
          </a:p>
          <a:p>
            <a:pPr>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5"/>
          </p:nvPr>
        </p:nvSpPr>
        <p:spPr/>
        <p:txBody>
          <a:bodyPr/>
          <a:lstStyle/>
          <a:p>
            <a:fld id="{23594C8D-591C-47FA-9361-A1A2BE5DA857}" type="slidenum">
              <a:rPr lang="en-US" smtClean="0"/>
              <a:t>3</a:t>
            </a:fld>
            <a:endParaRPr lang="en-US" dirty="0"/>
          </a:p>
        </p:txBody>
      </p:sp>
    </p:spTree>
    <p:extLst>
      <p:ext uri="{BB962C8B-B14F-4D97-AF65-F5344CB8AC3E}">
        <p14:creationId xmlns:p14="http://schemas.microsoft.com/office/powerpoint/2010/main" val="286758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 Some life transitions a client may be experiencing is the loss of a companion new medical diagnosis, retirement, relocation, depression, grief,  at risk for isolation, and other health concerns as we age.  </a:t>
            </a:r>
          </a:p>
          <a:p>
            <a:pPr marL="228600" indent="-228600">
              <a:buAutoNum type="arabicPeriod"/>
            </a:pPr>
            <a:endParaRPr lang="en-US" dirty="0"/>
          </a:p>
          <a:p>
            <a:pPr marL="228600" indent="-228600">
              <a:buAutoNum type="arabicPeriod"/>
            </a:pPr>
            <a:r>
              <a:rPr lang="en-US" dirty="0"/>
              <a:t>SPC meet with their client in their home or anywhere they feel comfortable, for one hour a week. However, due to Covid, clients are finding new ways to communicate by phone, mail. We are encouraging the use of video platforms like Zoom. </a:t>
            </a:r>
          </a:p>
          <a:p>
            <a:pPr marL="228600" indent="-228600">
              <a:buAutoNum type="arabicPeriod"/>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Senior peer counseling utilizes the skills and life experiences of older adult to provide emotional support to their peers.  It allows seniors the opportunity  to talk to someone their own age who has experienced similar life challenges  and  it can be an outlet for someone who  understands their concerns.</a:t>
            </a:r>
          </a:p>
          <a:p>
            <a:endParaRPr lang="en-US" dirty="0"/>
          </a:p>
        </p:txBody>
      </p:sp>
      <p:sp>
        <p:nvSpPr>
          <p:cNvPr id="4" name="Slide Number Placeholder 3"/>
          <p:cNvSpPr>
            <a:spLocks noGrp="1"/>
          </p:cNvSpPr>
          <p:nvPr>
            <p:ph type="sldNum" sz="quarter" idx="5"/>
          </p:nvPr>
        </p:nvSpPr>
        <p:spPr/>
        <p:txBody>
          <a:bodyPr/>
          <a:lstStyle/>
          <a:p>
            <a:fld id="{23594C8D-591C-47FA-9361-A1A2BE5DA857}" type="slidenum">
              <a:rPr lang="en-US" smtClean="0"/>
              <a:t>4</a:t>
            </a:fld>
            <a:endParaRPr lang="en-US" dirty="0"/>
          </a:p>
        </p:txBody>
      </p:sp>
    </p:spTree>
    <p:extLst>
      <p:ext uri="{BB962C8B-B14F-4D97-AF65-F5344CB8AC3E}">
        <p14:creationId xmlns:p14="http://schemas.microsoft.com/office/powerpoint/2010/main" val="195158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Senior Peer Counselors meet one - on- one with their Senior Peer at least once a week for a minimum of one hour per week. The visits are made at the peer and volunteers mutual convivence, usually in the client's home. </a:t>
            </a:r>
          </a:p>
          <a:p>
            <a:r>
              <a:rPr lang="en-US" dirty="0"/>
              <a:t>Visits can include connecting by the telephone or video visits. I have even had client connect by mail during the pandemic.   </a:t>
            </a:r>
          </a:p>
          <a:p>
            <a:endParaRPr lang="en-US" dirty="0"/>
          </a:p>
          <a:p>
            <a:endParaRPr lang="en-US" dirty="0"/>
          </a:p>
          <a:p>
            <a:r>
              <a:rPr lang="en-US" dirty="0"/>
              <a:t>Support groups are also an option if a senior peer rather meet in a group setting, they can do that also, Those groups are also led by the Senior Volunteers </a:t>
            </a:r>
          </a:p>
          <a:p>
            <a:endParaRPr lang="en-US" dirty="0"/>
          </a:p>
          <a:p>
            <a:r>
              <a:rPr lang="en-US" dirty="0"/>
              <a:t>Volunteers provide caring support, encourage problem identification, and help set goals to help their senior peers live as independently as possible. This program will allow to dig deep with in yourself share with other skills, experiences, and options that you have found useful in your own life.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Volunteers offer meaningful connections, empathetic support, and guidance. </a:t>
            </a:r>
          </a:p>
          <a:p>
            <a:endParaRPr lang="en-US" dirty="0"/>
          </a:p>
          <a:p>
            <a:endParaRPr lang="en-US" dirty="0"/>
          </a:p>
          <a:p>
            <a:r>
              <a:rPr lang="en-US" dirty="0"/>
              <a:t>We follow all HIPPA and Confidentiality laws </a:t>
            </a:r>
          </a:p>
          <a:p>
            <a:endParaRPr lang="en-US" dirty="0"/>
          </a:p>
          <a:p>
            <a:r>
              <a:rPr lang="en-US" dirty="0"/>
              <a:t>Helping with short-term goals </a:t>
            </a:r>
          </a:p>
          <a:p>
            <a:endParaRPr lang="en-US" dirty="0"/>
          </a:p>
          <a:p>
            <a:r>
              <a:rPr lang="en-US" dirty="0"/>
              <a:t>Assisting with providing community resources. </a:t>
            </a:r>
          </a:p>
          <a:p>
            <a:endParaRPr lang="en-US" dirty="0"/>
          </a:p>
        </p:txBody>
      </p:sp>
      <p:sp>
        <p:nvSpPr>
          <p:cNvPr id="4" name="Slide Number Placeholder 3"/>
          <p:cNvSpPr>
            <a:spLocks noGrp="1"/>
          </p:cNvSpPr>
          <p:nvPr>
            <p:ph type="sldNum" sz="quarter" idx="5"/>
          </p:nvPr>
        </p:nvSpPr>
        <p:spPr/>
        <p:txBody>
          <a:bodyPr/>
          <a:lstStyle/>
          <a:p>
            <a:fld id="{23594C8D-591C-47FA-9361-A1A2BE5DA857}" type="slidenum">
              <a:rPr lang="en-US" smtClean="0"/>
              <a:t>5</a:t>
            </a:fld>
            <a:endParaRPr lang="en-US" dirty="0"/>
          </a:p>
        </p:txBody>
      </p:sp>
    </p:spTree>
    <p:extLst>
      <p:ext uri="{BB962C8B-B14F-4D97-AF65-F5344CB8AC3E}">
        <p14:creationId xmlns:p14="http://schemas.microsoft.com/office/powerpoint/2010/main" val="389619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Someone willing to reach within themselves to share with other seniors the skills and experiences, and options that worked for them in their own lives. </a:t>
            </a:r>
          </a:p>
          <a:p>
            <a:endParaRPr lang="en-US" dirty="0"/>
          </a:p>
        </p:txBody>
      </p:sp>
      <p:sp>
        <p:nvSpPr>
          <p:cNvPr id="4" name="Slide Number Placeholder 3"/>
          <p:cNvSpPr>
            <a:spLocks noGrp="1"/>
          </p:cNvSpPr>
          <p:nvPr>
            <p:ph type="sldNum" sz="quarter" idx="5"/>
          </p:nvPr>
        </p:nvSpPr>
        <p:spPr/>
        <p:txBody>
          <a:bodyPr/>
          <a:lstStyle/>
          <a:p>
            <a:fld id="{23594C8D-591C-47FA-9361-A1A2BE5DA857}" type="slidenum">
              <a:rPr lang="en-US" smtClean="0"/>
              <a:t>6</a:t>
            </a:fld>
            <a:endParaRPr lang="en-US" dirty="0"/>
          </a:p>
        </p:txBody>
      </p:sp>
    </p:spTree>
    <p:extLst>
      <p:ext uri="{BB962C8B-B14F-4D97-AF65-F5344CB8AC3E}">
        <p14:creationId xmlns:p14="http://schemas.microsoft.com/office/powerpoint/2010/main" val="282318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94C8D-591C-47FA-9361-A1A2BE5DA857}" type="slidenum">
              <a:rPr lang="en-US" smtClean="0"/>
              <a:t>7</a:t>
            </a:fld>
            <a:endParaRPr lang="en-US" dirty="0"/>
          </a:p>
        </p:txBody>
      </p:sp>
    </p:spTree>
    <p:extLst>
      <p:ext uri="{BB962C8B-B14F-4D97-AF65-F5344CB8AC3E}">
        <p14:creationId xmlns:p14="http://schemas.microsoft.com/office/powerpoint/2010/main" val="406902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Referral is made, Program Director meets with prospective client to conduct an assesment on the client and if the client is appropriate, they will be admitted to the program. If they are not, we will refer them to a program that will help meet their needs. A psychosocial assesment is conducted by Program Director Client discusses Goals they may be interested in working on through the Spc program with Director </a:t>
            </a:r>
          </a:p>
          <a:p>
            <a:r>
              <a:rPr lang="en-US" dirty="0"/>
              <a:t>      Client signs informed consent agreement and required county documents as well. </a:t>
            </a:r>
          </a:p>
          <a:p>
            <a:pPr marL="228600" indent="-228600">
              <a:buAutoNum type="arabicPeriod"/>
            </a:pPr>
            <a:endParaRPr lang="en-US" dirty="0"/>
          </a:p>
          <a:p>
            <a:pPr marL="228600" indent="-228600">
              <a:buAutoNum type="arabicPeriod"/>
            </a:pPr>
            <a:r>
              <a:rPr lang="en-US" dirty="0"/>
              <a:t>Volunteers are required to get participate in an assesment background check, immunizations, drivers license etc., in addition to a training booklet. </a:t>
            </a:r>
          </a:p>
          <a:p>
            <a:pPr marL="228600" indent="-228600">
              <a:buAutoNum type="arabicPeriod"/>
            </a:pPr>
            <a:r>
              <a:rPr lang="en-US" dirty="0"/>
              <a:t>Volunteers attend Bi- weekly Supervision meting allows the volunteer to be involved in the match process by volunteer to take on a client they feel they could take on. Weather is based on different life events, and or shared experiences.  </a:t>
            </a:r>
          </a:p>
          <a:p>
            <a:pPr marL="228600" indent="-228600">
              <a:buAutoNum type="arabicPeriod"/>
            </a:pPr>
            <a:r>
              <a:rPr lang="en-US" dirty="0"/>
              <a:t>Mention pre covid, Program Director would do the assesment in the home to determine if they were a good fit. We never would send a volunteer to a client's home with our assessing it ourselves. </a:t>
            </a:r>
          </a:p>
          <a:p>
            <a:pPr marL="228600" indent="-228600">
              <a:buAutoNum type="arabicPeriod"/>
            </a:pPr>
            <a:r>
              <a:rPr lang="en-US" dirty="0"/>
              <a:t>Since are still dealing with the pandemic we are doing all appointments over the phone. The program Director will conference all them in to create a smooth and warm introduction. </a:t>
            </a:r>
          </a:p>
          <a:p>
            <a:endParaRPr lang="en-US" dirty="0"/>
          </a:p>
        </p:txBody>
      </p:sp>
      <p:sp>
        <p:nvSpPr>
          <p:cNvPr id="4" name="Slide Number Placeholder 3"/>
          <p:cNvSpPr>
            <a:spLocks noGrp="1"/>
          </p:cNvSpPr>
          <p:nvPr>
            <p:ph type="sldNum" sz="quarter" idx="5"/>
          </p:nvPr>
        </p:nvSpPr>
        <p:spPr/>
        <p:txBody>
          <a:bodyPr/>
          <a:lstStyle/>
          <a:p>
            <a:fld id="{23594C8D-591C-47FA-9361-A1A2BE5DA857}" type="slidenum">
              <a:rPr lang="en-US" smtClean="0"/>
              <a:t>8</a:t>
            </a:fld>
            <a:endParaRPr lang="en-US" dirty="0"/>
          </a:p>
        </p:txBody>
      </p:sp>
    </p:spTree>
    <p:extLst>
      <p:ext uri="{BB962C8B-B14F-4D97-AF65-F5344CB8AC3E}">
        <p14:creationId xmlns:p14="http://schemas.microsoft.com/office/powerpoint/2010/main" val="185637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94C8D-591C-47FA-9361-A1A2BE5DA857}" type="slidenum">
              <a:rPr lang="en-US" smtClean="0"/>
              <a:t>9</a:t>
            </a:fld>
            <a:endParaRPr lang="en-US" dirty="0"/>
          </a:p>
        </p:txBody>
      </p:sp>
    </p:spTree>
    <p:extLst>
      <p:ext uri="{BB962C8B-B14F-4D97-AF65-F5344CB8AC3E}">
        <p14:creationId xmlns:p14="http://schemas.microsoft.com/office/powerpoint/2010/main" val="311347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DC95-AF57-47D9-92A7-1FA7207D5C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628B5A-AE8A-4CCD-9387-DE211B177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88BF1F-3FB2-4116-9D67-678D96ADD7EF}"/>
              </a:ext>
            </a:extLst>
          </p:cNvPr>
          <p:cNvSpPr>
            <a:spLocks noGrp="1"/>
          </p:cNvSpPr>
          <p:nvPr>
            <p:ph type="dt" sz="half" idx="10"/>
          </p:nvPr>
        </p:nvSpPr>
        <p:spPr/>
        <p:txBody>
          <a:bodyPr/>
          <a:lstStyle/>
          <a:p>
            <a:fld id="{FE14D64C-C34C-442D-BCA9-BE80F365106E}" type="datetimeFigureOut">
              <a:rPr lang="en-US" smtClean="0"/>
              <a:t>4/20/2021</a:t>
            </a:fld>
            <a:endParaRPr lang="en-US" dirty="0"/>
          </a:p>
        </p:txBody>
      </p:sp>
      <p:sp>
        <p:nvSpPr>
          <p:cNvPr id="5" name="Footer Placeholder 4">
            <a:extLst>
              <a:ext uri="{FF2B5EF4-FFF2-40B4-BE49-F238E27FC236}">
                <a16:creationId xmlns:a16="http://schemas.microsoft.com/office/drawing/2014/main" id="{956FC8F5-BC6F-4F0D-9DCA-6E468FA82E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EC08F7-8401-4859-8864-8F8FDCCAB1D0}"/>
              </a:ext>
            </a:extLst>
          </p:cNvPr>
          <p:cNvSpPr>
            <a:spLocks noGrp="1"/>
          </p:cNvSpPr>
          <p:nvPr>
            <p:ph type="sldNum" sz="quarter" idx="12"/>
          </p:nvPr>
        </p:nvSpPr>
        <p:spPr/>
        <p:txBody>
          <a:bodyPr/>
          <a:lstStyle/>
          <a:p>
            <a:fld id="{FB560A82-86D2-40A9-BDB4-D0AB27F2C2B2}" type="slidenum">
              <a:rPr lang="en-US" smtClean="0"/>
              <a:t>‹#›</a:t>
            </a:fld>
            <a:endParaRPr lang="en-US" dirty="0"/>
          </a:p>
        </p:txBody>
      </p:sp>
    </p:spTree>
    <p:extLst>
      <p:ext uri="{BB962C8B-B14F-4D97-AF65-F5344CB8AC3E}">
        <p14:creationId xmlns:p14="http://schemas.microsoft.com/office/powerpoint/2010/main" val="123412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CDFF-CC49-43F9-83D3-DD361661B5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1EB5C9-55D8-4DAF-8FB6-F3BA666B77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FFB7B-DC09-41EE-9221-9CDBE7E0DCBC}"/>
              </a:ext>
            </a:extLst>
          </p:cNvPr>
          <p:cNvSpPr>
            <a:spLocks noGrp="1"/>
          </p:cNvSpPr>
          <p:nvPr>
            <p:ph type="dt" sz="half" idx="10"/>
          </p:nvPr>
        </p:nvSpPr>
        <p:spPr/>
        <p:txBody>
          <a:bodyPr/>
          <a:lstStyle/>
          <a:p>
            <a:fld id="{FE14D64C-C34C-442D-BCA9-BE80F365106E}" type="datetimeFigureOut">
              <a:rPr lang="en-US" smtClean="0"/>
              <a:t>4/20/2021</a:t>
            </a:fld>
            <a:endParaRPr lang="en-US" dirty="0"/>
          </a:p>
        </p:txBody>
      </p:sp>
      <p:sp>
        <p:nvSpPr>
          <p:cNvPr id="5" name="Footer Placeholder 4">
            <a:extLst>
              <a:ext uri="{FF2B5EF4-FFF2-40B4-BE49-F238E27FC236}">
                <a16:creationId xmlns:a16="http://schemas.microsoft.com/office/drawing/2014/main" id="{CB473082-B106-4C8A-B058-D6AE99B679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70ECBF-E9D9-42D5-AE12-18E144CE3B2F}"/>
              </a:ext>
            </a:extLst>
          </p:cNvPr>
          <p:cNvSpPr>
            <a:spLocks noGrp="1"/>
          </p:cNvSpPr>
          <p:nvPr>
            <p:ph type="sldNum" sz="quarter" idx="12"/>
          </p:nvPr>
        </p:nvSpPr>
        <p:spPr/>
        <p:txBody>
          <a:bodyPr/>
          <a:lstStyle/>
          <a:p>
            <a:fld id="{FB560A82-86D2-40A9-BDB4-D0AB27F2C2B2}" type="slidenum">
              <a:rPr lang="en-US" smtClean="0"/>
              <a:t>‹#›</a:t>
            </a:fld>
            <a:endParaRPr lang="en-US" dirty="0"/>
          </a:p>
        </p:txBody>
      </p:sp>
    </p:spTree>
    <p:extLst>
      <p:ext uri="{BB962C8B-B14F-4D97-AF65-F5344CB8AC3E}">
        <p14:creationId xmlns:p14="http://schemas.microsoft.com/office/powerpoint/2010/main" val="226571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93129-E00C-494C-8257-96C77756A1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90C9DE-05F8-4F7A-B4FE-ABAD3983F3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72847-45D6-4849-9887-D2A7A7EFECD6}"/>
              </a:ext>
            </a:extLst>
          </p:cNvPr>
          <p:cNvSpPr>
            <a:spLocks noGrp="1"/>
          </p:cNvSpPr>
          <p:nvPr>
            <p:ph type="dt" sz="half" idx="10"/>
          </p:nvPr>
        </p:nvSpPr>
        <p:spPr/>
        <p:txBody>
          <a:bodyPr/>
          <a:lstStyle/>
          <a:p>
            <a:fld id="{FE14D64C-C34C-442D-BCA9-BE80F365106E}" type="datetimeFigureOut">
              <a:rPr lang="en-US" smtClean="0"/>
              <a:t>4/20/2021</a:t>
            </a:fld>
            <a:endParaRPr lang="en-US" dirty="0"/>
          </a:p>
        </p:txBody>
      </p:sp>
      <p:sp>
        <p:nvSpPr>
          <p:cNvPr id="5" name="Footer Placeholder 4">
            <a:extLst>
              <a:ext uri="{FF2B5EF4-FFF2-40B4-BE49-F238E27FC236}">
                <a16:creationId xmlns:a16="http://schemas.microsoft.com/office/drawing/2014/main" id="{80307986-5897-47E0-B114-78E241B9E8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CD6DC0-1E17-48DE-AC95-4D15BBADCF27}"/>
              </a:ext>
            </a:extLst>
          </p:cNvPr>
          <p:cNvSpPr>
            <a:spLocks noGrp="1"/>
          </p:cNvSpPr>
          <p:nvPr>
            <p:ph type="sldNum" sz="quarter" idx="12"/>
          </p:nvPr>
        </p:nvSpPr>
        <p:spPr/>
        <p:txBody>
          <a:bodyPr/>
          <a:lstStyle/>
          <a:p>
            <a:fld id="{FB560A82-86D2-40A9-BDB4-D0AB27F2C2B2}" type="slidenum">
              <a:rPr lang="en-US" smtClean="0"/>
              <a:t>‹#›</a:t>
            </a:fld>
            <a:endParaRPr lang="en-US" dirty="0"/>
          </a:p>
        </p:txBody>
      </p:sp>
    </p:spTree>
    <p:extLst>
      <p:ext uri="{BB962C8B-B14F-4D97-AF65-F5344CB8AC3E}">
        <p14:creationId xmlns:p14="http://schemas.microsoft.com/office/powerpoint/2010/main" val="70836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7D7C-402A-4176-BF6D-C50497361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405621-595A-4B29-86CC-7B323E9F20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34370-7EFC-4022-B0A6-028CC4249060}"/>
              </a:ext>
            </a:extLst>
          </p:cNvPr>
          <p:cNvSpPr>
            <a:spLocks noGrp="1"/>
          </p:cNvSpPr>
          <p:nvPr>
            <p:ph type="dt" sz="half" idx="10"/>
          </p:nvPr>
        </p:nvSpPr>
        <p:spPr/>
        <p:txBody>
          <a:bodyPr/>
          <a:lstStyle/>
          <a:p>
            <a:fld id="{FE14D64C-C34C-442D-BCA9-BE80F365106E}" type="datetimeFigureOut">
              <a:rPr lang="en-US" smtClean="0"/>
              <a:t>4/20/2021</a:t>
            </a:fld>
            <a:endParaRPr lang="en-US" dirty="0"/>
          </a:p>
        </p:txBody>
      </p:sp>
      <p:sp>
        <p:nvSpPr>
          <p:cNvPr id="5" name="Footer Placeholder 4">
            <a:extLst>
              <a:ext uri="{FF2B5EF4-FFF2-40B4-BE49-F238E27FC236}">
                <a16:creationId xmlns:a16="http://schemas.microsoft.com/office/drawing/2014/main" id="{C04B46B7-DF6E-4461-AB99-0C0554AFD9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640633-8D71-42EA-B278-684C724C9CBB}"/>
              </a:ext>
            </a:extLst>
          </p:cNvPr>
          <p:cNvSpPr>
            <a:spLocks noGrp="1"/>
          </p:cNvSpPr>
          <p:nvPr>
            <p:ph type="sldNum" sz="quarter" idx="12"/>
          </p:nvPr>
        </p:nvSpPr>
        <p:spPr/>
        <p:txBody>
          <a:bodyPr/>
          <a:lstStyle/>
          <a:p>
            <a:fld id="{FB560A82-86D2-40A9-BDB4-D0AB27F2C2B2}" type="slidenum">
              <a:rPr lang="en-US" smtClean="0"/>
              <a:t>‹#›</a:t>
            </a:fld>
            <a:endParaRPr lang="en-US" dirty="0"/>
          </a:p>
        </p:txBody>
      </p:sp>
    </p:spTree>
    <p:extLst>
      <p:ext uri="{BB962C8B-B14F-4D97-AF65-F5344CB8AC3E}">
        <p14:creationId xmlns:p14="http://schemas.microsoft.com/office/powerpoint/2010/main" val="257234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BD41-4A2D-4E44-8B6E-AA6682D527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DEE078-38F1-4957-8159-F957DABB04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05B52-9A35-4946-B53E-070CB8896591}"/>
              </a:ext>
            </a:extLst>
          </p:cNvPr>
          <p:cNvSpPr>
            <a:spLocks noGrp="1"/>
          </p:cNvSpPr>
          <p:nvPr>
            <p:ph type="dt" sz="half" idx="10"/>
          </p:nvPr>
        </p:nvSpPr>
        <p:spPr/>
        <p:txBody>
          <a:bodyPr/>
          <a:lstStyle/>
          <a:p>
            <a:fld id="{FE14D64C-C34C-442D-BCA9-BE80F365106E}" type="datetimeFigureOut">
              <a:rPr lang="en-US" smtClean="0"/>
              <a:t>4/20/2021</a:t>
            </a:fld>
            <a:endParaRPr lang="en-US" dirty="0"/>
          </a:p>
        </p:txBody>
      </p:sp>
      <p:sp>
        <p:nvSpPr>
          <p:cNvPr id="5" name="Footer Placeholder 4">
            <a:extLst>
              <a:ext uri="{FF2B5EF4-FFF2-40B4-BE49-F238E27FC236}">
                <a16:creationId xmlns:a16="http://schemas.microsoft.com/office/drawing/2014/main" id="{7805E1C0-9C2D-41F3-9726-AE4FBD61DD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FACDFD-C9AD-41B3-B00A-31180640029F}"/>
              </a:ext>
            </a:extLst>
          </p:cNvPr>
          <p:cNvSpPr>
            <a:spLocks noGrp="1"/>
          </p:cNvSpPr>
          <p:nvPr>
            <p:ph type="sldNum" sz="quarter" idx="12"/>
          </p:nvPr>
        </p:nvSpPr>
        <p:spPr/>
        <p:txBody>
          <a:bodyPr/>
          <a:lstStyle/>
          <a:p>
            <a:fld id="{FB560A82-86D2-40A9-BDB4-D0AB27F2C2B2}" type="slidenum">
              <a:rPr lang="en-US" smtClean="0"/>
              <a:t>‹#›</a:t>
            </a:fld>
            <a:endParaRPr lang="en-US" dirty="0"/>
          </a:p>
        </p:txBody>
      </p:sp>
    </p:spTree>
    <p:extLst>
      <p:ext uri="{BB962C8B-B14F-4D97-AF65-F5344CB8AC3E}">
        <p14:creationId xmlns:p14="http://schemas.microsoft.com/office/powerpoint/2010/main" val="164118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75D4-42EA-4B71-8C4B-813667D07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320FE-602C-4351-84EE-D724DA386B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1A8B97-5267-43C2-B6E6-69597571D1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8ABA42-1A37-40C3-89BA-ECE6A290416C}"/>
              </a:ext>
            </a:extLst>
          </p:cNvPr>
          <p:cNvSpPr>
            <a:spLocks noGrp="1"/>
          </p:cNvSpPr>
          <p:nvPr>
            <p:ph type="dt" sz="half" idx="10"/>
          </p:nvPr>
        </p:nvSpPr>
        <p:spPr/>
        <p:txBody>
          <a:bodyPr/>
          <a:lstStyle/>
          <a:p>
            <a:fld id="{FE14D64C-C34C-442D-BCA9-BE80F365106E}" type="datetimeFigureOut">
              <a:rPr lang="en-US" smtClean="0"/>
              <a:t>4/20/2021</a:t>
            </a:fld>
            <a:endParaRPr lang="en-US" dirty="0"/>
          </a:p>
        </p:txBody>
      </p:sp>
      <p:sp>
        <p:nvSpPr>
          <p:cNvPr id="6" name="Footer Placeholder 5">
            <a:extLst>
              <a:ext uri="{FF2B5EF4-FFF2-40B4-BE49-F238E27FC236}">
                <a16:creationId xmlns:a16="http://schemas.microsoft.com/office/drawing/2014/main" id="{54772AB8-5239-4A10-B2B2-BDEF013241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2F366C-1F8B-409F-9A83-545933A5BB27}"/>
              </a:ext>
            </a:extLst>
          </p:cNvPr>
          <p:cNvSpPr>
            <a:spLocks noGrp="1"/>
          </p:cNvSpPr>
          <p:nvPr>
            <p:ph type="sldNum" sz="quarter" idx="12"/>
          </p:nvPr>
        </p:nvSpPr>
        <p:spPr/>
        <p:txBody>
          <a:bodyPr/>
          <a:lstStyle/>
          <a:p>
            <a:fld id="{FB560A82-86D2-40A9-BDB4-D0AB27F2C2B2}" type="slidenum">
              <a:rPr lang="en-US" smtClean="0"/>
              <a:t>‹#›</a:t>
            </a:fld>
            <a:endParaRPr lang="en-US" dirty="0"/>
          </a:p>
        </p:txBody>
      </p:sp>
    </p:spTree>
    <p:extLst>
      <p:ext uri="{BB962C8B-B14F-4D97-AF65-F5344CB8AC3E}">
        <p14:creationId xmlns:p14="http://schemas.microsoft.com/office/powerpoint/2010/main" val="41396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A746-44A3-47B6-B28E-B635248E4E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E5FB6E-70E1-46AB-8E64-74BB93EFC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42324F-1C2C-4B51-A3BA-90D7174EF2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025F8B-F309-4ADD-BCE9-4EA8F38B0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40035-CECA-469E-B268-DEC7010EDB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E1449E-38CB-4E1F-8DB4-C226E948B7F0}"/>
              </a:ext>
            </a:extLst>
          </p:cNvPr>
          <p:cNvSpPr>
            <a:spLocks noGrp="1"/>
          </p:cNvSpPr>
          <p:nvPr>
            <p:ph type="dt" sz="half" idx="10"/>
          </p:nvPr>
        </p:nvSpPr>
        <p:spPr/>
        <p:txBody>
          <a:bodyPr/>
          <a:lstStyle/>
          <a:p>
            <a:fld id="{FE14D64C-C34C-442D-BCA9-BE80F365106E}" type="datetimeFigureOut">
              <a:rPr lang="en-US" smtClean="0"/>
              <a:t>4/20/2021</a:t>
            </a:fld>
            <a:endParaRPr lang="en-US" dirty="0"/>
          </a:p>
        </p:txBody>
      </p:sp>
      <p:sp>
        <p:nvSpPr>
          <p:cNvPr id="8" name="Footer Placeholder 7">
            <a:extLst>
              <a:ext uri="{FF2B5EF4-FFF2-40B4-BE49-F238E27FC236}">
                <a16:creationId xmlns:a16="http://schemas.microsoft.com/office/drawing/2014/main" id="{6AD1A1D7-9F88-4369-BC2E-B08B1270EEE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D6C9F6C-2C86-43DE-9822-F1EA523BFF0C}"/>
              </a:ext>
            </a:extLst>
          </p:cNvPr>
          <p:cNvSpPr>
            <a:spLocks noGrp="1"/>
          </p:cNvSpPr>
          <p:nvPr>
            <p:ph type="sldNum" sz="quarter" idx="12"/>
          </p:nvPr>
        </p:nvSpPr>
        <p:spPr/>
        <p:txBody>
          <a:bodyPr/>
          <a:lstStyle/>
          <a:p>
            <a:fld id="{FB560A82-86D2-40A9-BDB4-D0AB27F2C2B2}" type="slidenum">
              <a:rPr lang="en-US" smtClean="0"/>
              <a:t>‹#›</a:t>
            </a:fld>
            <a:endParaRPr lang="en-US" dirty="0"/>
          </a:p>
        </p:txBody>
      </p:sp>
    </p:spTree>
    <p:extLst>
      <p:ext uri="{BB962C8B-B14F-4D97-AF65-F5344CB8AC3E}">
        <p14:creationId xmlns:p14="http://schemas.microsoft.com/office/powerpoint/2010/main" val="268355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E8D0-89DD-44C2-848C-0AA730E263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765018-8228-4BF7-8E77-EB8E242E8B0C}"/>
              </a:ext>
            </a:extLst>
          </p:cNvPr>
          <p:cNvSpPr>
            <a:spLocks noGrp="1"/>
          </p:cNvSpPr>
          <p:nvPr>
            <p:ph type="dt" sz="half" idx="10"/>
          </p:nvPr>
        </p:nvSpPr>
        <p:spPr/>
        <p:txBody>
          <a:bodyPr/>
          <a:lstStyle/>
          <a:p>
            <a:fld id="{FE14D64C-C34C-442D-BCA9-BE80F365106E}" type="datetimeFigureOut">
              <a:rPr lang="en-US" smtClean="0"/>
              <a:t>4/20/2021</a:t>
            </a:fld>
            <a:endParaRPr lang="en-US" dirty="0"/>
          </a:p>
        </p:txBody>
      </p:sp>
      <p:sp>
        <p:nvSpPr>
          <p:cNvPr id="4" name="Footer Placeholder 3">
            <a:extLst>
              <a:ext uri="{FF2B5EF4-FFF2-40B4-BE49-F238E27FC236}">
                <a16:creationId xmlns:a16="http://schemas.microsoft.com/office/drawing/2014/main" id="{79874401-75D4-4D4E-8B2C-5CD4A581D9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5AC7E8-D784-4EAA-95AC-6A9B61DF73DD}"/>
              </a:ext>
            </a:extLst>
          </p:cNvPr>
          <p:cNvSpPr>
            <a:spLocks noGrp="1"/>
          </p:cNvSpPr>
          <p:nvPr>
            <p:ph type="sldNum" sz="quarter" idx="12"/>
          </p:nvPr>
        </p:nvSpPr>
        <p:spPr/>
        <p:txBody>
          <a:bodyPr/>
          <a:lstStyle/>
          <a:p>
            <a:fld id="{FB560A82-86D2-40A9-BDB4-D0AB27F2C2B2}" type="slidenum">
              <a:rPr lang="en-US" smtClean="0"/>
              <a:t>‹#›</a:t>
            </a:fld>
            <a:endParaRPr lang="en-US" dirty="0"/>
          </a:p>
        </p:txBody>
      </p:sp>
    </p:spTree>
    <p:extLst>
      <p:ext uri="{BB962C8B-B14F-4D97-AF65-F5344CB8AC3E}">
        <p14:creationId xmlns:p14="http://schemas.microsoft.com/office/powerpoint/2010/main" val="29690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775A3F-83AC-4913-8D47-39A31D7B0225}"/>
              </a:ext>
            </a:extLst>
          </p:cNvPr>
          <p:cNvSpPr>
            <a:spLocks noGrp="1"/>
          </p:cNvSpPr>
          <p:nvPr>
            <p:ph type="dt" sz="half" idx="10"/>
          </p:nvPr>
        </p:nvSpPr>
        <p:spPr/>
        <p:txBody>
          <a:bodyPr/>
          <a:lstStyle/>
          <a:p>
            <a:fld id="{FE14D64C-C34C-442D-BCA9-BE80F365106E}" type="datetimeFigureOut">
              <a:rPr lang="en-US" smtClean="0"/>
              <a:t>4/20/2021</a:t>
            </a:fld>
            <a:endParaRPr lang="en-US" dirty="0"/>
          </a:p>
        </p:txBody>
      </p:sp>
      <p:sp>
        <p:nvSpPr>
          <p:cNvPr id="3" name="Footer Placeholder 2">
            <a:extLst>
              <a:ext uri="{FF2B5EF4-FFF2-40B4-BE49-F238E27FC236}">
                <a16:creationId xmlns:a16="http://schemas.microsoft.com/office/drawing/2014/main" id="{04FD25C2-33DC-4352-99FE-30E15D6B41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56717CC-D7C6-4DFA-B3B6-AE47FDC412E6}"/>
              </a:ext>
            </a:extLst>
          </p:cNvPr>
          <p:cNvSpPr>
            <a:spLocks noGrp="1"/>
          </p:cNvSpPr>
          <p:nvPr>
            <p:ph type="sldNum" sz="quarter" idx="12"/>
          </p:nvPr>
        </p:nvSpPr>
        <p:spPr/>
        <p:txBody>
          <a:bodyPr/>
          <a:lstStyle/>
          <a:p>
            <a:fld id="{FB560A82-86D2-40A9-BDB4-D0AB27F2C2B2}" type="slidenum">
              <a:rPr lang="en-US" smtClean="0"/>
              <a:t>‹#›</a:t>
            </a:fld>
            <a:endParaRPr lang="en-US" dirty="0"/>
          </a:p>
        </p:txBody>
      </p:sp>
    </p:spTree>
    <p:extLst>
      <p:ext uri="{BB962C8B-B14F-4D97-AF65-F5344CB8AC3E}">
        <p14:creationId xmlns:p14="http://schemas.microsoft.com/office/powerpoint/2010/main" val="195020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2546-403B-4643-8F6B-4A1CB94E1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31174E-9C75-455E-BBE8-F01ECB5D7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54CB7-9770-432B-A783-D2B0AD5C1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847BB2-0787-4B15-B350-49AFA4F8DCD2}"/>
              </a:ext>
            </a:extLst>
          </p:cNvPr>
          <p:cNvSpPr>
            <a:spLocks noGrp="1"/>
          </p:cNvSpPr>
          <p:nvPr>
            <p:ph type="dt" sz="half" idx="10"/>
          </p:nvPr>
        </p:nvSpPr>
        <p:spPr/>
        <p:txBody>
          <a:bodyPr/>
          <a:lstStyle/>
          <a:p>
            <a:fld id="{FE14D64C-C34C-442D-BCA9-BE80F365106E}" type="datetimeFigureOut">
              <a:rPr lang="en-US" smtClean="0"/>
              <a:t>4/20/2021</a:t>
            </a:fld>
            <a:endParaRPr lang="en-US" dirty="0"/>
          </a:p>
        </p:txBody>
      </p:sp>
      <p:sp>
        <p:nvSpPr>
          <p:cNvPr id="6" name="Footer Placeholder 5">
            <a:extLst>
              <a:ext uri="{FF2B5EF4-FFF2-40B4-BE49-F238E27FC236}">
                <a16:creationId xmlns:a16="http://schemas.microsoft.com/office/drawing/2014/main" id="{7365C501-81F7-4002-AB50-6430617E01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BA5D5E-8B55-4F61-A5B1-7D2E119E8183}"/>
              </a:ext>
            </a:extLst>
          </p:cNvPr>
          <p:cNvSpPr>
            <a:spLocks noGrp="1"/>
          </p:cNvSpPr>
          <p:nvPr>
            <p:ph type="sldNum" sz="quarter" idx="12"/>
          </p:nvPr>
        </p:nvSpPr>
        <p:spPr/>
        <p:txBody>
          <a:bodyPr/>
          <a:lstStyle/>
          <a:p>
            <a:fld id="{FB560A82-86D2-40A9-BDB4-D0AB27F2C2B2}" type="slidenum">
              <a:rPr lang="en-US" smtClean="0"/>
              <a:t>‹#›</a:t>
            </a:fld>
            <a:endParaRPr lang="en-US" dirty="0"/>
          </a:p>
        </p:txBody>
      </p:sp>
    </p:spTree>
    <p:extLst>
      <p:ext uri="{BB962C8B-B14F-4D97-AF65-F5344CB8AC3E}">
        <p14:creationId xmlns:p14="http://schemas.microsoft.com/office/powerpoint/2010/main" val="404322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F8217-5FC6-4F20-A5A2-05BB566E9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E77592-02C1-444B-BFC2-9206127BA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6C37222-C844-4162-B53A-644053D94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725C0-4CF8-4B01-B129-3FF4CA105B63}"/>
              </a:ext>
            </a:extLst>
          </p:cNvPr>
          <p:cNvSpPr>
            <a:spLocks noGrp="1"/>
          </p:cNvSpPr>
          <p:nvPr>
            <p:ph type="dt" sz="half" idx="10"/>
          </p:nvPr>
        </p:nvSpPr>
        <p:spPr/>
        <p:txBody>
          <a:bodyPr/>
          <a:lstStyle/>
          <a:p>
            <a:fld id="{FE14D64C-C34C-442D-BCA9-BE80F365106E}" type="datetimeFigureOut">
              <a:rPr lang="en-US" smtClean="0"/>
              <a:t>4/20/2021</a:t>
            </a:fld>
            <a:endParaRPr lang="en-US" dirty="0"/>
          </a:p>
        </p:txBody>
      </p:sp>
      <p:sp>
        <p:nvSpPr>
          <p:cNvPr id="6" name="Footer Placeholder 5">
            <a:extLst>
              <a:ext uri="{FF2B5EF4-FFF2-40B4-BE49-F238E27FC236}">
                <a16:creationId xmlns:a16="http://schemas.microsoft.com/office/drawing/2014/main" id="{6D70575B-7491-4A15-8919-BBD4944B2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4AACAB-5A98-4CEF-8854-E357C8F553B2}"/>
              </a:ext>
            </a:extLst>
          </p:cNvPr>
          <p:cNvSpPr>
            <a:spLocks noGrp="1"/>
          </p:cNvSpPr>
          <p:nvPr>
            <p:ph type="sldNum" sz="quarter" idx="12"/>
          </p:nvPr>
        </p:nvSpPr>
        <p:spPr/>
        <p:txBody>
          <a:bodyPr/>
          <a:lstStyle/>
          <a:p>
            <a:fld id="{FB560A82-86D2-40A9-BDB4-D0AB27F2C2B2}" type="slidenum">
              <a:rPr lang="en-US" smtClean="0"/>
              <a:t>‹#›</a:t>
            </a:fld>
            <a:endParaRPr lang="en-US" dirty="0"/>
          </a:p>
        </p:txBody>
      </p:sp>
    </p:spTree>
    <p:extLst>
      <p:ext uri="{BB962C8B-B14F-4D97-AF65-F5344CB8AC3E}">
        <p14:creationId xmlns:p14="http://schemas.microsoft.com/office/powerpoint/2010/main" val="283112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9D1B45-AEA1-49E6-8CDB-B72A1EC24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AB9198-563E-4829-8A88-82EB28A14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ED148-020B-407F-9B0F-0255423C54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4D64C-C34C-442D-BCA9-BE80F365106E}" type="datetimeFigureOut">
              <a:rPr lang="en-US" smtClean="0"/>
              <a:t>4/20/2021</a:t>
            </a:fld>
            <a:endParaRPr lang="en-US" dirty="0"/>
          </a:p>
        </p:txBody>
      </p:sp>
      <p:sp>
        <p:nvSpPr>
          <p:cNvPr id="5" name="Footer Placeholder 4">
            <a:extLst>
              <a:ext uri="{FF2B5EF4-FFF2-40B4-BE49-F238E27FC236}">
                <a16:creationId xmlns:a16="http://schemas.microsoft.com/office/drawing/2014/main" id="{096AC7A9-352F-4EE5-95AA-72E3AB93D8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EF3D7F-8D46-4CF0-AEC8-FCFDA7570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60A82-86D2-40A9-BDB4-D0AB27F2C2B2}" type="slidenum">
              <a:rPr lang="en-US" smtClean="0"/>
              <a:t>‹#›</a:t>
            </a:fld>
            <a:endParaRPr lang="en-US" dirty="0"/>
          </a:p>
        </p:txBody>
      </p:sp>
    </p:spTree>
    <p:extLst>
      <p:ext uri="{BB962C8B-B14F-4D97-AF65-F5344CB8AC3E}">
        <p14:creationId xmlns:p14="http://schemas.microsoft.com/office/powerpoint/2010/main" val="1710927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5">
            <a:extLst>
              <a:ext uri="{FF2B5EF4-FFF2-40B4-BE49-F238E27FC236}">
                <a16:creationId xmlns:a16="http://schemas.microsoft.com/office/drawing/2014/main" id="{6234BCC6-39B9-47D9-8BF8-C665401A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10;&#10;Description automatically generated">
            <a:extLst>
              <a:ext uri="{FF2B5EF4-FFF2-40B4-BE49-F238E27FC236}">
                <a16:creationId xmlns:a16="http://schemas.microsoft.com/office/drawing/2014/main" id="{3B4EC006-874D-4F4F-B13F-0CFB1286573B}"/>
              </a:ext>
            </a:extLst>
          </p:cNvPr>
          <p:cNvPicPr>
            <a:picLocks noChangeAspect="1"/>
          </p:cNvPicPr>
          <p:nvPr/>
        </p:nvPicPr>
        <p:blipFill rotWithShape="1">
          <a:blip r:embed="rId2">
            <a:extLst>
              <a:ext uri="{28A0092B-C50C-407E-A947-70E740481C1C}">
                <a14:useLocalDpi xmlns:a14="http://schemas.microsoft.com/office/drawing/2010/main" val="0"/>
              </a:ext>
            </a:extLst>
          </a:blip>
          <a:srcRect l="8773" r="2"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9" name="Picture 8" descr="A group of people smiling&#10;&#10;Description automatically generated with medium confidence">
            <a:extLst>
              <a:ext uri="{FF2B5EF4-FFF2-40B4-BE49-F238E27FC236}">
                <a16:creationId xmlns:a16="http://schemas.microsoft.com/office/drawing/2014/main" id="{21634A67-4B61-45C7-8ACC-455F2951F8E9}"/>
              </a:ext>
            </a:extLst>
          </p:cNvPr>
          <p:cNvPicPr>
            <a:picLocks noChangeAspect="1"/>
          </p:cNvPicPr>
          <p:nvPr/>
        </p:nvPicPr>
        <p:blipFill rotWithShape="1">
          <a:blip r:embed="rId3">
            <a:extLst>
              <a:ext uri="{28A0092B-C50C-407E-A947-70E740481C1C}">
                <a14:useLocalDpi xmlns:a14="http://schemas.microsoft.com/office/drawing/2010/main" val="0"/>
              </a:ext>
            </a:extLst>
          </a:blip>
          <a:srcRect r="-2" b="151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43" name="Freeform: Shape 37">
            <a:extLst>
              <a:ext uri="{FF2B5EF4-FFF2-40B4-BE49-F238E27FC236}">
                <a16:creationId xmlns:a16="http://schemas.microsoft.com/office/drawing/2014/main" id="{72A9CE9D-DAC3-40AF-B504-78A64A909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506D7452-6CDE-4381-86CE-07B2459383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123F1D-FA80-4901-8F61-F5FCB0CB2540}"/>
              </a:ext>
            </a:extLst>
          </p:cNvPr>
          <p:cNvSpPr>
            <a:spLocks noGrp="1"/>
          </p:cNvSpPr>
          <p:nvPr>
            <p:ph type="ctrTitle"/>
          </p:nvPr>
        </p:nvSpPr>
        <p:spPr>
          <a:xfrm>
            <a:off x="438912" y="1524659"/>
            <a:ext cx="5019074" cy="2774088"/>
          </a:xfrm>
        </p:spPr>
        <p:txBody>
          <a:bodyPr>
            <a:normAutofit/>
          </a:bodyPr>
          <a:lstStyle/>
          <a:p>
            <a:pPr algn="l"/>
            <a:r>
              <a:rPr lang="en-US" sz="5400" dirty="0"/>
              <a:t>Senior Peer Counseling Program </a:t>
            </a:r>
          </a:p>
        </p:txBody>
      </p:sp>
      <p:sp>
        <p:nvSpPr>
          <p:cNvPr id="3" name="Subtitle 2">
            <a:extLst>
              <a:ext uri="{FF2B5EF4-FFF2-40B4-BE49-F238E27FC236}">
                <a16:creationId xmlns:a16="http://schemas.microsoft.com/office/drawing/2014/main" id="{3A23F205-FE09-4BE9-9812-A88473B1DEFD}"/>
              </a:ext>
            </a:extLst>
          </p:cNvPr>
          <p:cNvSpPr>
            <a:spLocks noGrp="1"/>
          </p:cNvSpPr>
          <p:nvPr>
            <p:ph type="subTitle" idx="1"/>
          </p:nvPr>
        </p:nvSpPr>
        <p:spPr>
          <a:xfrm>
            <a:off x="438912" y="4687367"/>
            <a:ext cx="4917948" cy="1335024"/>
          </a:xfrm>
        </p:spPr>
        <p:txBody>
          <a:bodyPr>
            <a:normAutofit/>
          </a:bodyPr>
          <a:lstStyle/>
          <a:p>
            <a:pPr algn="l"/>
            <a:r>
              <a:rPr lang="en-US" sz="2200" b="0" i="0" dirty="0">
                <a:effectLst/>
                <a:latin typeface="Lato"/>
              </a:rPr>
              <a:t>Our mission is to serve our communities, providing the highest level of care for </a:t>
            </a:r>
            <a:r>
              <a:rPr lang="en-US" sz="2200" b="1" i="0" dirty="0">
                <a:effectLst/>
                <a:latin typeface="Lato"/>
              </a:rPr>
              <a:t>every patient, every family, every time</a:t>
            </a:r>
            <a:r>
              <a:rPr lang="en-US" sz="2200" b="0" i="0" dirty="0">
                <a:effectLst/>
                <a:latin typeface="Lato"/>
              </a:rPr>
              <a:t>.</a:t>
            </a:r>
            <a:endParaRPr lang="en-US" sz="2200" dirty="0"/>
          </a:p>
        </p:txBody>
      </p:sp>
      <p:sp>
        <p:nvSpPr>
          <p:cNvPr id="42" name="Rectangle 41">
            <a:extLst>
              <a:ext uri="{FF2B5EF4-FFF2-40B4-BE49-F238E27FC236}">
                <a16:creationId xmlns:a16="http://schemas.microsoft.com/office/drawing/2014/main" id="{762DA937-8B55-4317-BD32-98D7AF30E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a:endParaRPr>
          </a:p>
        </p:txBody>
      </p:sp>
      <p:sp>
        <p:nvSpPr>
          <p:cNvPr id="44" name="Rectangle 43">
            <a:extLst>
              <a:ext uri="{FF2B5EF4-FFF2-40B4-BE49-F238E27FC236}">
                <a16:creationId xmlns:a16="http://schemas.microsoft.com/office/drawing/2014/main" id="{C52EE5A8-045B-4D39-8ED1-51333408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16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7" name="Rectangle 46">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9" name="Rectangle 48">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3E235-CA83-415E-9B68-C35A34D75404}"/>
              </a:ext>
            </a:extLst>
          </p:cNvPr>
          <p:cNvSpPr>
            <a:spLocks noGrp="1"/>
          </p:cNvSpPr>
          <p:nvPr>
            <p:ph type="title"/>
          </p:nvPr>
        </p:nvSpPr>
        <p:spPr>
          <a:xfrm>
            <a:off x="1115568" y="548640"/>
            <a:ext cx="10168128" cy="1179576"/>
          </a:xfrm>
        </p:spPr>
        <p:txBody>
          <a:bodyPr>
            <a:normAutofit/>
          </a:bodyPr>
          <a:lstStyle/>
          <a:p>
            <a:r>
              <a:rPr lang="en-US" sz="4000" dirty="0">
                <a:latin typeface="+mn-lt"/>
                <a:ea typeface="Cambria" panose="02040503050406030204" pitchFamily="18" charset="0"/>
              </a:rPr>
              <a:t>Objectives </a:t>
            </a:r>
            <a:endParaRPr lang="en-US" sz="4000" dirty="0"/>
          </a:p>
        </p:txBody>
      </p:sp>
      <p:sp>
        <p:nvSpPr>
          <p:cNvPr id="51" name="Rectangle 50">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1B78C2D-4790-4DE8-8E26-AA2123DF99E1}"/>
              </a:ext>
            </a:extLst>
          </p:cNvPr>
          <p:cNvSpPr>
            <a:spLocks noGrp="1"/>
          </p:cNvSpPr>
          <p:nvPr>
            <p:ph idx="1"/>
          </p:nvPr>
        </p:nvSpPr>
        <p:spPr>
          <a:xfrm>
            <a:off x="1115568" y="2481943"/>
            <a:ext cx="10168128" cy="3827417"/>
          </a:xfrm>
        </p:spPr>
        <p:txBody>
          <a:bodyPr>
            <a:normAutofit/>
          </a:bodyPr>
          <a:lstStyle/>
          <a:p>
            <a:pPr marR="0">
              <a:spcBef>
                <a:spcPts val="0"/>
              </a:spcBef>
              <a:spcAft>
                <a:spcPts val="0"/>
              </a:spcAft>
              <a:buFont typeface="Wingdings" panose="05000000000000000000" pitchFamily="2" charset="2"/>
              <a:buChar char="§"/>
            </a:pPr>
            <a:r>
              <a:rPr lang="en-US" sz="2200" dirty="0">
                <a:ea typeface="Cambria" panose="02040503050406030204" pitchFamily="18" charset="0"/>
              </a:rPr>
              <a:t>To learn about the relationship between SPC and Yolo County. </a:t>
            </a:r>
          </a:p>
          <a:p>
            <a:pPr marR="0">
              <a:spcBef>
                <a:spcPts val="0"/>
              </a:spcBef>
              <a:spcAft>
                <a:spcPts val="0"/>
              </a:spcAft>
              <a:buFont typeface="Wingdings" panose="05000000000000000000" pitchFamily="2" charset="2"/>
              <a:buChar char="§"/>
            </a:pPr>
            <a:r>
              <a:rPr lang="en-US" sz="2200" dirty="0">
                <a:ea typeface="Cambria" panose="02040503050406030204" pitchFamily="18" charset="0"/>
              </a:rPr>
              <a:t>To achieve a better understanding of the Senior Peer Counseling Program.  </a:t>
            </a:r>
          </a:p>
          <a:p>
            <a:pPr marR="0">
              <a:spcBef>
                <a:spcPts val="0"/>
              </a:spcBef>
              <a:spcAft>
                <a:spcPts val="0"/>
              </a:spcAft>
              <a:buFont typeface="Wingdings" panose="05000000000000000000" pitchFamily="2" charset="2"/>
              <a:buChar char="§"/>
            </a:pPr>
            <a:r>
              <a:rPr lang="en-US" sz="2200" dirty="0">
                <a:ea typeface="Cambria" panose="02040503050406030204" pitchFamily="18" charset="0"/>
              </a:rPr>
              <a:t>To learn about the peer counselor services. </a:t>
            </a:r>
          </a:p>
          <a:p>
            <a:pPr marR="0">
              <a:spcBef>
                <a:spcPts val="0"/>
              </a:spcBef>
              <a:spcAft>
                <a:spcPts val="0"/>
              </a:spcAft>
              <a:buFont typeface="Wingdings" panose="05000000000000000000" pitchFamily="2" charset="2"/>
              <a:buChar char="§"/>
            </a:pPr>
            <a:r>
              <a:rPr lang="en-US" sz="2200" dirty="0">
                <a:ea typeface="Cambria" panose="02040503050406030204" pitchFamily="18" charset="0"/>
              </a:rPr>
              <a:t>To learn how to identify the ideal volunteer and senior peer client.  </a:t>
            </a:r>
          </a:p>
          <a:p>
            <a:pPr marR="0">
              <a:spcBef>
                <a:spcPts val="0"/>
              </a:spcBef>
              <a:spcAft>
                <a:spcPts val="0"/>
              </a:spcAft>
              <a:buFont typeface="Wingdings" panose="05000000000000000000" pitchFamily="2" charset="2"/>
              <a:buChar char="§"/>
            </a:pPr>
            <a:r>
              <a:rPr lang="en-US" sz="2200" dirty="0">
                <a:ea typeface="Cambria" panose="02040503050406030204" pitchFamily="18" charset="0"/>
              </a:rPr>
              <a:t>How does the SPC Program work ?</a:t>
            </a:r>
          </a:p>
          <a:p>
            <a:pPr marR="0">
              <a:spcBef>
                <a:spcPts val="0"/>
              </a:spcBef>
              <a:spcAft>
                <a:spcPts val="0"/>
              </a:spcAft>
              <a:buFont typeface="Wingdings" panose="05000000000000000000" pitchFamily="2" charset="2"/>
              <a:buChar char="§"/>
            </a:pPr>
            <a:r>
              <a:rPr lang="en-US" sz="2200" dirty="0">
                <a:ea typeface="Cambria" panose="02040503050406030204" pitchFamily="18" charset="0"/>
              </a:rPr>
              <a:t>How to make a referral? </a:t>
            </a:r>
          </a:p>
          <a:p>
            <a:pPr marL="0" marR="0" indent="0">
              <a:spcBef>
                <a:spcPts val="0"/>
              </a:spcBef>
              <a:spcAft>
                <a:spcPts val="0"/>
              </a:spcAft>
              <a:buNone/>
            </a:pPr>
            <a:endParaRPr lang="en-US" sz="2200" dirty="0">
              <a:ea typeface="Cambria" panose="02040503050406030204" pitchFamily="18" charset="0"/>
            </a:endParaRPr>
          </a:p>
          <a:p>
            <a:pPr marL="0" marR="0" indent="0">
              <a:spcBef>
                <a:spcPts val="0"/>
              </a:spcBef>
              <a:spcAft>
                <a:spcPts val="0"/>
              </a:spcAft>
              <a:buNone/>
            </a:pPr>
            <a:r>
              <a:rPr lang="en-US" sz="2200" dirty="0">
                <a:ea typeface="Cambria" panose="02040503050406030204" pitchFamily="18" charset="0"/>
              </a:rPr>
              <a:t>  </a:t>
            </a:r>
          </a:p>
          <a:p>
            <a:endParaRPr lang="en-US" sz="2200" dirty="0"/>
          </a:p>
        </p:txBody>
      </p:sp>
    </p:spTree>
    <p:extLst>
      <p:ext uri="{BB962C8B-B14F-4D97-AF65-F5344CB8AC3E}">
        <p14:creationId xmlns:p14="http://schemas.microsoft.com/office/powerpoint/2010/main" val="349841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B475F8-50AE-46A0-9943-B2B63183D5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B8F2C7-520D-481B-9C54-A31341D0BA35}"/>
              </a:ext>
            </a:extLst>
          </p:cNvPr>
          <p:cNvSpPr>
            <a:spLocks noGrp="1"/>
          </p:cNvSpPr>
          <p:nvPr>
            <p:ph type="title"/>
          </p:nvPr>
        </p:nvSpPr>
        <p:spPr>
          <a:xfrm>
            <a:off x="612648" y="365125"/>
            <a:ext cx="6986015" cy="1776484"/>
          </a:xfrm>
        </p:spPr>
        <p:txBody>
          <a:bodyPr anchor="b">
            <a:normAutofit/>
          </a:bodyPr>
          <a:lstStyle/>
          <a:p>
            <a:r>
              <a:rPr lang="en-US" sz="5400" dirty="0"/>
              <a:t>County Partners </a:t>
            </a:r>
          </a:p>
        </p:txBody>
      </p:sp>
      <p:pic>
        <p:nvPicPr>
          <p:cNvPr id="11" name="Picture 10" descr="Logo&#10;&#10;Description automatically generated">
            <a:extLst>
              <a:ext uri="{FF2B5EF4-FFF2-40B4-BE49-F238E27FC236}">
                <a16:creationId xmlns:a16="http://schemas.microsoft.com/office/drawing/2014/main" id="{7607E64C-1043-45A9-AA95-7F237746A17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35978" y="5747840"/>
            <a:ext cx="2256960" cy="947923"/>
          </a:xfrm>
          <a:prstGeom prst="rect">
            <a:avLst/>
          </a:prstGeom>
        </p:spPr>
      </p:pic>
      <p:sp>
        <p:nvSpPr>
          <p:cNvPr id="23"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FF729C1-2FF4-441A-8D40-2BAA3A682437}"/>
              </a:ext>
            </a:extLst>
          </p:cNvPr>
          <p:cNvSpPr>
            <a:spLocks noGrp="1"/>
          </p:cNvSpPr>
          <p:nvPr>
            <p:ph idx="1"/>
          </p:nvPr>
        </p:nvSpPr>
        <p:spPr>
          <a:xfrm>
            <a:off x="612648" y="2504819"/>
            <a:ext cx="6986016" cy="3672144"/>
          </a:xfrm>
        </p:spPr>
        <p:txBody>
          <a:bodyPr>
            <a:normAutofit/>
          </a:bodyPr>
          <a:lstStyle/>
          <a:p>
            <a:r>
              <a:rPr lang="en-US" sz="2000" dirty="0">
                <a:ea typeface="Cambria" panose="02040503050406030204" pitchFamily="18" charset="0"/>
              </a:rPr>
              <a:t>The Senior Peer Counseling Program is supported by the Mental Health Services Act, Prop 63.   </a:t>
            </a:r>
            <a:endParaRPr lang="en-US" sz="2000" dirty="0"/>
          </a:p>
          <a:p>
            <a:r>
              <a:rPr lang="en-US" sz="2000" dirty="0">
                <a:ea typeface="Cambria" panose="02040503050406030204" pitchFamily="18" charset="0"/>
              </a:rPr>
              <a:t>The Mental Health Services Act (MHSA) provides a broad continuum of prevention, early intervention and services, and the necessary infrastructure, technology and training elements to effectively support the local mental health services system through California. </a:t>
            </a:r>
          </a:p>
          <a:p>
            <a:r>
              <a:rPr lang="en-US" sz="2000" dirty="0">
                <a:ea typeface="Cambria" panose="02040503050406030204" pitchFamily="18" charset="0"/>
              </a:rPr>
              <a:t>Originally the program was through Citizens Who Care Program in 2017. </a:t>
            </a:r>
          </a:p>
          <a:p>
            <a:r>
              <a:rPr lang="en-US" sz="2000" dirty="0">
                <a:ea typeface="Cambria" panose="02040503050406030204" pitchFamily="18" charset="0"/>
              </a:rPr>
              <a:t>CWC Merged with Yolo Hospice in 2018. </a:t>
            </a:r>
          </a:p>
          <a:p>
            <a:r>
              <a:rPr lang="en-US" sz="2000" dirty="0">
                <a:ea typeface="Cambria" panose="02040503050406030204" pitchFamily="18" charset="0"/>
              </a:rPr>
              <a:t>MHSA Three- Year Program Expenditure Plan FY 2020-2023 </a:t>
            </a:r>
          </a:p>
          <a:p>
            <a:endParaRPr lang="en-US" sz="2000" dirty="0"/>
          </a:p>
        </p:txBody>
      </p:sp>
      <p:pic>
        <p:nvPicPr>
          <p:cNvPr id="7" name="Picture 6" descr="Logo&#10;&#10;Description automatically generated">
            <a:extLst>
              <a:ext uri="{FF2B5EF4-FFF2-40B4-BE49-F238E27FC236}">
                <a16:creationId xmlns:a16="http://schemas.microsoft.com/office/drawing/2014/main" id="{F2B9840F-1B4A-4A9C-A33C-4C8E334C1290}"/>
              </a:ext>
            </a:extLst>
          </p:cNvPr>
          <p:cNvPicPr>
            <a:picLocks noChangeAspect="1"/>
          </p:cNvPicPr>
          <p:nvPr/>
        </p:nvPicPr>
        <p:blipFill rotWithShape="1">
          <a:blip r:embed="rId4">
            <a:extLst>
              <a:ext uri="{28A0092B-C50C-407E-A947-70E740481C1C}">
                <a14:useLocalDpi xmlns:a14="http://schemas.microsoft.com/office/drawing/2010/main" val="0"/>
              </a:ext>
            </a:extLst>
          </a:blip>
          <a:srcRect t="4397" r="5" b="5"/>
          <a:stretch/>
        </p:blipFill>
        <p:spPr>
          <a:xfrm>
            <a:off x="9194957" y="2875438"/>
            <a:ext cx="3020293" cy="2581413"/>
          </a:xfrm>
          <a:prstGeom prst="rect">
            <a:avLst/>
          </a:prstGeom>
        </p:spPr>
      </p:pic>
      <p:pic>
        <p:nvPicPr>
          <p:cNvPr id="15" name="Picture 14" descr="A close - up of a logo&#10;&#10;Description automatically generated with low confidence">
            <a:extLst>
              <a:ext uri="{FF2B5EF4-FFF2-40B4-BE49-F238E27FC236}">
                <a16:creationId xmlns:a16="http://schemas.microsoft.com/office/drawing/2014/main" id="{C0532A92-FA8C-4C19-91F7-57DE2C5C3EE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87697" y="538636"/>
            <a:ext cx="2034814" cy="2045813"/>
          </a:xfrm>
          <a:prstGeom prst="rect">
            <a:avLst/>
          </a:prstGeom>
        </p:spPr>
      </p:pic>
    </p:spTree>
    <p:extLst>
      <p:ext uri="{BB962C8B-B14F-4D97-AF65-F5344CB8AC3E}">
        <p14:creationId xmlns:p14="http://schemas.microsoft.com/office/powerpoint/2010/main" val="6165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B5E2835-4E47-45B3-9CFE-732FF7B054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person, table, indoor, restaurant&#10;&#10;Description automatically generated">
            <a:extLst>
              <a:ext uri="{FF2B5EF4-FFF2-40B4-BE49-F238E27FC236}">
                <a16:creationId xmlns:a16="http://schemas.microsoft.com/office/drawing/2014/main" id="{E2655E71-9693-4C53-954E-A496A318C66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2894"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9" name="Freeform: Shape 23">
            <a:extLst>
              <a:ext uri="{FF2B5EF4-FFF2-40B4-BE49-F238E27FC236}">
                <a16:creationId xmlns:a16="http://schemas.microsoft.com/office/drawing/2014/main" id="{5B45AD5D-AA52-4F7B-9362-576A39AD9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25">
            <a:extLst>
              <a:ext uri="{FF2B5EF4-FFF2-40B4-BE49-F238E27FC236}">
                <a16:creationId xmlns:a16="http://schemas.microsoft.com/office/drawing/2014/main" id="{AEDD7960-4866-4399-BEF6-DD1431AB4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A2AE74-07BD-4D00-8710-C2F9C7402DBB}"/>
              </a:ext>
            </a:extLst>
          </p:cNvPr>
          <p:cNvSpPr>
            <a:spLocks noGrp="1"/>
          </p:cNvSpPr>
          <p:nvPr>
            <p:ph type="title"/>
          </p:nvPr>
        </p:nvSpPr>
        <p:spPr>
          <a:xfrm>
            <a:off x="371094" y="1161288"/>
            <a:ext cx="3438144" cy="1125728"/>
          </a:xfrm>
        </p:spPr>
        <p:txBody>
          <a:bodyPr anchor="b">
            <a:normAutofit/>
          </a:bodyPr>
          <a:lstStyle/>
          <a:p>
            <a:r>
              <a:rPr lang="en-US" sz="2800" dirty="0"/>
              <a:t>What is Senior Peer Counseling? </a:t>
            </a:r>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39E80C0-CA37-4FCA-B0BB-0CA38B4581D1}"/>
              </a:ext>
            </a:extLst>
          </p:cNvPr>
          <p:cNvSpPr>
            <a:spLocks noGrp="1"/>
          </p:cNvSpPr>
          <p:nvPr>
            <p:ph idx="1"/>
          </p:nvPr>
        </p:nvSpPr>
        <p:spPr>
          <a:xfrm>
            <a:off x="371094" y="2718054"/>
            <a:ext cx="3438906" cy="3207258"/>
          </a:xfrm>
        </p:spPr>
        <p:txBody>
          <a:bodyPr anchor="t">
            <a:normAutofit/>
          </a:bodyPr>
          <a:lstStyle/>
          <a:p>
            <a:r>
              <a:rPr lang="en-US" sz="1700" b="0" i="0" u="none" strike="noStrike" baseline="0" dirty="0"/>
              <a:t>Senior Peer Counseling (SPC)  is a program that offers free peer-to-peer support to Yolo County residents aged 60+. </a:t>
            </a:r>
          </a:p>
          <a:p>
            <a:endParaRPr lang="en-US" sz="1700" dirty="0"/>
          </a:p>
          <a:p>
            <a:r>
              <a:rPr lang="en-US" sz="1700" dirty="0"/>
              <a:t>Our program matches seniors to a senior peer volunteer who will provide compassionate, informed, and resourceful visits, phone calls, or video visits to those who are overcoming age-related transitions. </a:t>
            </a:r>
          </a:p>
          <a:p>
            <a:endParaRPr lang="en-US" sz="1700" dirty="0"/>
          </a:p>
        </p:txBody>
      </p:sp>
      <p:pic>
        <p:nvPicPr>
          <p:cNvPr id="9" name="Picture 8" descr="Logo&#10;&#10;Description automatically generated">
            <a:extLst>
              <a:ext uri="{FF2B5EF4-FFF2-40B4-BE49-F238E27FC236}">
                <a16:creationId xmlns:a16="http://schemas.microsoft.com/office/drawing/2014/main" id="{C3E536F8-315B-4BFF-8058-83977DB3D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4535" y="5542571"/>
            <a:ext cx="2816358" cy="1185674"/>
          </a:xfrm>
          <a:prstGeom prst="rect">
            <a:avLst/>
          </a:prstGeom>
        </p:spPr>
      </p:pic>
    </p:spTree>
    <p:extLst>
      <p:ext uri="{BB962C8B-B14F-4D97-AF65-F5344CB8AC3E}">
        <p14:creationId xmlns:p14="http://schemas.microsoft.com/office/powerpoint/2010/main" val="250833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B9EE3F3-89B7-43C3-8651-C4C968309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0CF9A-E17A-4BF3-9902-C3B52E351D0F}"/>
              </a:ext>
            </a:extLst>
          </p:cNvPr>
          <p:cNvSpPr>
            <a:spLocks noGrp="1"/>
          </p:cNvSpPr>
          <p:nvPr>
            <p:ph type="title"/>
          </p:nvPr>
        </p:nvSpPr>
        <p:spPr>
          <a:xfrm>
            <a:off x="411480" y="991443"/>
            <a:ext cx="5132070" cy="1087819"/>
          </a:xfrm>
        </p:spPr>
        <p:txBody>
          <a:bodyPr anchor="b">
            <a:normAutofit/>
          </a:bodyPr>
          <a:lstStyle/>
          <a:p>
            <a:r>
              <a:rPr lang="en-US" sz="3400" dirty="0"/>
              <a:t>Services &amp; Volunteers </a:t>
            </a:r>
          </a:p>
        </p:txBody>
      </p:sp>
      <p:sp>
        <p:nvSpPr>
          <p:cNvPr id="21" name="Rectangle 20">
            <a:extLst>
              <a:ext uri="{FF2B5EF4-FFF2-40B4-BE49-F238E27FC236}">
                <a16:creationId xmlns:a16="http://schemas.microsoft.com/office/drawing/2014/main" id="{33AE4636-AEEC-45D6-84D4-7AC2DA48E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8D9CE0F4-2EB2-4F1F-8AAC-DB3571D9F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D2D800C-E6AB-4F50-A467-1EC155A55979}"/>
              </a:ext>
            </a:extLst>
          </p:cNvPr>
          <p:cNvSpPr>
            <a:spLocks noGrp="1"/>
          </p:cNvSpPr>
          <p:nvPr>
            <p:ph idx="1"/>
          </p:nvPr>
        </p:nvSpPr>
        <p:spPr>
          <a:xfrm>
            <a:off x="411480" y="2684095"/>
            <a:ext cx="8689658" cy="3492868"/>
          </a:xfrm>
        </p:spPr>
        <p:txBody>
          <a:bodyPr>
            <a:normAutofit/>
          </a:bodyPr>
          <a:lstStyle/>
          <a:p>
            <a:pPr>
              <a:buFont typeface="Wingdings" panose="05000000000000000000" pitchFamily="2" charset="2"/>
              <a:buChar char="§"/>
            </a:pPr>
            <a:r>
              <a:rPr lang="en-US" sz="2000" dirty="0"/>
              <a:t>One-on-one visits with trained peer volunteers. </a:t>
            </a:r>
          </a:p>
          <a:p>
            <a:pPr>
              <a:buFont typeface="Wingdings" panose="05000000000000000000" pitchFamily="2" charset="2"/>
              <a:buChar char="§"/>
            </a:pPr>
            <a:r>
              <a:rPr lang="en-US" sz="2000" dirty="0"/>
              <a:t> Transition Support Groups facilitated by the peer volunteers. </a:t>
            </a:r>
          </a:p>
          <a:p>
            <a:pPr>
              <a:buFont typeface="Wingdings" panose="05000000000000000000" pitchFamily="2" charset="2"/>
              <a:buChar char="§"/>
            </a:pPr>
            <a:r>
              <a:rPr lang="en-US" sz="2000" dirty="0"/>
              <a:t>Volunteers do not require prior experience or educational background. </a:t>
            </a:r>
          </a:p>
          <a:p>
            <a:pPr>
              <a:buFont typeface="Wingdings" panose="05000000000000000000" pitchFamily="2" charset="2"/>
              <a:buChar char="§"/>
            </a:pPr>
            <a:r>
              <a:rPr lang="en-US" sz="2000" dirty="0"/>
              <a:t>Volunteer applicants are asked to commit to a minimum of 3 months to a year. </a:t>
            </a:r>
          </a:p>
          <a:p>
            <a:pPr>
              <a:buFont typeface="Wingdings" panose="05000000000000000000" pitchFamily="2" charset="2"/>
              <a:buChar char="§"/>
            </a:pPr>
            <a:r>
              <a:rPr lang="en-US" sz="2000" dirty="0"/>
              <a:t>Volunteers must meet all application requirements all volunteer training. </a:t>
            </a:r>
          </a:p>
          <a:p>
            <a:pPr>
              <a:buFont typeface="Wingdings" panose="05000000000000000000" pitchFamily="2" charset="2"/>
              <a:buChar char="§"/>
            </a:pPr>
            <a:r>
              <a:rPr lang="en-US" sz="2000" dirty="0">
                <a:effectLst/>
                <a:ea typeface="Calibri" panose="020F0502020204030204" pitchFamily="34" charset="0"/>
                <a:cs typeface="Times New Roman" panose="02020603050405020304" pitchFamily="18" charset="0"/>
              </a:rPr>
              <a:t>SPCs are NOT licensed Mental Health Practitioners, but trained listeners with similar lived experiences</a:t>
            </a:r>
            <a:endParaRPr lang="en-US" sz="2000" dirty="0"/>
          </a:p>
          <a:p>
            <a:endParaRPr lang="en-US" sz="1500" dirty="0"/>
          </a:p>
        </p:txBody>
      </p:sp>
      <p:pic>
        <p:nvPicPr>
          <p:cNvPr id="7" name="Picture 6" descr="Logo&#10;&#10;Description automatically generated">
            <a:extLst>
              <a:ext uri="{FF2B5EF4-FFF2-40B4-BE49-F238E27FC236}">
                <a16:creationId xmlns:a16="http://schemas.microsoft.com/office/drawing/2014/main" id="{25C3C07C-FBB3-4D74-BC1C-060B840792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44112" y="5790715"/>
            <a:ext cx="1839277" cy="772496"/>
          </a:xfrm>
          <a:prstGeom prst="rect">
            <a:avLst/>
          </a:prstGeom>
        </p:spPr>
      </p:pic>
    </p:spTree>
    <p:extLst>
      <p:ext uri="{BB962C8B-B14F-4D97-AF65-F5344CB8AC3E}">
        <p14:creationId xmlns:p14="http://schemas.microsoft.com/office/powerpoint/2010/main" val="405391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D01200-0224-43C5-AB38-FB4D16B73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7DA5BA-EEEC-4E4F-AF35-4D982FEF7681}"/>
              </a:ext>
            </a:extLst>
          </p:cNvPr>
          <p:cNvSpPr>
            <a:spLocks noGrp="1"/>
          </p:cNvSpPr>
          <p:nvPr>
            <p:ph type="title"/>
          </p:nvPr>
        </p:nvSpPr>
        <p:spPr>
          <a:xfrm>
            <a:off x="612647" y="1078992"/>
            <a:ext cx="10545503" cy="1536192"/>
          </a:xfrm>
        </p:spPr>
        <p:txBody>
          <a:bodyPr anchor="b">
            <a:normAutofit/>
          </a:bodyPr>
          <a:lstStyle/>
          <a:p>
            <a:r>
              <a:rPr lang="en-US" dirty="0"/>
              <a:t>The Ideal Senior Peer Volunteer  </a:t>
            </a:r>
            <a:r>
              <a:rPr lang="en-US" sz="2500" dirty="0"/>
              <a:t/>
            </a:r>
            <a:br>
              <a:rPr lang="en-US" sz="2500" dirty="0"/>
            </a:br>
            <a:r>
              <a:rPr lang="en-US" sz="1800" b="1" i="1" dirty="0">
                <a:solidFill>
                  <a:schemeClr val="accent2"/>
                </a:solidFill>
              </a:rPr>
              <a:t>Navigating Life’s transition’s can be difficult. No one should have to do it alone. </a:t>
            </a:r>
            <a:endParaRPr lang="en-US" sz="2500" b="1" i="1" dirty="0">
              <a:solidFill>
                <a:schemeClr val="accent2"/>
              </a:solidFill>
            </a:endParaRPr>
          </a:p>
        </p:txBody>
      </p:sp>
      <p:sp>
        <p:nvSpPr>
          <p:cNvPr id="12" name="Rectangle 11">
            <a:extLst>
              <a:ext uri="{FF2B5EF4-FFF2-40B4-BE49-F238E27FC236}">
                <a16:creationId xmlns:a16="http://schemas.microsoft.com/office/drawing/2014/main" id="{728A44A4-A002-4A88-9FC9-1D0566C97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E7D5C7B-DD16-401B-85CE-4AAA2A4F5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4513427-9108-4D83-8D8B-0264C48A32F2}"/>
              </a:ext>
            </a:extLst>
          </p:cNvPr>
          <p:cNvSpPr>
            <a:spLocks noGrp="1"/>
          </p:cNvSpPr>
          <p:nvPr>
            <p:ph idx="1"/>
          </p:nvPr>
        </p:nvSpPr>
        <p:spPr>
          <a:xfrm>
            <a:off x="612647" y="3355848"/>
            <a:ext cx="9890595" cy="2825496"/>
          </a:xfrm>
        </p:spPr>
        <p:txBody>
          <a:bodyPr>
            <a:normAutofit/>
          </a:bodyPr>
          <a:lstStyle/>
          <a:p>
            <a:pPr>
              <a:buFont typeface="Wingdings" panose="05000000000000000000" pitchFamily="2" charset="2"/>
              <a:buChar char="§"/>
            </a:pPr>
            <a:r>
              <a:rPr lang="en-US" sz="1900" dirty="0"/>
              <a:t>Men and women aged 55 and older from diverse backgrounds.</a:t>
            </a:r>
          </a:p>
          <a:p>
            <a:pPr>
              <a:buFont typeface="Wingdings" panose="05000000000000000000" pitchFamily="2" charset="2"/>
              <a:buChar char="§"/>
            </a:pPr>
            <a:r>
              <a:rPr lang="en-US" sz="1900" dirty="0"/>
              <a:t>Interested in helping others create short-term goals. </a:t>
            </a:r>
          </a:p>
          <a:p>
            <a:pPr>
              <a:buFont typeface="Wingdings" panose="05000000000000000000" pitchFamily="2" charset="2"/>
              <a:buChar char="§"/>
            </a:pPr>
            <a:r>
              <a:rPr lang="en-US" sz="1900" dirty="0"/>
              <a:t> Ability to provide non – judgmental and emotional support.</a:t>
            </a:r>
          </a:p>
          <a:p>
            <a:pPr>
              <a:buFont typeface="Wingdings" panose="05000000000000000000" pitchFamily="2" charset="2"/>
              <a:buChar char="§"/>
            </a:pPr>
            <a:r>
              <a:rPr lang="en-US" sz="1900" dirty="0"/>
              <a:t>Good communicator/active listener.</a:t>
            </a:r>
          </a:p>
          <a:p>
            <a:pPr>
              <a:buFont typeface="Wingdings" panose="05000000000000000000" pitchFamily="2" charset="2"/>
              <a:buChar char="§"/>
            </a:pPr>
            <a:r>
              <a:rPr lang="en-US" sz="1900" dirty="0"/>
              <a:t>Individuals who can understand different points of views. </a:t>
            </a:r>
          </a:p>
          <a:p>
            <a:pPr>
              <a:buFont typeface="Wingdings" panose="05000000000000000000" pitchFamily="2" charset="2"/>
              <a:buChar char="§"/>
            </a:pPr>
            <a:r>
              <a:rPr lang="en-US" sz="1900" dirty="0"/>
              <a:t>The ability to empathize with mental health issues. </a:t>
            </a:r>
          </a:p>
          <a:p>
            <a:endParaRPr lang="en-US" sz="1900" dirty="0"/>
          </a:p>
        </p:txBody>
      </p:sp>
      <p:pic>
        <p:nvPicPr>
          <p:cNvPr id="5" name="Picture 4" descr="Logo&#10;&#10;Description automatically generated">
            <a:extLst>
              <a:ext uri="{FF2B5EF4-FFF2-40B4-BE49-F238E27FC236}">
                <a16:creationId xmlns:a16="http://schemas.microsoft.com/office/drawing/2014/main" id="{3D083C30-9160-42AD-B6A9-87F5EC4A9B9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87697" y="5785809"/>
            <a:ext cx="2315904" cy="972680"/>
          </a:xfrm>
          <a:prstGeom prst="rect">
            <a:avLst/>
          </a:prstGeom>
        </p:spPr>
      </p:pic>
    </p:spTree>
    <p:extLst>
      <p:ext uri="{BB962C8B-B14F-4D97-AF65-F5344CB8AC3E}">
        <p14:creationId xmlns:p14="http://schemas.microsoft.com/office/powerpoint/2010/main" val="271173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6B0D75-51EA-45BF-86FB-CCB9D1BCDB8D}"/>
              </a:ext>
            </a:extLst>
          </p:cNvPr>
          <p:cNvSpPr>
            <a:spLocks noGrp="1"/>
          </p:cNvSpPr>
          <p:nvPr>
            <p:ph type="title"/>
          </p:nvPr>
        </p:nvSpPr>
        <p:spPr>
          <a:xfrm>
            <a:off x="640080" y="325369"/>
            <a:ext cx="4368602" cy="1956841"/>
          </a:xfrm>
        </p:spPr>
        <p:txBody>
          <a:bodyPr anchor="b">
            <a:normAutofit/>
          </a:bodyPr>
          <a:lstStyle/>
          <a:p>
            <a:r>
              <a:rPr lang="en-US" sz="5400" dirty="0"/>
              <a:t>Ideal Senior Peer Client </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69153C-5FB9-47C1-8CBF-B7B301FCD5C3}"/>
              </a:ext>
            </a:extLst>
          </p:cNvPr>
          <p:cNvSpPr>
            <a:spLocks noGrp="1"/>
          </p:cNvSpPr>
          <p:nvPr>
            <p:ph idx="1"/>
          </p:nvPr>
        </p:nvSpPr>
        <p:spPr>
          <a:xfrm>
            <a:off x="640080" y="2872899"/>
            <a:ext cx="4243589" cy="3320668"/>
          </a:xfrm>
        </p:spPr>
        <p:txBody>
          <a:bodyPr>
            <a:normAutofit/>
          </a:bodyPr>
          <a:lstStyle/>
          <a:p>
            <a:pPr marL="0" indent="0">
              <a:buNone/>
            </a:pPr>
            <a:r>
              <a:rPr lang="en-US" sz="1700" dirty="0"/>
              <a:t>Age Related Transitions: </a:t>
            </a:r>
          </a:p>
          <a:p>
            <a:pPr>
              <a:buFont typeface="Wingdings" panose="05000000000000000000" pitchFamily="2" charset="2"/>
              <a:buChar char="§"/>
            </a:pPr>
            <a:r>
              <a:rPr lang="en-US" sz="1700" dirty="0"/>
              <a:t> Retirement </a:t>
            </a:r>
          </a:p>
          <a:p>
            <a:pPr>
              <a:buFont typeface="Wingdings" panose="05000000000000000000" pitchFamily="2" charset="2"/>
              <a:buChar char="§"/>
            </a:pPr>
            <a:r>
              <a:rPr lang="en-US" sz="1700" dirty="0"/>
              <a:t>Relocation </a:t>
            </a:r>
          </a:p>
          <a:p>
            <a:pPr>
              <a:buFont typeface="Wingdings" panose="05000000000000000000" pitchFamily="2" charset="2"/>
              <a:buChar char="§"/>
            </a:pPr>
            <a:r>
              <a:rPr lang="en-US" sz="1700" dirty="0"/>
              <a:t>Personal Loss  </a:t>
            </a:r>
          </a:p>
          <a:p>
            <a:pPr>
              <a:buFont typeface="Wingdings" panose="05000000000000000000" pitchFamily="2" charset="2"/>
              <a:buChar char="§"/>
            </a:pPr>
            <a:r>
              <a:rPr lang="en-US" sz="1700" dirty="0"/>
              <a:t> New diagnosis or health concern </a:t>
            </a:r>
          </a:p>
          <a:p>
            <a:pPr>
              <a:buFont typeface="Wingdings" panose="05000000000000000000" pitchFamily="2" charset="2"/>
              <a:buChar char="§"/>
            </a:pPr>
            <a:r>
              <a:rPr lang="en-US" sz="1700" dirty="0"/>
              <a:t> Caregiver </a:t>
            </a:r>
          </a:p>
          <a:p>
            <a:pPr>
              <a:buFont typeface="Wingdings" panose="05000000000000000000" pitchFamily="2" charset="2"/>
              <a:buChar char="§"/>
            </a:pPr>
            <a:r>
              <a:rPr lang="en-US" sz="1700" dirty="0"/>
              <a:t>Someone in an independent living facility </a:t>
            </a:r>
          </a:p>
          <a:p>
            <a:pPr>
              <a:buFont typeface="Wingdings" panose="05000000000000000000" pitchFamily="2" charset="2"/>
              <a:buChar char="§"/>
            </a:pPr>
            <a:r>
              <a:rPr lang="en-US" sz="1700" dirty="0"/>
              <a:t>Feeling lonely, isolated or depressed</a:t>
            </a:r>
          </a:p>
          <a:p>
            <a:endParaRPr lang="en-US" sz="1700" dirty="0"/>
          </a:p>
        </p:txBody>
      </p:sp>
      <p:pic>
        <p:nvPicPr>
          <p:cNvPr id="8" name="Picture 7" descr="A picture containing person, people, older&#10;&#10;Description automatically generated">
            <a:extLst>
              <a:ext uri="{FF2B5EF4-FFF2-40B4-BE49-F238E27FC236}">
                <a16:creationId xmlns:a16="http://schemas.microsoft.com/office/drawing/2014/main" id="{7296A115-E3EC-4E3C-84DD-2E1FE32337E1}"/>
              </a:ext>
            </a:extLst>
          </p:cNvPr>
          <p:cNvPicPr>
            <a:picLocks noChangeAspect="1"/>
          </p:cNvPicPr>
          <p:nvPr/>
        </p:nvPicPr>
        <p:blipFill rotWithShape="1">
          <a:blip r:embed="rId3">
            <a:extLst>
              <a:ext uri="{28A0092B-C50C-407E-A947-70E740481C1C}">
                <a14:useLocalDpi xmlns:a14="http://schemas.microsoft.com/office/drawing/2010/main" val="0"/>
              </a:ext>
            </a:extLst>
          </a:blip>
          <a:srcRect l="29460" r="358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descr="Logo&#10;&#10;Description automatically generated">
            <a:extLst>
              <a:ext uri="{FF2B5EF4-FFF2-40B4-BE49-F238E27FC236}">
                <a16:creationId xmlns:a16="http://schemas.microsoft.com/office/drawing/2014/main" id="{7D4C502F-1515-48EA-9278-993489DE62B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80821" y="5945957"/>
            <a:ext cx="1805569" cy="758339"/>
          </a:xfrm>
          <a:prstGeom prst="rect">
            <a:avLst/>
          </a:prstGeom>
        </p:spPr>
      </p:pic>
      <p:sp>
        <p:nvSpPr>
          <p:cNvPr id="6" name="TextBox 5">
            <a:extLst>
              <a:ext uri="{FF2B5EF4-FFF2-40B4-BE49-F238E27FC236}">
                <a16:creationId xmlns:a16="http://schemas.microsoft.com/office/drawing/2014/main" id="{82D014F8-CFA5-4695-BF73-D2227EDDA289}"/>
              </a:ext>
            </a:extLst>
          </p:cNvPr>
          <p:cNvSpPr txBox="1"/>
          <p:nvPr/>
        </p:nvSpPr>
        <p:spPr>
          <a:xfrm>
            <a:off x="6804187" y="153704"/>
            <a:ext cx="5070313" cy="369332"/>
          </a:xfrm>
          <a:prstGeom prst="rect">
            <a:avLst/>
          </a:prstGeom>
          <a:noFill/>
        </p:spPr>
        <p:txBody>
          <a:bodyPr wrap="square" rtlCol="0">
            <a:spAutoFit/>
          </a:bodyPr>
          <a:lstStyle/>
          <a:p>
            <a:pPr>
              <a:spcAft>
                <a:spcPts val="600"/>
              </a:spcAft>
            </a:pPr>
            <a:r>
              <a:rPr lang="en-US" b="1" i="1" dirty="0">
                <a:solidFill>
                  <a:schemeClr val="accent2"/>
                </a:solidFill>
              </a:rPr>
              <a:t>Are you feeling isolated? Lonely or overwhelmed?</a:t>
            </a:r>
            <a:endParaRPr lang="en-US" b="1" dirty="0">
              <a:solidFill>
                <a:schemeClr val="accent2"/>
              </a:solidFill>
            </a:endParaRPr>
          </a:p>
        </p:txBody>
      </p:sp>
    </p:spTree>
    <p:extLst>
      <p:ext uri="{BB962C8B-B14F-4D97-AF65-F5344CB8AC3E}">
        <p14:creationId xmlns:p14="http://schemas.microsoft.com/office/powerpoint/2010/main" val="24354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B8A4-F648-4EF7-BCE5-D667D8028B73}"/>
              </a:ext>
            </a:extLst>
          </p:cNvPr>
          <p:cNvSpPr>
            <a:spLocks noGrp="1"/>
          </p:cNvSpPr>
          <p:nvPr>
            <p:ph type="title"/>
          </p:nvPr>
        </p:nvSpPr>
        <p:spPr/>
        <p:txBody>
          <a:bodyPr/>
          <a:lstStyle/>
          <a:p>
            <a:pPr algn="ctr"/>
            <a:r>
              <a:rPr lang="en-US" b="1" dirty="0"/>
              <a:t>How does the Program work? </a:t>
            </a:r>
          </a:p>
        </p:txBody>
      </p:sp>
      <p:graphicFrame>
        <p:nvGraphicFramePr>
          <p:cNvPr id="7" name="Content Placeholder 2">
            <a:extLst>
              <a:ext uri="{FF2B5EF4-FFF2-40B4-BE49-F238E27FC236}">
                <a16:creationId xmlns:a16="http://schemas.microsoft.com/office/drawing/2014/main" id="{8AE4B508-02CE-40A7-B910-74D0E07795B1}"/>
              </a:ext>
            </a:extLst>
          </p:cNvPr>
          <p:cNvGraphicFramePr>
            <a:graphicFrameLocks noGrp="1"/>
          </p:cNvGraphicFramePr>
          <p:nvPr>
            <p:ph idx="1"/>
          </p:nvPr>
        </p:nvGraphicFramePr>
        <p:xfrm>
          <a:off x="702276" y="146173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Logo&#10;&#10;Description automatically generated">
            <a:extLst>
              <a:ext uri="{FF2B5EF4-FFF2-40B4-BE49-F238E27FC236}">
                <a16:creationId xmlns:a16="http://schemas.microsoft.com/office/drawing/2014/main" id="{FC10DFEB-C14A-4474-8289-A274FB2906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23169" y="5684108"/>
            <a:ext cx="2578869" cy="1085692"/>
          </a:xfrm>
          <a:prstGeom prst="rect">
            <a:avLst/>
          </a:prstGeom>
        </p:spPr>
      </p:pic>
    </p:spTree>
    <p:extLst>
      <p:ext uri="{BB962C8B-B14F-4D97-AF65-F5344CB8AC3E}">
        <p14:creationId xmlns:p14="http://schemas.microsoft.com/office/powerpoint/2010/main" val="395762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group of men playing pool&#10;&#10;Description automatically generated with medium confidence">
            <a:extLst>
              <a:ext uri="{FF2B5EF4-FFF2-40B4-BE49-F238E27FC236}">
                <a16:creationId xmlns:a16="http://schemas.microsoft.com/office/drawing/2014/main" id="{B47E9481-9F0D-427F-8512-22684AAC902C}"/>
              </a:ext>
            </a:extLst>
          </p:cNvPr>
          <p:cNvPicPr>
            <a:picLocks noChangeAspect="1"/>
          </p:cNvPicPr>
          <p:nvPr/>
        </p:nvPicPr>
        <p:blipFill rotWithShape="1">
          <a:blip r:embed="rId3">
            <a:extLst>
              <a:ext uri="{28A0092B-C50C-407E-A947-70E740481C1C}">
                <a14:useLocalDpi xmlns:a14="http://schemas.microsoft.com/office/drawing/2010/main" val="0"/>
              </a:ext>
            </a:extLst>
          </a:blip>
          <a:srcRect t="10815" r="9090" b="25354"/>
          <a:stretch/>
        </p:blipFill>
        <p:spPr>
          <a:xfrm>
            <a:off x="3523488" y="10"/>
            <a:ext cx="8668512" cy="6857990"/>
          </a:xfrm>
          <a:prstGeom prst="rect">
            <a:avLst/>
          </a:prstGeom>
        </p:spPr>
      </p:pic>
      <p:sp>
        <p:nvSpPr>
          <p:cNvPr id="21" name="Rectangle 20">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7D45EE-B60C-4D8D-8613-219B9F485C74}"/>
              </a:ext>
            </a:extLst>
          </p:cNvPr>
          <p:cNvSpPr>
            <a:spLocks noGrp="1"/>
          </p:cNvSpPr>
          <p:nvPr>
            <p:ph type="title"/>
          </p:nvPr>
        </p:nvSpPr>
        <p:spPr>
          <a:xfrm>
            <a:off x="371094" y="1161288"/>
            <a:ext cx="3743706" cy="1124712"/>
          </a:xfrm>
        </p:spPr>
        <p:txBody>
          <a:bodyPr anchor="b">
            <a:normAutofit/>
          </a:bodyPr>
          <a:lstStyle/>
          <a:p>
            <a:r>
              <a:rPr lang="en-US" sz="2800" dirty="0"/>
              <a:t>Becoming a Senior Peer Counselor </a:t>
            </a:r>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78368A-30D1-421A-85BC-89686F0C2D53}"/>
              </a:ext>
            </a:extLst>
          </p:cNvPr>
          <p:cNvSpPr>
            <a:spLocks noGrp="1"/>
          </p:cNvSpPr>
          <p:nvPr>
            <p:ph idx="1"/>
          </p:nvPr>
        </p:nvSpPr>
        <p:spPr>
          <a:xfrm>
            <a:off x="371094" y="2718054"/>
            <a:ext cx="5358194" cy="3207258"/>
          </a:xfrm>
        </p:spPr>
        <p:txBody>
          <a:bodyPr anchor="t">
            <a:normAutofit/>
          </a:bodyPr>
          <a:lstStyle/>
          <a:p>
            <a:pPr marL="0" indent="0">
              <a:buNone/>
            </a:pPr>
            <a:r>
              <a:rPr lang="en-US" sz="1700" b="0" i="0" u="none" strike="noStrike" baseline="0" dirty="0"/>
              <a:t>Sign up as a client or apply to be a volunteer Senior Peer Counselor.</a:t>
            </a:r>
          </a:p>
          <a:p>
            <a:pPr marL="0" indent="0">
              <a:buNone/>
            </a:pPr>
            <a:r>
              <a:rPr lang="en-US" sz="1700" b="0" i="0" u="none" strike="noStrike" baseline="0" dirty="0"/>
              <a:t>Contact the Senior Peer Counselor</a:t>
            </a:r>
          </a:p>
          <a:p>
            <a:pPr marL="0" indent="0">
              <a:buNone/>
            </a:pPr>
            <a:r>
              <a:rPr lang="en-US" sz="1700" b="0" i="0" u="none" strike="noStrike" baseline="0" dirty="0"/>
              <a:t>Coordinator at:</a:t>
            </a:r>
          </a:p>
          <a:p>
            <a:pPr marL="0" indent="0">
              <a:buNone/>
            </a:pPr>
            <a:r>
              <a:rPr lang="en-US" sz="1700" b="0" i="0" u="none" strike="noStrike" baseline="0" dirty="0"/>
              <a:t>Email: SPC@yolocares.org</a:t>
            </a:r>
          </a:p>
          <a:p>
            <a:pPr marL="0" indent="0">
              <a:buNone/>
            </a:pPr>
            <a:r>
              <a:rPr lang="en-US" sz="1700" b="0" i="0" u="none" strike="noStrike" baseline="0" dirty="0"/>
              <a:t>Call: 530.758-5566</a:t>
            </a:r>
          </a:p>
          <a:p>
            <a:pPr marL="0" indent="0">
              <a:buNone/>
            </a:pPr>
            <a:r>
              <a:rPr lang="en-US" sz="1700" b="0" i="0" u="none" strike="noStrike" baseline="0" dirty="0"/>
              <a:t>All referrals are confidential  and require</a:t>
            </a:r>
          </a:p>
          <a:p>
            <a:pPr marL="0" indent="0">
              <a:buNone/>
            </a:pPr>
            <a:r>
              <a:rPr lang="en-US" sz="1700" b="0" i="0" u="none" strike="noStrike" baseline="0" dirty="0"/>
              <a:t>the approval of the SPC Coordinator.</a:t>
            </a:r>
            <a:endParaRPr lang="en-US" sz="1700" dirty="0"/>
          </a:p>
        </p:txBody>
      </p:sp>
      <p:pic>
        <p:nvPicPr>
          <p:cNvPr id="9" name="Picture 8" descr="Logo&#10;&#10;Description automatically generated">
            <a:extLst>
              <a:ext uri="{FF2B5EF4-FFF2-40B4-BE49-F238E27FC236}">
                <a16:creationId xmlns:a16="http://schemas.microsoft.com/office/drawing/2014/main" id="{45196994-62B5-47A2-8EB4-351FEE723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4049" y="5558016"/>
            <a:ext cx="2816358" cy="1185674"/>
          </a:xfrm>
          <a:prstGeom prst="rect">
            <a:avLst/>
          </a:prstGeom>
        </p:spPr>
      </p:pic>
    </p:spTree>
    <p:extLst>
      <p:ext uri="{BB962C8B-B14F-4D97-AF65-F5344CB8AC3E}">
        <p14:creationId xmlns:p14="http://schemas.microsoft.com/office/powerpoint/2010/main" val="1193941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1178</Words>
  <Application>Microsoft Office PowerPoint</Application>
  <PresentationFormat>Widescreen</PresentationFormat>
  <Paragraphs>98</Paragraphs>
  <Slides>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Avenir Next LT Pro</vt:lpstr>
      <vt:lpstr>Calibri</vt:lpstr>
      <vt:lpstr>Calibri Light</vt:lpstr>
      <vt:lpstr>Cambria</vt:lpstr>
      <vt:lpstr>Lato</vt:lpstr>
      <vt:lpstr>Times New Roman</vt:lpstr>
      <vt:lpstr>Wingdings</vt:lpstr>
      <vt:lpstr>Office Theme</vt:lpstr>
      <vt:lpstr>Senior Peer Counseling Program </vt:lpstr>
      <vt:lpstr>Objectives </vt:lpstr>
      <vt:lpstr>County Partners </vt:lpstr>
      <vt:lpstr>What is Senior Peer Counseling? </vt:lpstr>
      <vt:lpstr>Services &amp; Volunteers </vt:lpstr>
      <vt:lpstr>The Ideal Senior Peer Volunteer   Navigating Life’s transition’s can be difficult. No one should have to do it alone. </vt:lpstr>
      <vt:lpstr>Ideal Senior Peer Client </vt:lpstr>
      <vt:lpstr>How does the Program work? </vt:lpstr>
      <vt:lpstr>Becoming a Senior Peer Counselor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Peer Counseling Program</dc:title>
  <dc:creator>Norriell</dc:creator>
  <cp:lastModifiedBy>Sheila Allen</cp:lastModifiedBy>
  <cp:revision>16</cp:revision>
  <dcterms:created xsi:type="dcterms:W3CDTF">2021-02-22T05:49:04Z</dcterms:created>
  <dcterms:modified xsi:type="dcterms:W3CDTF">2021-04-20T18:44:27Z</dcterms:modified>
</cp:coreProperties>
</file>