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lfa Slab One"/>
      <p:regular r:id="rId35"/>
    </p:embeddedFont>
    <p:embeddedFont>
      <p:font typeface="Proxima Nova"/>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73597"/>
  </p:normalViewPr>
  <p:slideViewPr>
    <p:cSldViewPr snapToGrid="0">
      <p:cViewPr varScale="1">
        <p:scale>
          <a:sx n="100" d="100"/>
          <a:sy n="100" d="100"/>
        </p:scale>
        <p:origin x="171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everyone and welcome to the fall prevention projec presented by Yolo Healthy Aging Alliance. Just a quick reminder that today will be the first day fo the webinar and we will be holding the second day tomorrow from 1-2:30. Please join for both days as the second day will have more information.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7cdef680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7cdef680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Vision problems can greatly increase one's risk for falls by impairing gait and balance. To avoid this: </a:t>
            </a:r>
            <a:endParaRPr/>
          </a:p>
          <a:p>
            <a:pPr marL="0" lvl="0" indent="0" algn="l" rtl="0">
              <a:spcBef>
                <a:spcPts val="0"/>
              </a:spcBef>
              <a:spcAft>
                <a:spcPts val="0"/>
              </a:spcAft>
              <a:buNone/>
            </a:pPr>
            <a:endParaRPr/>
          </a:p>
          <a:p>
            <a:pPr marL="0" lvl="0" indent="0" algn="l" rtl="0">
              <a:spcBef>
                <a:spcPts val="0"/>
              </a:spcBef>
              <a:spcAft>
                <a:spcPts val="0"/>
              </a:spcAft>
              <a:buNone/>
            </a:pPr>
            <a:r>
              <a:rPr lang="en"/>
              <a:t>Eye diseases like cataracts and glaucoma are associated with falls.</a:t>
            </a:r>
            <a:endParaRPr/>
          </a:p>
          <a:p>
            <a:pPr marL="0" lvl="0" indent="0" algn="l" rtl="0">
              <a:spcBef>
                <a:spcPts val="0"/>
              </a:spcBef>
              <a:spcAft>
                <a:spcPts val="0"/>
              </a:spcAft>
              <a:buNone/>
            </a:pPr>
            <a:endParaRPr/>
          </a:p>
          <a:p>
            <a:pPr marL="0" lvl="0" indent="0" algn="l" rtl="0">
              <a:spcBef>
                <a:spcPts val="0"/>
              </a:spcBef>
              <a:spcAft>
                <a:spcPts val="0"/>
              </a:spcAft>
              <a:buNone/>
            </a:pPr>
            <a:r>
              <a:rPr lang="en"/>
              <a:t>Visit your eye-care provider for a comprehensive dilated eye exam.</a:t>
            </a:r>
            <a:endParaRPr/>
          </a:p>
          <a:p>
            <a:pPr marL="0" lvl="0" indent="0" algn="l" rtl="0">
              <a:spcBef>
                <a:spcPts val="0"/>
              </a:spcBef>
              <a:spcAft>
                <a:spcPts val="0"/>
              </a:spcAft>
              <a:buNone/>
            </a:pPr>
            <a:endParaRPr/>
          </a:p>
          <a:p>
            <a:pPr marL="0" lvl="0" indent="0" algn="l" rtl="0">
              <a:spcBef>
                <a:spcPts val="0"/>
              </a:spcBef>
              <a:spcAft>
                <a:spcPts val="0"/>
              </a:spcAft>
              <a:buNone/>
            </a:pPr>
            <a:r>
              <a:rPr lang="en"/>
              <a:t>Be sure to update your eyeglasses to your most current prescription. </a:t>
            </a:r>
            <a:endParaRPr/>
          </a:p>
          <a:p>
            <a:pPr marL="0" lvl="0" indent="0" algn="l" rtl="0">
              <a:spcBef>
                <a:spcPts val="0"/>
              </a:spcBef>
              <a:spcAft>
                <a:spcPts val="0"/>
              </a:spcAft>
              <a:buNone/>
            </a:pPr>
            <a:endParaRPr/>
          </a:p>
          <a:p>
            <a:pPr marL="0" lvl="0" indent="0" algn="l" rtl="0">
              <a:spcBef>
                <a:spcPts val="0"/>
              </a:spcBef>
              <a:spcAft>
                <a:spcPts val="0"/>
              </a:spcAft>
              <a:buNone/>
            </a:pPr>
            <a:r>
              <a:rPr lang="en"/>
              <a:t>Majority of blindness is caused by diabetes - manage your blood sugar, blood pressure, and cholesterol.</a:t>
            </a:r>
            <a:endParaRPr/>
          </a:p>
          <a:p>
            <a:pPr marL="0" lvl="0" indent="0" algn="l" rtl="0">
              <a:spcBef>
                <a:spcPts val="0"/>
              </a:spcBef>
              <a:spcAft>
                <a:spcPts val="0"/>
              </a:spcAft>
              <a:buNone/>
            </a:pPr>
            <a:endParaRPr/>
          </a:p>
          <a:p>
            <a:pPr marL="0" lvl="0" indent="0" algn="l" rtl="0">
              <a:spcBef>
                <a:spcPts val="0"/>
              </a:spcBef>
              <a:spcAft>
                <a:spcPts val="0"/>
              </a:spcAft>
              <a:buNone/>
            </a:pPr>
            <a:r>
              <a:rPr lang="en"/>
              <a:t>Incorporate dark, leafy greens into your diet like spinach and kale. </a:t>
            </a:r>
            <a:endParaRPr/>
          </a:p>
          <a:p>
            <a:pPr marL="0" lvl="0" indent="0" algn="l" rtl="0">
              <a:spcBef>
                <a:spcPts val="0"/>
              </a:spcBef>
              <a:spcAft>
                <a:spcPts val="0"/>
              </a:spcAft>
              <a:buNone/>
            </a:pPr>
            <a:endParaRPr/>
          </a:p>
          <a:p>
            <a:pPr marL="0" lvl="0" indent="0" algn="l" rtl="0">
              <a:spcBef>
                <a:spcPts val="0"/>
              </a:spcBef>
              <a:spcAft>
                <a:spcPts val="0"/>
              </a:spcAft>
              <a:buNone/>
            </a:pPr>
            <a:r>
              <a:rPr lang="en"/>
              <a:t>Use prescription sunglasses when you are outdoors to avoid sun glare. </a:t>
            </a:r>
            <a:endParaRPr/>
          </a:p>
          <a:p>
            <a:pPr marL="0" lvl="0" indent="0" algn="l" rtl="0">
              <a:spcBef>
                <a:spcPts val="0"/>
              </a:spcBef>
              <a:spcAft>
                <a:spcPts val="0"/>
              </a:spcAft>
              <a:buNone/>
            </a:pPr>
            <a:endParaRPr/>
          </a:p>
          <a:p>
            <a:pPr marL="0" lvl="0" indent="0" algn="l" rtl="0">
              <a:spcBef>
                <a:spcPts val="0"/>
              </a:spcBef>
              <a:spcAft>
                <a:spcPts val="0"/>
              </a:spcAft>
              <a:buNone/>
            </a:pPr>
            <a:r>
              <a:rPr lang="en"/>
              <a:t>Avoid using bifocal or progressive lenses when doing outdoor activities, like walking.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7cdef680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7cdef680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Certain medications, mixing medications, and over-medications can impair balance, gait, and can lead to slower reaction times, dizziness, and blurred vision.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Check in w you </a:t>
            </a:r>
            <a:r>
              <a:rPr lang="en" dirty="0" err="1"/>
              <a:t>rprovider</a:t>
            </a:r>
            <a:endParaRPr dirty="0"/>
          </a:p>
          <a:p>
            <a:pPr marL="0" lvl="0" indent="0" algn="l" rtl="0">
              <a:spcBef>
                <a:spcPts val="0"/>
              </a:spcBef>
              <a:spcAft>
                <a:spcPts val="0"/>
              </a:spcAft>
              <a:buNone/>
            </a:pPr>
            <a:r>
              <a:rPr lang="en" dirty="0"/>
              <a:t>Develop a medication plan with your provider to reduce serious impacts from your prescriptions.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STOP medications that are not needed anymore</a:t>
            </a:r>
            <a:endParaRPr dirty="0"/>
          </a:p>
          <a:p>
            <a:pPr marL="0" lvl="0" indent="0" algn="l" rtl="0">
              <a:spcBef>
                <a:spcPts val="0"/>
              </a:spcBef>
              <a:spcAft>
                <a:spcPts val="0"/>
              </a:spcAft>
              <a:buNone/>
            </a:pPr>
            <a:r>
              <a:rPr lang="en" dirty="0"/>
              <a:t>Assess your health condition with your physician to see if any medications can be stopped.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Use alternative medicine when possible </a:t>
            </a:r>
            <a:endParaRPr dirty="0"/>
          </a:p>
          <a:p>
            <a:pPr marL="0" lvl="0" indent="0" algn="l" rtl="0">
              <a:spcBef>
                <a:spcPts val="0"/>
              </a:spcBef>
              <a:spcAft>
                <a:spcPts val="0"/>
              </a:spcAft>
              <a:buNone/>
            </a:pPr>
            <a:r>
              <a:rPr lang="en" dirty="0"/>
              <a:t>Research with your physician safer, non-pharmacological alternatives to replace certain medications.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REDUCE MEDICATION DOSAGE</a:t>
            </a:r>
            <a:endParaRPr dirty="0"/>
          </a:p>
          <a:p>
            <a:pPr marL="0" lvl="0" indent="0" algn="l" rtl="0">
              <a:spcBef>
                <a:spcPts val="0"/>
              </a:spcBef>
              <a:spcAft>
                <a:spcPts val="0"/>
              </a:spcAft>
              <a:buNone/>
            </a:pPr>
            <a:r>
              <a:rPr lang="en" dirty="0"/>
              <a:t>Talk to your physician about lower doses when possible to lessen the impact.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Regulate your medications</a:t>
            </a:r>
            <a:endParaRPr dirty="0"/>
          </a:p>
          <a:p>
            <a:pPr marL="0" lvl="0" indent="0" algn="l" rtl="0">
              <a:spcBef>
                <a:spcPts val="0"/>
              </a:spcBef>
              <a:spcAft>
                <a:spcPts val="0"/>
              </a:spcAft>
              <a:buNone/>
            </a:pPr>
            <a:r>
              <a:rPr lang="en" dirty="0"/>
              <a:t>Use alarms or spreadsheets to keep track of your medications and reduce the risk of doubling medication.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COMMUNICATE WITH YOUR LOVED ONES OR CAREGIVER</a:t>
            </a:r>
            <a:endParaRPr dirty="0"/>
          </a:p>
          <a:p>
            <a:pPr marL="0" lvl="0" indent="0" algn="l" rtl="0">
              <a:spcBef>
                <a:spcPts val="0"/>
              </a:spcBef>
              <a:spcAft>
                <a:spcPts val="0"/>
              </a:spcAft>
              <a:buNone/>
            </a:pPr>
            <a:r>
              <a:rPr lang="en" dirty="0"/>
              <a:t>Let your loved ones or caregiver know about your medication plan so they can help you implement it regularly.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solidFill>
                  <a:srgbClr val="283A7F"/>
                </a:solidFill>
              </a:rPr>
              <a:t>Call A doctor before Making any changes</a:t>
            </a:r>
            <a:endParaRPr b="1" dirty="0">
              <a:solidFill>
                <a:srgbClr val="283A7F"/>
              </a:solidFill>
            </a:endParaRPr>
          </a:p>
          <a:p>
            <a:pPr marL="0" lvl="0" indent="0" algn="l" rtl="0">
              <a:spcBef>
                <a:spcPts val="0"/>
              </a:spcBef>
              <a:spcAft>
                <a:spcPts val="0"/>
              </a:spcAft>
              <a:buClr>
                <a:schemeClr val="dk1"/>
              </a:buClr>
              <a:buSzPts val="1100"/>
              <a:buFont typeface="Arial"/>
              <a:buNone/>
            </a:pPr>
            <a:r>
              <a:rPr lang="en" b="1" dirty="0">
                <a:solidFill>
                  <a:srgbClr val="283A7F"/>
                </a:solidFill>
              </a:rPr>
              <a:t>Please do not stop any medications, reduce any dosages, or replace any medications without speaking to a physician or pharmacist first. </a:t>
            </a:r>
            <a:endParaRPr b="1" dirty="0">
              <a:solidFill>
                <a:srgbClr val="283A7F"/>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ebe049c4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ebe049c4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7cdef680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7cdef680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4AAD"/>
                </a:solidFill>
              </a:rPr>
              <a:t>Orthostatic hypotension refers to decreased blood pressure after standing suddenly which causes dizziness, blurred vision, or fainting. Make sure to stay hydrated, steady yourself before standing up slowly, and regulate your blood pressure.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7cdef680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7cdef680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falls in older adults occur within the home. Making your home environment fall-proof by regularly doing an environmental assessment and removing trip hazards and adding elements that improve safety.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48664b9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48664b9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Improve the lighting in your house by putting light bulbs in darker areas and using curtains to eliminate sun glare.</a:t>
            </a:r>
            <a:endParaRPr/>
          </a:p>
          <a:p>
            <a:pPr marL="0" lvl="0" indent="0" algn="l" rtl="0">
              <a:spcBef>
                <a:spcPts val="0"/>
              </a:spcBef>
              <a:spcAft>
                <a:spcPts val="0"/>
              </a:spcAft>
              <a:buClr>
                <a:schemeClr val="dk1"/>
              </a:buClr>
              <a:buSzPts val="1100"/>
              <a:buFont typeface="Arial"/>
              <a:buNone/>
            </a:pPr>
            <a:r>
              <a:rPr lang="en"/>
              <a:t>Keep an eye on your pets when you are walking to ensure they are not in your path.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e0b9f6b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e0b9f6b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089b2f15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089b2f15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Install multiple grab bars inside and outside the shower and by the toilet.</a:t>
            </a:r>
            <a:endParaRPr/>
          </a:p>
          <a:p>
            <a:pPr marL="0" lvl="0" indent="0" algn="l" rtl="0">
              <a:spcBef>
                <a:spcPts val="0"/>
              </a:spcBef>
              <a:spcAft>
                <a:spcPts val="0"/>
              </a:spcAft>
              <a:buNone/>
            </a:pPr>
            <a:endParaRPr/>
          </a:p>
          <a:p>
            <a:pPr marL="0" lvl="0" indent="0" algn="l" rtl="0">
              <a:spcBef>
                <a:spcPts val="0"/>
              </a:spcBef>
              <a:spcAft>
                <a:spcPts val="0"/>
              </a:spcAft>
              <a:buNone/>
            </a:pPr>
            <a:r>
              <a:rPr lang="en"/>
              <a:t>Place non-slip mats inside and outside the shower and by the toilet and sink. </a:t>
            </a:r>
            <a:endParaRPr/>
          </a:p>
          <a:p>
            <a:pPr marL="0" lvl="0" indent="0" algn="l" rtl="0">
              <a:spcBef>
                <a:spcPts val="0"/>
              </a:spcBef>
              <a:spcAft>
                <a:spcPts val="0"/>
              </a:spcAft>
              <a:buNone/>
            </a:pPr>
            <a:endParaRPr/>
          </a:p>
          <a:p>
            <a:pPr marL="0" lvl="0" indent="0" algn="l" rtl="0">
              <a:spcBef>
                <a:spcPts val="0"/>
              </a:spcBef>
              <a:spcAft>
                <a:spcPts val="0"/>
              </a:spcAft>
              <a:buNone/>
            </a:pPr>
            <a:r>
              <a:rPr lang="en"/>
              <a:t>Use medical equipment to your needs: shower chairs, transfer benches, or raised toilet seats.</a:t>
            </a:r>
            <a:endParaRPr/>
          </a:p>
          <a:p>
            <a:pPr marL="0" lvl="0" indent="0" algn="l" rtl="0">
              <a:spcBef>
                <a:spcPts val="0"/>
              </a:spcBef>
              <a:spcAft>
                <a:spcPts val="0"/>
              </a:spcAft>
              <a:buNone/>
            </a:pPr>
            <a:endParaRPr/>
          </a:p>
          <a:p>
            <a:pPr marL="0" lvl="0" indent="0" algn="l" rtl="0">
              <a:spcBef>
                <a:spcPts val="0"/>
              </a:spcBef>
              <a:spcAft>
                <a:spcPts val="0"/>
              </a:spcAft>
              <a:buNone/>
            </a:pPr>
            <a:r>
              <a:rPr lang="en"/>
              <a:t>Use lower shelving and accessible baskets to place your bathroom items. </a:t>
            </a:r>
            <a:endParaRPr/>
          </a:p>
          <a:p>
            <a:pPr marL="0" lvl="0" indent="0" algn="l" rtl="0">
              <a:spcBef>
                <a:spcPts val="0"/>
              </a:spcBef>
              <a:spcAft>
                <a:spcPts val="0"/>
              </a:spcAft>
              <a:buNone/>
            </a:pPr>
            <a:endParaRPr/>
          </a:p>
          <a:p>
            <a:pPr marL="0" lvl="0" indent="0" algn="l" rtl="0">
              <a:spcBef>
                <a:spcPts val="0"/>
              </a:spcBef>
              <a:spcAft>
                <a:spcPts val="0"/>
              </a:spcAft>
              <a:buNone/>
            </a:pPr>
            <a:r>
              <a:rPr lang="en"/>
              <a:t>Install nightlights inside &amp; outside of your bathroom. </a:t>
            </a:r>
            <a:endParaRPr/>
          </a:p>
          <a:p>
            <a:pPr marL="0" lvl="0" indent="0" algn="l" rtl="0">
              <a:spcBef>
                <a:spcPts val="0"/>
              </a:spcBef>
              <a:spcAft>
                <a:spcPts val="0"/>
              </a:spcAft>
              <a:buNone/>
            </a:pPr>
            <a:endParaRPr/>
          </a:p>
          <a:p>
            <a:pPr marL="0" lvl="0" indent="0" algn="l" rtl="0">
              <a:spcBef>
                <a:spcPts val="0"/>
              </a:spcBef>
              <a:spcAft>
                <a:spcPts val="0"/>
              </a:spcAft>
              <a:buNone/>
            </a:pPr>
            <a:r>
              <a:rPr lang="en"/>
              <a:t>Regularly clean wet surfaces to prevent build-up of slippery soap scum.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48664b92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48664b9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If you feel unstable while walking in your home, try using a walking stick aka your walking buddy!</a:t>
            </a:r>
            <a:endParaRPr/>
          </a:p>
          <a:p>
            <a:pPr marL="0" lvl="0" indent="0" algn="l" rtl="0">
              <a:spcBef>
                <a:spcPts val="0"/>
              </a:spcBef>
              <a:spcAft>
                <a:spcPts val="0"/>
              </a:spcAft>
              <a:buClr>
                <a:schemeClr val="dk1"/>
              </a:buClr>
              <a:buSzPts val="1100"/>
              <a:buFont typeface="Arial"/>
              <a:buNone/>
            </a:pPr>
            <a:r>
              <a:rPr lang="en"/>
              <a:t>It can be a hard transition but in this case, it is better to be safe rather than sorry - using a walker or cane does not have to be something to be embarrassed. </a:t>
            </a:r>
            <a:endParaRPr/>
          </a:p>
          <a:p>
            <a:pPr marL="0" lvl="0" indent="0" algn="l" rtl="0">
              <a:spcBef>
                <a:spcPts val="0"/>
              </a:spcBef>
              <a:spcAft>
                <a:spcPts val="0"/>
              </a:spcAft>
              <a:buClr>
                <a:schemeClr val="dk1"/>
              </a:buClr>
              <a:buSzPts val="1100"/>
              <a:buFont typeface="Arial"/>
              <a:buNone/>
            </a:pPr>
            <a:r>
              <a:rPr lang="en"/>
              <a:t>Using grab bars around the house and in the bathroom can help you complete everyday activities with more confidence and safety. </a:t>
            </a:r>
            <a:endParaRPr/>
          </a:p>
          <a:p>
            <a:pPr marL="0" lvl="0" indent="0" algn="l" rtl="0">
              <a:spcBef>
                <a:spcPts val="0"/>
              </a:spcBef>
              <a:spcAft>
                <a:spcPts val="0"/>
              </a:spcAft>
              <a:buClr>
                <a:schemeClr val="dk1"/>
              </a:buClr>
              <a:buSzPts val="1100"/>
              <a:buFont typeface="Arial"/>
              <a:buNone/>
            </a:pPr>
            <a:r>
              <a:rPr lang="en"/>
              <a:t>Decorate your walking buddies and grab bars to personalize them and make them your own!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7cdef680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7cdef680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Regularly exercising strengthens your muscles and maintains your balance.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Strengthen your legs, knees, and ankles by going on short walks everyday.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Stretch in short intervals everyday to prevent muscle tightness and cramps.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Try to do some type of physical activity at least for 15 minutes a day.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Consult with your doctor regularly to find out what physical activity works for you.</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Make sure to stay hydrated and take breaks while exercising.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these exercises do not have to be strenuous!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7cdef68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7cdef68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a few introduction, my name is Amal Syed I was a master of public health student at UC Davis and intern at YHAA. My preceptor was Dr. Shiela Allen who amm might know as the executive director og YHAA, And today we are also lucky to have Deb Eernisse with us today who will be doing live demonstrations of fall prevention exercises and muscle strengthening techniques. </a:t>
            </a:r>
            <a:endParaRPr/>
          </a:p>
          <a:p>
            <a:pPr marL="0" lvl="0" indent="0" algn="l" rtl="0">
              <a:spcBef>
                <a:spcPts val="0"/>
              </a:spcBef>
              <a:spcAft>
                <a:spcPts val="0"/>
              </a:spcAft>
              <a:buNone/>
            </a:pPr>
            <a:endParaRPr/>
          </a:p>
          <a:p>
            <a:pPr marL="0" lvl="0" indent="0" algn="l" rtl="0">
              <a:spcBef>
                <a:spcPts val="0"/>
              </a:spcBef>
              <a:spcAft>
                <a:spcPts val="0"/>
              </a:spcAft>
              <a:buNone/>
            </a:pPr>
            <a:r>
              <a:rPr lang="en"/>
              <a:t>All of our emails are listed on this slide so please feel free to reach out to us at anytime with questions.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7cdef680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7cdef680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Also after fit deb’s presentation please stick around as we will be taking any questions you all have.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7cdef680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c7cdef680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W DEB </a:t>
            </a:r>
            <a:endParaRPr/>
          </a:p>
          <a:p>
            <a:pPr marL="457200" lvl="0" indent="-304800" algn="l" rtl="0">
              <a:lnSpc>
                <a:spcPct val="115000"/>
              </a:lnSpc>
              <a:spcBef>
                <a:spcPts val="0"/>
              </a:spcBef>
              <a:spcAft>
                <a:spcPts val="0"/>
              </a:spcAft>
              <a:buClr>
                <a:srgbClr val="666666"/>
              </a:buClr>
              <a:buSzPts val="1200"/>
              <a:buFont typeface="Proxima Nova"/>
              <a:buChar char="●"/>
            </a:pPr>
            <a:r>
              <a:rPr lang="en" sz="1200">
                <a:solidFill>
                  <a:srgbClr val="666666"/>
                </a:solidFill>
                <a:latin typeface="Proxima Nova"/>
                <a:ea typeface="Proxima Nova"/>
                <a:cs typeface="Proxima Nova"/>
                <a:sym typeface="Proxima Nova"/>
              </a:rPr>
              <a:t>How to fall properly </a:t>
            </a:r>
            <a:endParaRPr sz="1200">
              <a:solidFill>
                <a:srgbClr val="666666"/>
              </a:solidFill>
              <a:latin typeface="Proxima Nova"/>
              <a:ea typeface="Proxima Nova"/>
              <a:cs typeface="Proxima Nova"/>
              <a:sym typeface="Proxima Nova"/>
            </a:endParaRPr>
          </a:p>
          <a:p>
            <a:pPr marL="457200" lvl="0" indent="-304800" algn="l" rtl="0">
              <a:lnSpc>
                <a:spcPct val="115000"/>
              </a:lnSpc>
              <a:spcBef>
                <a:spcPts val="0"/>
              </a:spcBef>
              <a:spcAft>
                <a:spcPts val="0"/>
              </a:spcAft>
              <a:buClr>
                <a:srgbClr val="666666"/>
              </a:buClr>
              <a:buSzPts val="1200"/>
              <a:buFont typeface="Proxima Nova"/>
              <a:buChar char="●"/>
            </a:pPr>
            <a:r>
              <a:rPr lang="en" sz="1200">
                <a:solidFill>
                  <a:srgbClr val="666666"/>
                </a:solidFill>
                <a:latin typeface="Proxima Nova"/>
                <a:ea typeface="Proxima Nova"/>
                <a:cs typeface="Proxima Nova"/>
                <a:sym typeface="Proxima Nova"/>
              </a:rPr>
              <a:t>How to get up from falls properly </a:t>
            </a:r>
            <a:endParaRPr sz="1200">
              <a:solidFill>
                <a:srgbClr val="666666"/>
              </a:solidFill>
              <a:latin typeface="Proxima Nova"/>
              <a:ea typeface="Proxima Nova"/>
              <a:cs typeface="Proxima Nova"/>
              <a:sym typeface="Proxima Nova"/>
            </a:endParaRPr>
          </a:p>
          <a:p>
            <a:pPr marL="457200" lvl="0" indent="-304800" algn="l" rtl="0">
              <a:lnSpc>
                <a:spcPct val="115000"/>
              </a:lnSpc>
              <a:spcBef>
                <a:spcPts val="0"/>
              </a:spcBef>
              <a:spcAft>
                <a:spcPts val="0"/>
              </a:spcAft>
              <a:buClr>
                <a:srgbClr val="666666"/>
              </a:buClr>
              <a:buSzPts val="1200"/>
              <a:buFont typeface="Proxima Nova"/>
              <a:buChar char="●"/>
            </a:pPr>
            <a:r>
              <a:rPr lang="en" sz="1200">
                <a:solidFill>
                  <a:srgbClr val="666666"/>
                </a:solidFill>
                <a:latin typeface="Proxima Nova"/>
                <a:ea typeface="Proxima Nova"/>
                <a:cs typeface="Proxima Nova"/>
                <a:sym typeface="Proxima Nova"/>
              </a:rPr>
              <a:t>How to move for help if arm is injured </a:t>
            </a:r>
            <a:endParaRPr sz="1200">
              <a:solidFill>
                <a:srgbClr val="666666"/>
              </a:solidFill>
              <a:latin typeface="Proxima Nova"/>
              <a:ea typeface="Proxima Nova"/>
              <a:cs typeface="Proxima Nova"/>
              <a:sym typeface="Proxima Nova"/>
            </a:endParaRPr>
          </a:p>
          <a:p>
            <a:pPr marL="457200" lvl="0" indent="-304800" algn="l" rtl="0">
              <a:lnSpc>
                <a:spcPct val="115000"/>
              </a:lnSpc>
              <a:spcBef>
                <a:spcPts val="0"/>
              </a:spcBef>
              <a:spcAft>
                <a:spcPts val="0"/>
              </a:spcAft>
              <a:buClr>
                <a:srgbClr val="666666"/>
              </a:buClr>
              <a:buSzPts val="1200"/>
              <a:buFont typeface="Proxima Nova"/>
              <a:buChar char="●"/>
            </a:pPr>
            <a:r>
              <a:rPr lang="en" sz="1200">
                <a:solidFill>
                  <a:srgbClr val="666666"/>
                </a:solidFill>
                <a:latin typeface="Proxima Nova"/>
                <a:ea typeface="Proxima Nova"/>
                <a:cs typeface="Proxima Nova"/>
                <a:sym typeface="Proxima Nova"/>
              </a:rPr>
              <a:t>How to move for help if leg is injured </a:t>
            </a:r>
            <a:endParaRPr sz="1200">
              <a:solidFill>
                <a:srgbClr val="666666"/>
              </a:solidFill>
              <a:latin typeface="Proxima Nova"/>
              <a:ea typeface="Proxima Nova"/>
              <a:cs typeface="Proxima Nova"/>
              <a:sym typeface="Proxima Nova"/>
            </a:endParaRPr>
          </a:p>
          <a:p>
            <a:pPr marL="0" lvl="0" indent="0" algn="l" rtl="0">
              <a:spcBef>
                <a:spcPts val="1200"/>
              </a:spcBef>
              <a:spcAft>
                <a:spcPts val="0"/>
              </a:spcAft>
              <a:buNone/>
            </a:pP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7cdef680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7cdef680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Fall prevention is a team effort! </a:t>
            </a:r>
            <a:endParaRPr/>
          </a:p>
          <a:p>
            <a:pPr marL="0" lvl="0" indent="0" algn="l" rtl="0">
              <a:spcBef>
                <a:spcPts val="0"/>
              </a:spcBef>
              <a:spcAft>
                <a:spcPts val="0"/>
              </a:spcAft>
              <a:buClr>
                <a:schemeClr val="dk1"/>
              </a:buClr>
              <a:buSzPts val="1100"/>
              <a:buFont typeface="Arial"/>
              <a:buNone/>
            </a:pPr>
            <a:r>
              <a:rPr lang="en"/>
              <a:t>Inform your doctor or a medical professional after a fall even if feel like you are not injured </a:t>
            </a:r>
            <a:endParaRPr/>
          </a:p>
          <a:p>
            <a:pPr marL="0" lvl="0" indent="0" algn="l" rtl="0">
              <a:spcBef>
                <a:spcPts val="0"/>
              </a:spcBef>
              <a:spcAft>
                <a:spcPts val="0"/>
              </a:spcAft>
              <a:buClr>
                <a:schemeClr val="dk1"/>
              </a:buClr>
              <a:buSzPts val="1100"/>
              <a:buFont typeface="Arial"/>
              <a:buNone/>
            </a:pPr>
            <a:r>
              <a:rPr lang="en"/>
              <a:t>Many injuries can be undetected and it’s better to treat them as early as possible.  </a:t>
            </a:r>
            <a:endParaRPr/>
          </a:p>
          <a:p>
            <a:pPr marL="0" lvl="0" indent="0" algn="l" rtl="0">
              <a:spcBef>
                <a:spcPts val="0"/>
              </a:spcBef>
              <a:spcAft>
                <a:spcPts val="0"/>
              </a:spcAft>
              <a:buClr>
                <a:schemeClr val="dk1"/>
              </a:buClr>
              <a:buSzPts val="1100"/>
              <a:buFont typeface="Arial"/>
              <a:buNone/>
            </a:pPr>
            <a:r>
              <a:rPr lang="en"/>
              <a:t>Let your family or caregiver know - communicating falls or a fear of falling can help them understand how to help you create a fall prevention plan.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097ddb6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097ddb6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097ddb6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097ddb6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If they are, encourage them to use canes or walkers.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cf7b6ab7c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cf7b6ab7c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f7b6ab7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cf7b6ab7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085" algn="l" rtl="0">
              <a:lnSpc>
                <a:spcPct val="115000"/>
              </a:lnSpc>
              <a:spcBef>
                <a:spcPts val="0"/>
              </a:spcBef>
              <a:spcAft>
                <a:spcPts val="0"/>
              </a:spcAft>
              <a:buClr>
                <a:srgbClr val="434343"/>
              </a:buClr>
              <a:buSzPts val="1992"/>
              <a:buFont typeface="Proxima Nova"/>
              <a:buChar char="●"/>
            </a:pPr>
            <a:r>
              <a:rPr lang="en" sz="1991">
                <a:solidFill>
                  <a:srgbClr val="434343"/>
                </a:solidFill>
                <a:latin typeface="Proxima Nova"/>
                <a:ea typeface="Proxima Nova"/>
                <a:cs typeface="Proxima Nova"/>
                <a:sym typeface="Proxima Nova"/>
              </a:rPr>
              <a:t>Fall Detection Systems use technology to sense any sudden movements or falls to notify a response agent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cf7b6ab7c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cf7b6ab7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d27bec932a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d27bec932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0f96499c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0f96499c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7cdef680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7cdef680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0f96499c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0f96499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27bec932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27bec932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72124238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72124238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e44616a1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e44616a1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7cdef680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7cdef680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7cdef680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7cdef680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7cdef680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7cdef680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7cdef680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7cdef680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risk factor we are going to be talking about is MULTITASKING. A recent study found that older adults are more likely to fall when performing concurrent tasks while walking or running. So multitasking can lead to imbalance, loss of attention, vision impairment. </a:t>
            </a:r>
            <a:endParaRPr/>
          </a:p>
          <a:p>
            <a:pPr marL="0" lvl="0" indent="0" algn="l" rtl="0">
              <a:spcBef>
                <a:spcPts val="0"/>
              </a:spcBef>
              <a:spcAft>
                <a:spcPts val="0"/>
              </a:spcAft>
              <a:buNone/>
            </a:pPr>
            <a:endParaRPr/>
          </a:p>
          <a:p>
            <a:pPr marL="0" lvl="0" indent="0" algn="l" rtl="0">
              <a:spcBef>
                <a:spcPts val="0"/>
              </a:spcBef>
              <a:spcAft>
                <a:spcPts val="0"/>
              </a:spcAft>
              <a:buNone/>
            </a:pPr>
            <a:r>
              <a:rPr lang="en"/>
              <a:t>It’s important that you have your full attention on your walking surface. Its also a good idea to not hold too many things when you are walking. Try not to multitask to reduce falls. </a:t>
            </a:r>
            <a:endParaRPr/>
          </a:p>
          <a:p>
            <a:pPr marL="0" lvl="0" indent="0" algn="l" rtl="0">
              <a:spcBef>
                <a:spcPts val="0"/>
              </a:spcBef>
              <a:spcAft>
                <a:spcPts val="0"/>
              </a:spcAft>
              <a:buNone/>
            </a:pPr>
            <a:endParaRPr/>
          </a:p>
          <a:p>
            <a:pPr marL="0" lvl="0" indent="0" algn="l" rtl="0">
              <a:spcBef>
                <a:spcPts val="0"/>
              </a:spcBef>
              <a:spcAft>
                <a:spcPts val="0"/>
              </a:spcAft>
              <a:buNone/>
            </a:pPr>
            <a:r>
              <a:rPr lang="en"/>
              <a:t>Another solution is music-based multitask exercise programs. A 2011 study foundt hat exercise classes like these, like Zumba, can help you improve gait and balance while reducing fall risk. That might be a fun way to get some exercise in and become better at multitasking!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7cdef680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7cdef680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Deficiencies in Vitamins D, B12, and K can cause dizziness, weakness, and blurred vision and can increase your risk for falls.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Vitamin D nutrients help keep muscles healthy. The sun is a natural source of Vitamin D but if you are indoors more than usual, try incorporating cod liver oil, trout, salmon, eggs, and mushrooms into your everyday diet.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Vitamin B12 nutrients can help prevent a type of anemia that can make you feel tired and weak. Vitamin B12 is found naturally in many foods like beef liver, clams, fish, poultry, eggs, and dairy products like milk and cheese.</a:t>
            </a:r>
            <a:endParaRPr/>
          </a:p>
          <a:p>
            <a:pPr marL="0" lvl="0" indent="0" algn="l" rtl="0">
              <a:spcBef>
                <a:spcPts val="0"/>
              </a:spcBef>
              <a:spcAft>
                <a:spcPts val="0"/>
              </a:spcAft>
              <a:buNone/>
            </a:pPr>
            <a:endParaRPr/>
          </a:p>
          <a:p>
            <a:pPr marL="0" lvl="0" indent="0" algn="l" rtl="0">
              <a:spcBef>
                <a:spcPts val="0"/>
              </a:spcBef>
              <a:spcAft>
                <a:spcPts val="0"/>
              </a:spcAft>
              <a:buNone/>
            </a:pPr>
            <a:r>
              <a:rPr lang="en"/>
              <a:t>Vitamin K nutrients are important for healthy bones. Vitamin K is naturally found in many foods like green leafy vegetables, blueberries, figs, meat, cheese, eggs, and soybeans.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fitdebtraining@gmail.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844" b="1" dirty="0"/>
              <a:t>Yolo Healthy Aging Alliance</a:t>
            </a:r>
            <a:endParaRPr sz="4844" b="1" dirty="0"/>
          </a:p>
          <a:p>
            <a:pPr marL="0" lvl="0" indent="0" algn="ctr" rtl="0">
              <a:spcBef>
                <a:spcPts val="0"/>
              </a:spcBef>
              <a:spcAft>
                <a:spcPts val="0"/>
              </a:spcAft>
              <a:buNone/>
            </a:pPr>
            <a:r>
              <a:rPr lang="en" b="1" dirty="0"/>
              <a:t>Fall Prevention Project: Day 1 </a:t>
            </a:r>
            <a:endParaRPr b="1" dirty="0"/>
          </a:p>
        </p:txBody>
      </p:sp>
      <p:pic>
        <p:nvPicPr>
          <p:cNvPr id="57" name="Google Shape;57;p13"/>
          <p:cNvPicPr preferRelativeResize="0"/>
          <p:nvPr/>
        </p:nvPicPr>
        <p:blipFill>
          <a:blip r:embed="rId3">
            <a:alphaModFix/>
          </a:blip>
          <a:stretch>
            <a:fillRect/>
          </a:stretch>
        </p:blipFill>
        <p:spPr>
          <a:xfrm>
            <a:off x="2602399" y="2929775"/>
            <a:ext cx="3939200" cy="2213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Vision Problems: </a:t>
            </a:r>
            <a:endParaRPr sz="3600" b="1" dirty="0"/>
          </a:p>
        </p:txBody>
      </p:sp>
      <p:sp>
        <p:nvSpPr>
          <p:cNvPr id="118" name="Google Shape;118;p22"/>
          <p:cNvSpPr txBox="1">
            <a:spLocks noGrp="1"/>
          </p:cNvSpPr>
          <p:nvPr>
            <p:ph type="body" idx="1"/>
          </p:nvPr>
        </p:nvSpPr>
        <p:spPr>
          <a:xfrm>
            <a:off x="311700" y="1017725"/>
            <a:ext cx="8520600" cy="38307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Clr>
                <a:srgbClr val="434343"/>
              </a:buClr>
              <a:buSzPts val="2100"/>
              <a:buChar char="●"/>
            </a:pPr>
            <a:r>
              <a:rPr lang="en" sz="2100">
                <a:solidFill>
                  <a:srgbClr val="434343"/>
                </a:solidFill>
              </a:rPr>
              <a:t>Visual problems impairs gait and balance and increases fall risk.</a:t>
            </a:r>
            <a:endParaRPr sz="2100">
              <a:solidFill>
                <a:srgbClr val="434343"/>
              </a:solidFill>
            </a:endParaRPr>
          </a:p>
          <a:p>
            <a:pPr marL="457200" lvl="0" indent="-361950" algn="l" rtl="0">
              <a:lnSpc>
                <a:spcPct val="150000"/>
              </a:lnSpc>
              <a:spcBef>
                <a:spcPts val="0"/>
              </a:spcBef>
              <a:spcAft>
                <a:spcPts val="0"/>
              </a:spcAft>
              <a:buClr>
                <a:srgbClr val="434343"/>
              </a:buClr>
              <a:buSzPts val="2100"/>
              <a:buChar char="●"/>
            </a:pPr>
            <a:r>
              <a:rPr lang="en" sz="2100">
                <a:solidFill>
                  <a:srgbClr val="434343"/>
                </a:solidFill>
              </a:rPr>
              <a:t>Eye diseases like cataracts and glaucoma are associated with falls.</a:t>
            </a:r>
            <a:endParaRPr sz="2100">
              <a:solidFill>
                <a:srgbClr val="434343"/>
              </a:solidFill>
            </a:endParaRPr>
          </a:p>
          <a:p>
            <a:pPr marL="457200" lvl="0" indent="-361950" algn="l" rtl="0">
              <a:lnSpc>
                <a:spcPct val="150000"/>
              </a:lnSpc>
              <a:spcBef>
                <a:spcPts val="0"/>
              </a:spcBef>
              <a:spcAft>
                <a:spcPts val="0"/>
              </a:spcAft>
              <a:buClr>
                <a:srgbClr val="434343"/>
              </a:buClr>
              <a:buSzPts val="2100"/>
              <a:buChar char="●"/>
            </a:pPr>
            <a:r>
              <a:rPr lang="en" sz="2100">
                <a:solidFill>
                  <a:srgbClr val="434343"/>
                </a:solidFill>
              </a:rPr>
              <a:t>Visit your eyecare provider for a comprehensive dilated eye exam </a:t>
            </a:r>
            <a:endParaRPr sz="2100">
              <a:solidFill>
                <a:srgbClr val="434343"/>
              </a:solidFill>
            </a:endParaRPr>
          </a:p>
          <a:p>
            <a:pPr marL="457200" lvl="0" indent="-361950" algn="l" rtl="0">
              <a:lnSpc>
                <a:spcPct val="100000"/>
              </a:lnSpc>
              <a:spcBef>
                <a:spcPts val="0"/>
              </a:spcBef>
              <a:spcAft>
                <a:spcPts val="0"/>
              </a:spcAft>
              <a:buClr>
                <a:srgbClr val="434343"/>
              </a:buClr>
              <a:buSzPts val="2100"/>
              <a:buChar char="●"/>
            </a:pPr>
            <a:r>
              <a:rPr lang="en" sz="2100">
                <a:solidFill>
                  <a:srgbClr val="434343"/>
                </a:solidFill>
              </a:rPr>
              <a:t>Almost 90% of blindness is caused by diabetes - set goals to manage your blood sugar, blood pressure, and cholesterol. </a:t>
            </a:r>
            <a:endParaRPr sz="2100">
              <a:solidFill>
                <a:srgbClr val="434343"/>
              </a:solidFill>
            </a:endParaRPr>
          </a:p>
          <a:p>
            <a:pPr marL="0" lvl="0" indent="0" algn="l" rtl="0">
              <a:lnSpc>
                <a:spcPct val="100000"/>
              </a:lnSpc>
              <a:spcBef>
                <a:spcPts val="1200"/>
              </a:spcBef>
              <a:spcAft>
                <a:spcPts val="0"/>
              </a:spcAft>
              <a:buNone/>
            </a:pPr>
            <a:endParaRPr sz="100">
              <a:solidFill>
                <a:srgbClr val="434343"/>
              </a:solidFill>
            </a:endParaRPr>
          </a:p>
          <a:p>
            <a:pPr marL="457200" lvl="0" indent="-361950" algn="l" rtl="0">
              <a:lnSpc>
                <a:spcPct val="100000"/>
              </a:lnSpc>
              <a:spcBef>
                <a:spcPts val="1200"/>
              </a:spcBef>
              <a:spcAft>
                <a:spcPts val="0"/>
              </a:spcAft>
              <a:buClr>
                <a:srgbClr val="434343"/>
              </a:buClr>
              <a:buSzPts val="2100"/>
              <a:buChar char="●"/>
            </a:pPr>
            <a:r>
              <a:rPr lang="en" sz="2100">
                <a:solidFill>
                  <a:srgbClr val="434343"/>
                </a:solidFill>
              </a:rPr>
              <a:t>Eating dark leafy greens, such as spinach, kale, or collard greens and fish is important for keeping your eyes healthy.</a:t>
            </a:r>
            <a:endParaRPr sz="2100">
              <a:solidFill>
                <a:srgbClr val="434343"/>
              </a:solidFill>
            </a:endParaRPr>
          </a:p>
          <a:p>
            <a:pPr marL="0" lvl="0" indent="0" algn="l" rtl="0">
              <a:lnSpc>
                <a:spcPct val="100000"/>
              </a:lnSpc>
              <a:spcBef>
                <a:spcPts val="1200"/>
              </a:spcBef>
              <a:spcAft>
                <a:spcPts val="0"/>
              </a:spcAft>
              <a:buNone/>
            </a:pPr>
            <a:endParaRPr sz="100">
              <a:solidFill>
                <a:srgbClr val="434343"/>
              </a:solidFill>
            </a:endParaRPr>
          </a:p>
          <a:p>
            <a:pPr marL="457200" lvl="0" indent="-361950" algn="l" rtl="0">
              <a:lnSpc>
                <a:spcPct val="150000"/>
              </a:lnSpc>
              <a:spcBef>
                <a:spcPts val="1200"/>
              </a:spcBef>
              <a:spcAft>
                <a:spcPts val="0"/>
              </a:spcAft>
              <a:buClr>
                <a:srgbClr val="434343"/>
              </a:buClr>
              <a:buSzPts val="2100"/>
              <a:buChar char="●"/>
            </a:pPr>
            <a:r>
              <a:rPr lang="en" sz="2100">
                <a:solidFill>
                  <a:srgbClr val="434343"/>
                </a:solidFill>
              </a:rPr>
              <a:t>Regularly wear protective and prescription eyewear. </a:t>
            </a:r>
            <a:endParaRPr sz="2100">
              <a:solidFill>
                <a:srgbClr val="434343"/>
              </a:solidFill>
            </a:endParaRPr>
          </a:p>
        </p:txBody>
      </p:sp>
      <p:pic>
        <p:nvPicPr>
          <p:cNvPr id="119" name="Google Shape;119;p22"/>
          <p:cNvPicPr preferRelativeResize="0"/>
          <p:nvPr/>
        </p:nvPicPr>
        <p:blipFill>
          <a:blip r:embed="rId3">
            <a:alphaModFix/>
          </a:blip>
          <a:stretch>
            <a:fillRect/>
          </a:stretch>
        </p:blipFill>
        <p:spPr>
          <a:xfrm>
            <a:off x="7298475" y="4005025"/>
            <a:ext cx="1485975" cy="1138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Check your Medications: </a:t>
            </a:r>
            <a:endParaRPr sz="3600" b="1" dirty="0"/>
          </a:p>
        </p:txBody>
      </p:sp>
      <p:sp>
        <p:nvSpPr>
          <p:cNvPr id="125" name="Google Shape;125;p23"/>
          <p:cNvSpPr txBox="1">
            <a:spLocks noGrp="1"/>
          </p:cNvSpPr>
          <p:nvPr>
            <p:ph type="body" idx="1"/>
          </p:nvPr>
        </p:nvSpPr>
        <p:spPr>
          <a:xfrm>
            <a:off x="311700" y="1017725"/>
            <a:ext cx="8520600" cy="3712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434343"/>
              </a:buClr>
              <a:buSzPts val="2100"/>
              <a:buChar char="●"/>
            </a:pPr>
            <a:r>
              <a:rPr lang="en" sz="2100">
                <a:solidFill>
                  <a:srgbClr val="434343"/>
                </a:solidFill>
              </a:rPr>
              <a:t>Cognitive function medications, mixing certain medication, and over-medication can increase risk of falls. </a:t>
            </a:r>
            <a:endParaRPr sz="2100">
              <a:solidFill>
                <a:srgbClr val="434343"/>
              </a:solidFill>
            </a:endParaRPr>
          </a:p>
          <a:p>
            <a:pPr marL="457200" lvl="0" indent="-361950" algn="l" rtl="0">
              <a:spcBef>
                <a:spcPts val="0"/>
              </a:spcBef>
              <a:spcAft>
                <a:spcPts val="0"/>
              </a:spcAft>
              <a:buClr>
                <a:srgbClr val="434343"/>
              </a:buClr>
              <a:buSzPts val="2100"/>
              <a:buChar char="●"/>
            </a:pPr>
            <a:r>
              <a:rPr lang="en" sz="2100">
                <a:solidFill>
                  <a:srgbClr val="434343"/>
                </a:solidFill>
              </a:rPr>
              <a:t>Impair vision, balance, gait, lead to slower reaction times, dizziness</a:t>
            </a:r>
            <a:endParaRPr sz="2100">
              <a:solidFill>
                <a:srgbClr val="434343"/>
              </a:solidFill>
            </a:endParaRPr>
          </a:p>
          <a:p>
            <a:pPr marL="457200" lvl="0" indent="-361950" algn="l" rtl="0">
              <a:spcBef>
                <a:spcPts val="0"/>
              </a:spcBef>
              <a:spcAft>
                <a:spcPts val="0"/>
              </a:spcAft>
              <a:buClr>
                <a:srgbClr val="434343"/>
              </a:buClr>
              <a:buSzPts val="2100"/>
              <a:buChar char="●"/>
            </a:pPr>
            <a:r>
              <a:rPr lang="en" sz="2100">
                <a:solidFill>
                  <a:srgbClr val="434343"/>
                </a:solidFill>
              </a:rPr>
              <a:t>It is important to regularly review medications and </a:t>
            </a:r>
            <a:endParaRPr sz="2100">
              <a:solidFill>
                <a:srgbClr val="434343"/>
              </a:solidFill>
            </a:endParaRPr>
          </a:p>
          <a:p>
            <a:pPr marL="914400" lvl="1" indent="-336550" algn="l" rtl="0">
              <a:spcBef>
                <a:spcPts val="0"/>
              </a:spcBef>
              <a:spcAft>
                <a:spcPts val="0"/>
              </a:spcAft>
              <a:buClr>
                <a:srgbClr val="434343"/>
              </a:buClr>
              <a:buSzPts val="1700"/>
              <a:buChar char="○"/>
            </a:pPr>
            <a:r>
              <a:rPr lang="en" sz="1700" b="1">
                <a:solidFill>
                  <a:srgbClr val="434343"/>
                </a:solidFill>
              </a:rPr>
              <a:t>Stop</a:t>
            </a:r>
            <a:r>
              <a:rPr lang="en" sz="1700">
                <a:solidFill>
                  <a:srgbClr val="434343"/>
                </a:solidFill>
              </a:rPr>
              <a:t> medications that are not needed anymore</a:t>
            </a:r>
            <a:endParaRPr sz="1700">
              <a:solidFill>
                <a:srgbClr val="434343"/>
              </a:solidFill>
            </a:endParaRPr>
          </a:p>
          <a:p>
            <a:pPr marL="914400" lvl="1" indent="-336550" algn="l" rtl="0">
              <a:spcBef>
                <a:spcPts val="0"/>
              </a:spcBef>
              <a:spcAft>
                <a:spcPts val="0"/>
              </a:spcAft>
              <a:buClr>
                <a:srgbClr val="434343"/>
              </a:buClr>
              <a:buSzPts val="1700"/>
              <a:buChar char="○"/>
            </a:pPr>
            <a:r>
              <a:rPr lang="en" sz="1700">
                <a:solidFill>
                  <a:srgbClr val="434343"/>
                </a:solidFill>
              </a:rPr>
              <a:t>Use </a:t>
            </a:r>
            <a:r>
              <a:rPr lang="en" sz="1700" b="1">
                <a:solidFill>
                  <a:srgbClr val="434343"/>
                </a:solidFill>
              </a:rPr>
              <a:t>alternative</a:t>
            </a:r>
            <a:r>
              <a:rPr lang="en" sz="1700">
                <a:solidFill>
                  <a:srgbClr val="434343"/>
                </a:solidFill>
              </a:rPr>
              <a:t> medicines when needed</a:t>
            </a:r>
            <a:endParaRPr sz="1700">
              <a:solidFill>
                <a:srgbClr val="434343"/>
              </a:solidFill>
            </a:endParaRPr>
          </a:p>
          <a:p>
            <a:pPr marL="914400" lvl="1" indent="-336550" algn="l" rtl="0">
              <a:spcBef>
                <a:spcPts val="0"/>
              </a:spcBef>
              <a:spcAft>
                <a:spcPts val="0"/>
              </a:spcAft>
              <a:buClr>
                <a:srgbClr val="434343"/>
              </a:buClr>
              <a:buSzPts val="1700"/>
              <a:buChar char="○"/>
            </a:pPr>
            <a:r>
              <a:rPr lang="en" sz="1700" b="1">
                <a:solidFill>
                  <a:srgbClr val="434343"/>
                </a:solidFill>
              </a:rPr>
              <a:t>Reduce</a:t>
            </a:r>
            <a:r>
              <a:rPr lang="en" sz="1700">
                <a:solidFill>
                  <a:srgbClr val="434343"/>
                </a:solidFill>
              </a:rPr>
              <a:t> medications to lower doses when possible</a:t>
            </a:r>
            <a:endParaRPr sz="1700">
              <a:solidFill>
                <a:srgbClr val="434343"/>
              </a:solidFill>
            </a:endParaRPr>
          </a:p>
          <a:p>
            <a:pPr marL="457200" lvl="0" indent="-361950" algn="l" rtl="0">
              <a:spcBef>
                <a:spcPts val="0"/>
              </a:spcBef>
              <a:spcAft>
                <a:spcPts val="0"/>
              </a:spcAft>
              <a:buClr>
                <a:srgbClr val="434343"/>
              </a:buClr>
              <a:buSzPts val="2100"/>
              <a:buChar char="●"/>
            </a:pPr>
            <a:r>
              <a:rPr lang="en" sz="2100">
                <a:solidFill>
                  <a:srgbClr val="434343"/>
                </a:solidFill>
              </a:rPr>
              <a:t>Develop a plan with your provider to reduce impacts of medications like using non-pharmacological medications</a:t>
            </a:r>
            <a:endParaRPr sz="2100">
              <a:solidFill>
                <a:srgbClr val="434343"/>
              </a:solidFill>
            </a:endParaRPr>
          </a:p>
        </p:txBody>
      </p:sp>
      <p:pic>
        <p:nvPicPr>
          <p:cNvPr id="126" name="Google Shape;126;p23"/>
          <p:cNvPicPr preferRelativeResize="0"/>
          <p:nvPr/>
        </p:nvPicPr>
        <p:blipFill>
          <a:blip r:embed="rId3">
            <a:alphaModFix/>
          </a:blip>
          <a:stretch>
            <a:fillRect/>
          </a:stretch>
        </p:blipFill>
        <p:spPr>
          <a:xfrm>
            <a:off x="7173225" y="2119975"/>
            <a:ext cx="1894900" cy="14158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Medications Linked to Falls: </a:t>
            </a:r>
            <a:endParaRPr sz="3600" b="1" dirty="0"/>
          </a:p>
        </p:txBody>
      </p:sp>
      <p:sp>
        <p:nvSpPr>
          <p:cNvPr id="132" name="Google Shape;132;p24"/>
          <p:cNvSpPr txBox="1">
            <a:spLocks noGrp="1"/>
          </p:cNvSpPr>
          <p:nvPr>
            <p:ph type="body" idx="1"/>
          </p:nvPr>
        </p:nvSpPr>
        <p:spPr>
          <a:xfrm>
            <a:off x="311700" y="1017725"/>
            <a:ext cx="8692800" cy="3700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434343"/>
              </a:buClr>
              <a:buSzPts val="1900"/>
              <a:buChar char="●"/>
            </a:pPr>
            <a:r>
              <a:rPr lang="en" sz="1900" b="1" dirty="0">
                <a:solidFill>
                  <a:srgbClr val="434343"/>
                </a:solidFill>
              </a:rPr>
              <a:t>Psychoactive Medications: </a:t>
            </a:r>
            <a:endParaRPr sz="1900" b="1"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Anticonvulsants</a:t>
            </a:r>
            <a:endParaRPr sz="1700"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Antidepressants </a:t>
            </a:r>
            <a:endParaRPr sz="1700"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Antipsychotics </a:t>
            </a:r>
            <a:endParaRPr sz="1700"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Benzodiazepines </a:t>
            </a:r>
            <a:endParaRPr sz="1700"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Opioids</a:t>
            </a:r>
            <a:endParaRPr sz="1700"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Sedatives-hypnotics</a:t>
            </a:r>
            <a:endParaRPr sz="1700" dirty="0">
              <a:solidFill>
                <a:srgbClr val="434343"/>
              </a:solidFill>
            </a:endParaRPr>
          </a:p>
          <a:p>
            <a:pPr marL="457200" lvl="0" indent="-349250" algn="l" rtl="0">
              <a:spcBef>
                <a:spcPts val="0"/>
              </a:spcBef>
              <a:spcAft>
                <a:spcPts val="0"/>
              </a:spcAft>
              <a:buClr>
                <a:srgbClr val="434343"/>
              </a:buClr>
              <a:buSzPts val="1900"/>
              <a:buChar char="●"/>
            </a:pPr>
            <a:r>
              <a:rPr lang="en" sz="1900" b="1" dirty="0">
                <a:solidFill>
                  <a:srgbClr val="434343"/>
                </a:solidFill>
              </a:rPr>
              <a:t>Prescription Drugs, Over-the-Counter medications, &amp; herbal supplements:</a:t>
            </a:r>
            <a:endParaRPr sz="1900" b="1"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Anticholinergics</a:t>
            </a:r>
            <a:endParaRPr sz="1700"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Antihistamines</a:t>
            </a:r>
            <a:endParaRPr sz="1700" dirty="0">
              <a:solidFill>
                <a:srgbClr val="434343"/>
              </a:solidFill>
            </a:endParaRPr>
          </a:p>
          <a:p>
            <a:pPr marL="914400" lvl="1" indent="-336550" algn="l" rtl="0">
              <a:spcBef>
                <a:spcPts val="0"/>
              </a:spcBef>
              <a:spcAft>
                <a:spcPts val="0"/>
              </a:spcAft>
              <a:buClr>
                <a:srgbClr val="434343"/>
              </a:buClr>
              <a:buSzPts val="1700"/>
              <a:buChar char="○"/>
            </a:pPr>
            <a:r>
              <a:rPr lang="en" sz="1700" dirty="0">
                <a:solidFill>
                  <a:srgbClr val="434343"/>
                </a:solidFill>
              </a:rPr>
              <a:t>Medications affecting blood pressure</a:t>
            </a:r>
            <a:endParaRPr sz="1700" dirty="0">
              <a:solidFill>
                <a:srgbClr val="434343"/>
              </a:solidFill>
            </a:endParaRPr>
          </a:p>
          <a:p>
            <a:pPr marL="914400" lvl="1" indent="-342900" algn="l" rtl="0">
              <a:spcBef>
                <a:spcPts val="0"/>
              </a:spcBef>
              <a:spcAft>
                <a:spcPts val="0"/>
              </a:spcAft>
              <a:buClr>
                <a:srgbClr val="434343"/>
              </a:buClr>
              <a:buSzPts val="1800"/>
              <a:buChar char="○"/>
            </a:pPr>
            <a:r>
              <a:rPr lang="en" sz="1700" dirty="0">
                <a:solidFill>
                  <a:srgbClr val="434343"/>
                </a:solidFill>
              </a:rPr>
              <a:t>Muscle relaxants</a:t>
            </a:r>
            <a:r>
              <a:rPr lang="en" sz="1800" dirty="0">
                <a:solidFill>
                  <a:srgbClr val="434343"/>
                </a:solidFill>
              </a:rPr>
              <a:t> </a:t>
            </a:r>
            <a:endParaRPr sz="1800" dirty="0">
              <a:solidFill>
                <a:srgbClr val="434343"/>
              </a:solidFill>
            </a:endParaRPr>
          </a:p>
        </p:txBody>
      </p:sp>
      <p:pic>
        <p:nvPicPr>
          <p:cNvPr id="133" name="Google Shape;133;p24"/>
          <p:cNvPicPr preferRelativeResize="0"/>
          <p:nvPr/>
        </p:nvPicPr>
        <p:blipFill>
          <a:blip r:embed="rId3">
            <a:alphaModFix/>
          </a:blip>
          <a:stretch>
            <a:fillRect/>
          </a:stretch>
        </p:blipFill>
        <p:spPr>
          <a:xfrm>
            <a:off x="6371650" y="974000"/>
            <a:ext cx="1651650" cy="2008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Orthostatic Hypotension: </a:t>
            </a:r>
            <a:endParaRPr sz="3600" b="1" dirty="0"/>
          </a:p>
        </p:txBody>
      </p:sp>
      <p:sp>
        <p:nvSpPr>
          <p:cNvPr id="139" name="Google Shape;139;p25"/>
          <p:cNvSpPr txBox="1">
            <a:spLocks noGrp="1"/>
          </p:cNvSpPr>
          <p:nvPr>
            <p:ph type="body" idx="1"/>
          </p:nvPr>
        </p:nvSpPr>
        <p:spPr>
          <a:xfrm>
            <a:off x="311700" y="1319325"/>
            <a:ext cx="8520600" cy="3416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434343"/>
              </a:buClr>
              <a:buSzPts val="2500"/>
              <a:buChar char="●"/>
            </a:pPr>
            <a:r>
              <a:rPr lang="en" sz="2500">
                <a:solidFill>
                  <a:srgbClr val="434343"/>
                </a:solidFill>
              </a:rPr>
              <a:t>Refers to a sudden drop of blood pressure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Causes dizziness, blurred vision, or even fainting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Caused by standing up too fast or dehydration</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Individuals on certain medications are more vulnerable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Stay hydrated, avoid intense exercise in hot weather, stand up very slowly, and regulate your blood pressure </a:t>
            </a:r>
            <a:endParaRPr sz="2500">
              <a:solidFill>
                <a:srgbClr val="434343"/>
              </a:solidFill>
            </a:endParaRPr>
          </a:p>
        </p:txBody>
      </p:sp>
      <p:pic>
        <p:nvPicPr>
          <p:cNvPr id="140" name="Google Shape;140;p25"/>
          <p:cNvPicPr preferRelativeResize="0"/>
          <p:nvPr/>
        </p:nvPicPr>
        <p:blipFill>
          <a:blip r:embed="rId3">
            <a:alphaModFix/>
          </a:blip>
          <a:stretch>
            <a:fillRect/>
          </a:stretch>
        </p:blipFill>
        <p:spPr>
          <a:xfrm>
            <a:off x="7835675" y="48025"/>
            <a:ext cx="1308325" cy="1746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t>Environmental Assessment and Trip Hazards: </a:t>
            </a:r>
            <a:endParaRPr sz="3200" b="1" dirty="0"/>
          </a:p>
        </p:txBody>
      </p:sp>
      <p:sp>
        <p:nvSpPr>
          <p:cNvPr id="146" name="Google Shape;146;p26"/>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434343"/>
              </a:buClr>
              <a:buSzPts val="1900"/>
              <a:buChar char="●"/>
            </a:pPr>
            <a:r>
              <a:rPr lang="en" sz="1900">
                <a:solidFill>
                  <a:srgbClr val="434343"/>
                </a:solidFill>
              </a:rPr>
              <a:t>Making your home environment fall-proof can prevent falls. </a:t>
            </a:r>
            <a:endParaRPr sz="1900">
              <a:solidFill>
                <a:srgbClr val="434343"/>
              </a:solidFill>
            </a:endParaRPr>
          </a:p>
          <a:p>
            <a:pPr marL="457200" lvl="0" indent="-349250" algn="l" rtl="0">
              <a:spcBef>
                <a:spcPts val="0"/>
              </a:spcBef>
              <a:spcAft>
                <a:spcPts val="0"/>
              </a:spcAft>
              <a:buClr>
                <a:srgbClr val="434343"/>
              </a:buClr>
              <a:buSzPts val="1900"/>
              <a:buChar char="●"/>
            </a:pPr>
            <a:r>
              <a:rPr lang="en" sz="1900">
                <a:solidFill>
                  <a:srgbClr val="434343"/>
                </a:solidFill>
              </a:rPr>
              <a:t>Falls are often due to trip hazards in your home which are easily overlooked but are simple fixes. </a:t>
            </a:r>
            <a:endParaRPr sz="1900">
              <a:solidFill>
                <a:srgbClr val="434343"/>
              </a:solidFill>
            </a:endParaRPr>
          </a:p>
          <a:p>
            <a:pPr marL="457200" lvl="0" indent="-349250" algn="l" rtl="0">
              <a:spcBef>
                <a:spcPts val="0"/>
              </a:spcBef>
              <a:spcAft>
                <a:spcPts val="0"/>
              </a:spcAft>
              <a:buClr>
                <a:srgbClr val="434343"/>
              </a:buClr>
              <a:buSzPts val="1900"/>
              <a:buChar char="●"/>
            </a:pPr>
            <a:r>
              <a:rPr lang="en" sz="1900">
                <a:solidFill>
                  <a:srgbClr val="434343"/>
                </a:solidFill>
              </a:rPr>
              <a:t>Let’s go through the CDC Check for Safety: A Home Fall Prevention Checklist!  </a:t>
            </a:r>
            <a:endParaRPr sz="1900">
              <a:solidFill>
                <a:srgbClr val="434343"/>
              </a:solidFill>
            </a:endParaRPr>
          </a:p>
          <a:p>
            <a:pPr marL="457200" lvl="0" indent="-349250" algn="l" rtl="0">
              <a:spcBef>
                <a:spcPts val="0"/>
              </a:spcBef>
              <a:spcAft>
                <a:spcPts val="0"/>
              </a:spcAft>
              <a:buClr>
                <a:srgbClr val="434343"/>
              </a:buClr>
              <a:buSzPts val="1900"/>
              <a:buChar char="●"/>
            </a:pPr>
            <a:r>
              <a:rPr lang="en" sz="1900">
                <a:solidFill>
                  <a:srgbClr val="434343"/>
                </a:solidFill>
              </a:rPr>
              <a:t>The different factors we will be assessing are:</a:t>
            </a:r>
            <a:endParaRPr sz="1900">
              <a:solidFill>
                <a:srgbClr val="434343"/>
              </a:solidFill>
            </a:endParaRPr>
          </a:p>
          <a:p>
            <a:pPr marL="914400" lvl="1" indent="-323850" algn="l" rtl="0">
              <a:spcBef>
                <a:spcPts val="0"/>
              </a:spcBef>
              <a:spcAft>
                <a:spcPts val="0"/>
              </a:spcAft>
              <a:buClr>
                <a:srgbClr val="434343"/>
              </a:buClr>
              <a:buSzPts val="1500"/>
              <a:buChar char="○"/>
            </a:pPr>
            <a:r>
              <a:rPr lang="en" sz="1500">
                <a:solidFill>
                  <a:srgbClr val="434343"/>
                </a:solidFill>
              </a:rPr>
              <a:t>Floors</a:t>
            </a:r>
            <a:endParaRPr sz="1500">
              <a:solidFill>
                <a:srgbClr val="434343"/>
              </a:solidFill>
            </a:endParaRPr>
          </a:p>
          <a:p>
            <a:pPr marL="914400" lvl="1" indent="-323850" algn="l" rtl="0">
              <a:spcBef>
                <a:spcPts val="0"/>
              </a:spcBef>
              <a:spcAft>
                <a:spcPts val="0"/>
              </a:spcAft>
              <a:buClr>
                <a:srgbClr val="434343"/>
              </a:buClr>
              <a:buSzPts val="1500"/>
              <a:buChar char="○"/>
            </a:pPr>
            <a:r>
              <a:rPr lang="en" sz="1500">
                <a:solidFill>
                  <a:srgbClr val="434343"/>
                </a:solidFill>
              </a:rPr>
              <a:t>Stairs and Steps</a:t>
            </a:r>
            <a:endParaRPr sz="1500">
              <a:solidFill>
                <a:srgbClr val="434343"/>
              </a:solidFill>
            </a:endParaRPr>
          </a:p>
          <a:p>
            <a:pPr marL="914400" lvl="1" indent="-323850" algn="l" rtl="0">
              <a:spcBef>
                <a:spcPts val="0"/>
              </a:spcBef>
              <a:spcAft>
                <a:spcPts val="0"/>
              </a:spcAft>
              <a:buClr>
                <a:srgbClr val="434343"/>
              </a:buClr>
              <a:buSzPts val="1500"/>
              <a:buChar char="○"/>
            </a:pPr>
            <a:r>
              <a:rPr lang="en" sz="1500">
                <a:solidFill>
                  <a:srgbClr val="434343"/>
                </a:solidFill>
              </a:rPr>
              <a:t>Kitchen</a:t>
            </a:r>
            <a:endParaRPr sz="1500">
              <a:solidFill>
                <a:srgbClr val="434343"/>
              </a:solidFill>
            </a:endParaRPr>
          </a:p>
          <a:p>
            <a:pPr marL="914400" lvl="1" indent="-323850" algn="l" rtl="0">
              <a:spcBef>
                <a:spcPts val="0"/>
              </a:spcBef>
              <a:spcAft>
                <a:spcPts val="0"/>
              </a:spcAft>
              <a:buClr>
                <a:srgbClr val="434343"/>
              </a:buClr>
              <a:buSzPts val="1500"/>
              <a:buChar char="○"/>
            </a:pPr>
            <a:r>
              <a:rPr lang="en" sz="1500">
                <a:solidFill>
                  <a:srgbClr val="434343"/>
                </a:solidFill>
              </a:rPr>
              <a:t>Bedroom</a:t>
            </a:r>
            <a:endParaRPr sz="1500">
              <a:solidFill>
                <a:srgbClr val="434343"/>
              </a:solidFill>
            </a:endParaRPr>
          </a:p>
          <a:p>
            <a:pPr marL="914400" lvl="1" indent="-323850" algn="l" rtl="0">
              <a:spcBef>
                <a:spcPts val="0"/>
              </a:spcBef>
              <a:spcAft>
                <a:spcPts val="0"/>
              </a:spcAft>
              <a:buClr>
                <a:srgbClr val="434343"/>
              </a:buClr>
              <a:buSzPts val="1500"/>
              <a:buChar char="○"/>
            </a:pPr>
            <a:r>
              <a:rPr lang="en" sz="1500">
                <a:solidFill>
                  <a:srgbClr val="434343"/>
                </a:solidFill>
              </a:rPr>
              <a:t>Shoes</a:t>
            </a:r>
            <a:endParaRPr sz="1500">
              <a:solidFill>
                <a:srgbClr val="434343"/>
              </a:solidFill>
            </a:endParaRPr>
          </a:p>
          <a:p>
            <a:pPr marL="914400" lvl="1" indent="-323850" algn="l" rtl="0">
              <a:spcBef>
                <a:spcPts val="0"/>
              </a:spcBef>
              <a:spcAft>
                <a:spcPts val="0"/>
              </a:spcAft>
              <a:buClr>
                <a:srgbClr val="434343"/>
              </a:buClr>
              <a:buSzPts val="1500"/>
              <a:buChar char="○"/>
            </a:pPr>
            <a:r>
              <a:rPr lang="en" sz="1500">
                <a:solidFill>
                  <a:srgbClr val="434343"/>
                </a:solidFill>
              </a:rPr>
              <a:t>Lighting</a:t>
            </a:r>
            <a:endParaRPr sz="1500">
              <a:solidFill>
                <a:srgbClr val="434343"/>
              </a:solidFill>
            </a:endParaRPr>
          </a:p>
        </p:txBody>
      </p:sp>
      <p:pic>
        <p:nvPicPr>
          <p:cNvPr id="147" name="Google Shape;147;p26"/>
          <p:cNvPicPr preferRelativeResize="0"/>
          <p:nvPr/>
        </p:nvPicPr>
        <p:blipFill>
          <a:blip r:embed="rId3">
            <a:alphaModFix/>
          </a:blip>
          <a:stretch>
            <a:fillRect/>
          </a:stretch>
        </p:blipFill>
        <p:spPr>
          <a:xfrm>
            <a:off x="5898850" y="2755450"/>
            <a:ext cx="3139175" cy="2388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Other Home Safety Tips: </a:t>
            </a:r>
            <a:endParaRPr sz="3600" b="1" dirty="0"/>
          </a:p>
        </p:txBody>
      </p:sp>
      <p:sp>
        <p:nvSpPr>
          <p:cNvPr id="153" name="Google Shape;15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96875" algn="l" rtl="0">
              <a:spcBef>
                <a:spcPts val="0"/>
              </a:spcBef>
              <a:spcAft>
                <a:spcPts val="0"/>
              </a:spcAft>
              <a:buClr>
                <a:srgbClr val="434343"/>
              </a:buClr>
              <a:buSzPts val="2650"/>
              <a:buChar char="●"/>
            </a:pPr>
            <a:r>
              <a:rPr lang="en" sz="2650">
                <a:solidFill>
                  <a:srgbClr val="434343"/>
                </a:solidFill>
              </a:rPr>
              <a:t>Wear shoes with grip inside and outside of the house. </a:t>
            </a:r>
            <a:endParaRPr sz="2650">
              <a:solidFill>
                <a:srgbClr val="434343"/>
              </a:solidFill>
            </a:endParaRPr>
          </a:p>
          <a:p>
            <a:pPr marL="457200" lvl="0" indent="-396875" algn="l" rtl="0">
              <a:spcBef>
                <a:spcPts val="0"/>
              </a:spcBef>
              <a:spcAft>
                <a:spcPts val="0"/>
              </a:spcAft>
              <a:buClr>
                <a:srgbClr val="434343"/>
              </a:buClr>
              <a:buSzPts val="2650"/>
              <a:buChar char="●"/>
            </a:pPr>
            <a:r>
              <a:rPr lang="en" sz="2650">
                <a:solidFill>
                  <a:srgbClr val="434343"/>
                </a:solidFill>
              </a:rPr>
              <a:t>Improve the lighting in your house.</a:t>
            </a:r>
            <a:endParaRPr sz="2650">
              <a:solidFill>
                <a:srgbClr val="434343"/>
              </a:solidFill>
            </a:endParaRPr>
          </a:p>
          <a:p>
            <a:pPr marL="457200" lvl="0" indent="-396875" algn="l" rtl="0">
              <a:spcBef>
                <a:spcPts val="0"/>
              </a:spcBef>
              <a:spcAft>
                <a:spcPts val="0"/>
              </a:spcAft>
              <a:buClr>
                <a:srgbClr val="434343"/>
              </a:buClr>
              <a:buSzPts val="2650"/>
              <a:buChar char="●"/>
            </a:pPr>
            <a:r>
              <a:rPr lang="en" sz="2650">
                <a:solidFill>
                  <a:srgbClr val="434343"/>
                </a:solidFill>
              </a:rPr>
              <a:t>Paint the edge of all steps and stairs with a contrasting color.</a:t>
            </a:r>
            <a:endParaRPr sz="2650">
              <a:solidFill>
                <a:srgbClr val="434343"/>
              </a:solidFill>
            </a:endParaRPr>
          </a:p>
          <a:p>
            <a:pPr marL="457200" lvl="0" indent="-396875" algn="l" rtl="0">
              <a:spcBef>
                <a:spcPts val="0"/>
              </a:spcBef>
              <a:spcAft>
                <a:spcPts val="0"/>
              </a:spcAft>
              <a:buClr>
                <a:srgbClr val="434343"/>
              </a:buClr>
              <a:buSzPts val="2650"/>
              <a:buChar char="●"/>
            </a:pPr>
            <a:r>
              <a:rPr lang="en" sz="2650">
                <a:solidFill>
                  <a:srgbClr val="434343"/>
                </a:solidFill>
              </a:rPr>
              <a:t>Use double-sided tape to tape your rugs down. </a:t>
            </a:r>
            <a:endParaRPr sz="2650">
              <a:solidFill>
                <a:srgbClr val="434343"/>
              </a:solidFill>
            </a:endParaRPr>
          </a:p>
          <a:p>
            <a:pPr marL="457200" lvl="0" indent="-396875" algn="l" rtl="0">
              <a:spcBef>
                <a:spcPts val="0"/>
              </a:spcBef>
              <a:spcAft>
                <a:spcPts val="0"/>
              </a:spcAft>
              <a:buClr>
                <a:srgbClr val="434343"/>
              </a:buClr>
              <a:buSzPts val="2650"/>
              <a:buChar char="●"/>
            </a:pPr>
            <a:r>
              <a:rPr lang="en" sz="2650">
                <a:solidFill>
                  <a:srgbClr val="434343"/>
                </a:solidFill>
              </a:rPr>
              <a:t>A surprising trip hazard: your pets! </a:t>
            </a:r>
            <a:endParaRPr sz="2650">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542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Bathroom Safety: </a:t>
            </a:r>
            <a:endParaRPr sz="3600" b="1" dirty="0"/>
          </a:p>
        </p:txBody>
      </p:sp>
      <p:sp>
        <p:nvSpPr>
          <p:cNvPr id="159" name="Google Shape;159;p28"/>
          <p:cNvSpPr txBox="1">
            <a:spLocks noGrp="1"/>
          </p:cNvSpPr>
          <p:nvPr>
            <p:ph type="body" idx="1"/>
          </p:nvPr>
        </p:nvSpPr>
        <p:spPr>
          <a:xfrm>
            <a:off x="311700" y="1212900"/>
            <a:ext cx="8728800" cy="30783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434343"/>
              </a:buClr>
              <a:buSzPts val="2500"/>
              <a:buChar char="●"/>
            </a:pPr>
            <a:r>
              <a:rPr lang="en" sz="2500">
                <a:solidFill>
                  <a:srgbClr val="434343"/>
                </a:solidFill>
              </a:rPr>
              <a:t>80% of falls in the home occur in the bathroom.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A majority of these falls occur while using the toilet or moving in and out of the tub/shower.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Showering and using the bathroom are essential parts of every individual’s routine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Follow these tips to make your bathroom fall-proof!</a:t>
            </a:r>
            <a:endParaRPr sz="2500">
              <a:solidFill>
                <a:srgbClr val="434343"/>
              </a:solidFill>
            </a:endParaRPr>
          </a:p>
          <a:p>
            <a:pPr marL="0" lvl="0" indent="0" algn="l" rtl="0">
              <a:spcBef>
                <a:spcPts val="1200"/>
              </a:spcBef>
              <a:spcAft>
                <a:spcPts val="1200"/>
              </a:spcAft>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00" b="1" dirty="0"/>
              <a:t>Bathroom Safety Tips: </a:t>
            </a:r>
            <a:endParaRPr sz="4000" b="1" dirty="0"/>
          </a:p>
        </p:txBody>
      </p:sp>
      <p:sp>
        <p:nvSpPr>
          <p:cNvPr id="165" name="Google Shape;165;p29"/>
          <p:cNvSpPr txBox="1">
            <a:spLocks noGrp="1"/>
          </p:cNvSpPr>
          <p:nvPr>
            <p:ph type="body" idx="1"/>
          </p:nvPr>
        </p:nvSpPr>
        <p:spPr>
          <a:xfrm>
            <a:off x="115550" y="1406075"/>
            <a:ext cx="8520600" cy="29541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434343"/>
              </a:buClr>
              <a:buSzPts val="2500"/>
              <a:buChar char="●"/>
            </a:pPr>
            <a:r>
              <a:rPr lang="en" sz="2500">
                <a:solidFill>
                  <a:srgbClr val="434343"/>
                </a:solidFill>
              </a:rPr>
              <a:t>Install grab bars inside the shower and by the toilet.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Place non-slip mats inside and outside the shower and in front of the toilet and sink.</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Use a shower chair with handles, a transfer bench, a raised toilet seat, lower shelving, and nightlights.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Regularly clean wet surfaces to reduce slippery soap scum</a:t>
            </a:r>
            <a:endParaRPr sz="2500"/>
          </a:p>
        </p:txBody>
      </p:sp>
      <p:pic>
        <p:nvPicPr>
          <p:cNvPr id="166" name="Google Shape;166;p29"/>
          <p:cNvPicPr preferRelativeResize="0"/>
          <p:nvPr/>
        </p:nvPicPr>
        <p:blipFill>
          <a:blip r:embed="rId3">
            <a:alphaModFix/>
          </a:blip>
          <a:stretch>
            <a:fillRect/>
          </a:stretch>
        </p:blipFill>
        <p:spPr>
          <a:xfrm>
            <a:off x="7547450" y="31425"/>
            <a:ext cx="1482125" cy="1482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b="1" dirty="0"/>
              <a:t>Confidence using Walking &amp; Standing Buddies:</a:t>
            </a:r>
            <a:endParaRPr sz="3200" b="1" dirty="0"/>
          </a:p>
        </p:txBody>
      </p:sp>
      <p:sp>
        <p:nvSpPr>
          <p:cNvPr id="172" name="Google Shape;172;p30"/>
          <p:cNvSpPr txBox="1">
            <a:spLocks noGrp="1"/>
          </p:cNvSpPr>
          <p:nvPr>
            <p:ph type="body" idx="1"/>
          </p:nvPr>
        </p:nvSpPr>
        <p:spPr>
          <a:xfrm>
            <a:off x="311700" y="1176800"/>
            <a:ext cx="8520600" cy="3416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434343"/>
              </a:buClr>
              <a:buSzPts val="2500"/>
              <a:buChar char="●"/>
            </a:pPr>
            <a:r>
              <a:rPr lang="en" sz="2500">
                <a:solidFill>
                  <a:srgbClr val="434343"/>
                </a:solidFill>
              </a:rPr>
              <a:t>If you feel unstable while walking in your home, try using a walking stick aka your walking buddy!</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Using grab bars around the house and in the bathroom can help you complete everyday activities with more confidence and safety.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Decorate and personalize your walking buddies!</a:t>
            </a:r>
            <a:endParaRPr sz="2500">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298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Body and Muscle Weakness: </a:t>
            </a:r>
            <a:endParaRPr sz="3600" b="1" dirty="0"/>
          </a:p>
        </p:txBody>
      </p:sp>
      <p:sp>
        <p:nvSpPr>
          <p:cNvPr id="178" name="Google Shape;178;p31"/>
          <p:cNvSpPr txBox="1">
            <a:spLocks noGrp="1"/>
          </p:cNvSpPr>
          <p:nvPr>
            <p:ph type="body" idx="1"/>
          </p:nvPr>
        </p:nvSpPr>
        <p:spPr>
          <a:xfrm>
            <a:off x="311700" y="1265750"/>
            <a:ext cx="8520600" cy="33906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434343"/>
              </a:buClr>
              <a:buSzPts val="2500"/>
              <a:buChar char="●"/>
            </a:pPr>
            <a:r>
              <a:rPr lang="en" sz="2500">
                <a:solidFill>
                  <a:srgbClr val="434343"/>
                </a:solidFill>
              </a:rPr>
              <a:t>Avoid falls and maintain balance by staying active!</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A previous study found that lower-extremity (legs, ankles, knees) weakness is a primary risk factor for falls.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Muscle tightness and cramps can also lead to falls.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Regular exercises and stretches of lower and upper extremities can strengthen muscles.</a:t>
            </a:r>
            <a:endParaRPr sz="2500">
              <a:solidFill>
                <a:srgbClr val="434343"/>
              </a:solidFill>
            </a:endParaRPr>
          </a:p>
        </p:txBody>
      </p:sp>
      <p:pic>
        <p:nvPicPr>
          <p:cNvPr id="179" name="Google Shape;179;p31"/>
          <p:cNvPicPr preferRelativeResize="0"/>
          <p:nvPr/>
        </p:nvPicPr>
        <p:blipFill>
          <a:blip r:embed="rId3">
            <a:alphaModFix/>
          </a:blip>
          <a:stretch>
            <a:fillRect/>
          </a:stretch>
        </p:blipFill>
        <p:spPr>
          <a:xfrm>
            <a:off x="7201105" y="0"/>
            <a:ext cx="1527220" cy="1372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Introductions: </a:t>
            </a:r>
            <a:endParaRPr sz="3600" b="1" dirty="0"/>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34343"/>
              </a:buClr>
              <a:buSzPts val="2400"/>
              <a:buChar char="●"/>
            </a:pPr>
            <a:r>
              <a:rPr lang="en" sz="2400" b="1">
                <a:solidFill>
                  <a:srgbClr val="434343"/>
                </a:solidFill>
              </a:rPr>
              <a:t>Dr. Sheila Allen, RN, PhD</a:t>
            </a:r>
            <a:endParaRPr sz="2400" b="1">
              <a:solidFill>
                <a:srgbClr val="434343"/>
              </a:solidFill>
            </a:endParaRPr>
          </a:p>
          <a:p>
            <a:pPr marL="914400" lvl="1" indent="-355600" algn="l" rtl="0">
              <a:spcBef>
                <a:spcPts val="0"/>
              </a:spcBef>
              <a:spcAft>
                <a:spcPts val="0"/>
              </a:spcAft>
              <a:buClr>
                <a:srgbClr val="434343"/>
              </a:buClr>
              <a:buSzPts val="2000"/>
              <a:buChar char="○"/>
            </a:pPr>
            <a:r>
              <a:rPr lang="en" sz="2000">
                <a:solidFill>
                  <a:srgbClr val="434343"/>
                </a:solidFill>
              </a:rPr>
              <a:t>Executive Director of Yolo Healthy Aging Alliance (YHAA) </a:t>
            </a:r>
            <a:endParaRPr sz="2000">
              <a:solidFill>
                <a:srgbClr val="434343"/>
              </a:solidFill>
            </a:endParaRPr>
          </a:p>
          <a:p>
            <a:pPr marL="914400" lvl="1" indent="-355600" algn="l" rtl="0">
              <a:spcBef>
                <a:spcPts val="0"/>
              </a:spcBef>
              <a:spcAft>
                <a:spcPts val="0"/>
              </a:spcAft>
              <a:buClr>
                <a:srgbClr val="434343"/>
              </a:buClr>
              <a:buSzPts val="2000"/>
              <a:buChar char="○"/>
            </a:pPr>
            <a:r>
              <a:rPr lang="en" sz="2000">
                <a:solidFill>
                  <a:srgbClr val="434343"/>
                </a:solidFill>
              </a:rPr>
              <a:t>Email: sheila.allen@yolohealthyaging.org</a:t>
            </a:r>
            <a:endParaRPr sz="2000">
              <a:solidFill>
                <a:srgbClr val="434343"/>
              </a:solidFill>
            </a:endParaRPr>
          </a:p>
          <a:p>
            <a:pPr marL="457200" lvl="0" indent="-381000" algn="l" rtl="0">
              <a:spcBef>
                <a:spcPts val="0"/>
              </a:spcBef>
              <a:spcAft>
                <a:spcPts val="0"/>
              </a:spcAft>
              <a:buClr>
                <a:srgbClr val="434343"/>
              </a:buClr>
              <a:buSzPts val="2400"/>
              <a:buChar char="●"/>
            </a:pPr>
            <a:r>
              <a:rPr lang="en" sz="2400" b="1">
                <a:solidFill>
                  <a:srgbClr val="434343"/>
                </a:solidFill>
              </a:rPr>
              <a:t>Amal Syed</a:t>
            </a:r>
            <a:endParaRPr sz="2400" b="1">
              <a:solidFill>
                <a:srgbClr val="434343"/>
              </a:solidFill>
            </a:endParaRPr>
          </a:p>
          <a:p>
            <a:pPr marL="914400" lvl="1" indent="-355600" algn="l" rtl="0">
              <a:spcBef>
                <a:spcPts val="0"/>
              </a:spcBef>
              <a:spcAft>
                <a:spcPts val="0"/>
              </a:spcAft>
              <a:buClr>
                <a:srgbClr val="434343"/>
              </a:buClr>
              <a:buSzPts val="2000"/>
              <a:buChar char="○"/>
            </a:pPr>
            <a:r>
              <a:rPr lang="en" sz="2000">
                <a:solidFill>
                  <a:srgbClr val="434343"/>
                </a:solidFill>
              </a:rPr>
              <a:t>Master of Public Health student at UC Davis  and Intern at YHAA</a:t>
            </a:r>
            <a:endParaRPr sz="2000">
              <a:solidFill>
                <a:srgbClr val="434343"/>
              </a:solidFill>
            </a:endParaRPr>
          </a:p>
          <a:p>
            <a:pPr marL="914400" lvl="1" indent="-355600" algn="l" rtl="0">
              <a:spcBef>
                <a:spcPts val="0"/>
              </a:spcBef>
              <a:spcAft>
                <a:spcPts val="0"/>
              </a:spcAft>
              <a:buClr>
                <a:srgbClr val="434343"/>
              </a:buClr>
              <a:buSzPts val="2000"/>
              <a:buChar char="○"/>
            </a:pPr>
            <a:r>
              <a:rPr lang="en" sz="2000">
                <a:solidFill>
                  <a:srgbClr val="434343"/>
                </a:solidFill>
              </a:rPr>
              <a:t>Email: amsyed@ucdavis.edu</a:t>
            </a:r>
            <a:endParaRPr sz="2000">
              <a:solidFill>
                <a:srgbClr val="434343"/>
              </a:solidFill>
            </a:endParaRPr>
          </a:p>
          <a:p>
            <a:pPr marL="457200" lvl="0" indent="-381000" algn="l" rtl="0">
              <a:spcBef>
                <a:spcPts val="0"/>
              </a:spcBef>
              <a:spcAft>
                <a:spcPts val="0"/>
              </a:spcAft>
              <a:buClr>
                <a:srgbClr val="434343"/>
              </a:buClr>
              <a:buSzPts val="2400"/>
              <a:buChar char="●"/>
            </a:pPr>
            <a:r>
              <a:rPr lang="en" sz="2400" b="1">
                <a:solidFill>
                  <a:srgbClr val="434343"/>
                </a:solidFill>
              </a:rPr>
              <a:t>Deborah Eernisse</a:t>
            </a:r>
            <a:endParaRPr sz="2400" b="1">
              <a:solidFill>
                <a:srgbClr val="434343"/>
              </a:solidFill>
            </a:endParaRPr>
          </a:p>
          <a:p>
            <a:pPr marL="914400" lvl="1" indent="-355600" algn="l" rtl="0">
              <a:spcBef>
                <a:spcPts val="0"/>
              </a:spcBef>
              <a:spcAft>
                <a:spcPts val="0"/>
              </a:spcAft>
              <a:buClr>
                <a:srgbClr val="434343"/>
              </a:buClr>
              <a:buSzPts val="2000"/>
              <a:buChar char="○"/>
            </a:pPr>
            <a:r>
              <a:rPr lang="en" sz="2000">
                <a:solidFill>
                  <a:srgbClr val="434343"/>
                </a:solidFill>
              </a:rPr>
              <a:t>Personal Fitness Trainer </a:t>
            </a:r>
            <a:endParaRPr sz="2000">
              <a:solidFill>
                <a:srgbClr val="434343"/>
              </a:solidFill>
            </a:endParaRPr>
          </a:p>
          <a:p>
            <a:pPr marL="914400" lvl="1" indent="-355600" algn="l" rtl="0">
              <a:spcBef>
                <a:spcPts val="0"/>
              </a:spcBef>
              <a:spcAft>
                <a:spcPts val="0"/>
              </a:spcAft>
              <a:buClr>
                <a:srgbClr val="434343"/>
              </a:buClr>
              <a:buSzPts val="2000"/>
              <a:buChar char="○"/>
            </a:pPr>
            <a:r>
              <a:rPr lang="en" sz="2000">
                <a:solidFill>
                  <a:srgbClr val="434343"/>
                </a:solidFill>
              </a:rPr>
              <a:t>Email: </a:t>
            </a:r>
            <a:r>
              <a:rPr lang="en" sz="2000" u="sng">
                <a:solidFill>
                  <a:schemeClr val="hlink"/>
                </a:solidFill>
                <a:hlinkClick r:id="rId3"/>
              </a:rPr>
              <a:t>fitdebtraining@gmail.com</a:t>
            </a:r>
            <a:endParaRPr sz="2000">
              <a:solidFill>
                <a:srgbClr val="434343"/>
              </a:solidFill>
            </a:endParaRPr>
          </a:p>
          <a:p>
            <a:pPr marL="0" lvl="0" indent="0" algn="l" rtl="0">
              <a:spcBef>
                <a:spcPts val="1200"/>
              </a:spcBef>
              <a:spcAft>
                <a:spcPts val="1200"/>
              </a:spcAft>
              <a:buNone/>
            </a:pPr>
            <a:endParaRPr sz="2000">
              <a:solidFill>
                <a:srgbClr val="434343"/>
              </a:solidFill>
            </a:endParaRPr>
          </a:p>
        </p:txBody>
      </p:sp>
      <p:pic>
        <p:nvPicPr>
          <p:cNvPr id="64" name="Google Shape;64;p14"/>
          <p:cNvPicPr preferRelativeResize="0"/>
          <p:nvPr/>
        </p:nvPicPr>
        <p:blipFill>
          <a:blip r:embed="rId4">
            <a:alphaModFix/>
          </a:blip>
          <a:stretch>
            <a:fillRect/>
          </a:stretch>
        </p:blipFill>
        <p:spPr>
          <a:xfrm>
            <a:off x="7178050" y="3768875"/>
            <a:ext cx="1859800" cy="1374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b="1" dirty="0"/>
              <a:t>Fit Deb Training Live Demonstration:  </a:t>
            </a:r>
            <a:endParaRPr sz="3200" b="1" dirty="0"/>
          </a:p>
        </p:txBody>
      </p:sp>
      <p:sp>
        <p:nvSpPr>
          <p:cNvPr id="185" name="Google Shape;185;p32"/>
          <p:cNvSpPr txBox="1">
            <a:spLocks noGrp="1"/>
          </p:cNvSpPr>
          <p:nvPr>
            <p:ph type="body" idx="1"/>
          </p:nvPr>
        </p:nvSpPr>
        <p:spPr>
          <a:xfrm>
            <a:off x="311700" y="954300"/>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Char char="●"/>
            </a:pPr>
            <a:r>
              <a:rPr lang="en" sz="2000">
                <a:solidFill>
                  <a:srgbClr val="434343"/>
                </a:solidFill>
              </a:rPr>
              <a:t>Received her bachelor’s degree in Psychology and a minor in Adult Development and Aging from UC Davis</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Certified as an Occupational Therapy Assistant through Sacramento City College</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Offers practical &amp; innovative ways to help meet varied fitness goals</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Works one on one and leads classes online - offers monthly virtual workshops through the Davis Senior Center</a:t>
            </a:r>
            <a:endParaRPr sz="2000">
              <a:solidFill>
                <a:srgbClr val="434343"/>
              </a:solidFill>
            </a:endParaRPr>
          </a:p>
          <a:p>
            <a:pPr marL="914400" lvl="1" indent="-342900" algn="l" rtl="0">
              <a:spcBef>
                <a:spcPts val="0"/>
              </a:spcBef>
              <a:spcAft>
                <a:spcPts val="0"/>
              </a:spcAft>
              <a:buClr>
                <a:srgbClr val="434343"/>
              </a:buClr>
              <a:buSzPts val="1800"/>
              <a:buChar char="○"/>
            </a:pPr>
            <a:r>
              <a:rPr lang="en" sz="1800">
                <a:solidFill>
                  <a:srgbClr val="434343"/>
                </a:solidFill>
              </a:rPr>
              <a:t>Last month’s topic was Pelvic Stability and July’s focus is on the Buttocks</a:t>
            </a:r>
            <a:endParaRPr sz="18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Today and Tomorrow: muscle strengthening and flexibility techniques</a:t>
            </a:r>
            <a:endParaRPr sz="2000">
              <a:solidFill>
                <a:srgbClr val="43434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ctrTitle"/>
          </p:nvPr>
        </p:nvSpPr>
        <p:spPr>
          <a:xfrm>
            <a:off x="311699" y="657000"/>
            <a:ext cx="8520600" cy="1957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dirty="0"/>
              <a:t>Yolo Healthy Aging Alliance</a:t>
            </a:r>
            <a:br>
              <a:rPr lang="en" b="1" dirty="0"/>
            </a:br>
            <a:r>
              <a:rPr lang="en" b="1" dirty="0"/>
              <a:t>Fall Prevention Presentation: Day 2 </a:t>
            </a:r>
            <a:endParaRPr b="1" dirty="0"/>
          </a:p>
        </p:txBody>
      </p:sp>
      <p:pic>
        <p:nvPicPr>
          <p:cNvPr id="191" name="Google Shape;191;p33"/>
          <p:cNvPicPr preferRelativeResize="0"/>
          <p:nvPr/>
        </p:nvPicPr>
        <p:blipFill>
          <a:blip r:embed="rId3">
            <a:alphaModFix/>
          </a:blip>
          <a:stretch>
            <a:fillRect/>
          </a:stretch>
        </p:blipFill>
        <p:spPr>
          <a:xfrm>
            <a:off x="2163486" y="2934250"/>
            <a:ext cx="4817025" cy="2209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Tell your caregiver and doctor after falling: </a:t>
            </a:r>
            <a:endParaRPr sz="3600" b="1" dirty="0"/>
          </a:p>
        </p:txBody>
      </p:sp>
      <p:sp>
        <p:nvSpPr>
          <p:cNvPr id="197" name="Google Shape;197;p34"/>
          <p:cNvSpPr txBox="1">
            <a:spLocks noGrp="1"/>
          </p:cNvSpPr>
          <p:nvPr>
            <p:ph type="body" idx="1"/>
          </p:nvPr>
        </p:nvSpPr>
        <p:spPr>
          <a:xfrm>
            <a:off x="311700" y="1142525"/>
            <a:ext cx="85206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Clr>
                <a:srgbClr val="434343"/>
              </a:buClr>
              <a:buSzPts val="2500"/>
              <a:buChar char="●"/>
            </a:pPr>
            <a:r>
              <a:rPr lang="en" sz="2500">
                <a:solidFill>
                  <a:srgbClr val="434343"/>
                </a:solidFill>
              </a:rPr>
              <a:t>Fall prevention is a team effort!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Inform your doctor or a medical professional after a fall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Many injuries can be undetected and it’s better to treat them as early as possible.  </a:t>
            </a:r>
            <a:endParaRPr sz="2500">
              <a:solidFill>
                <a:srgbClr val="434343"/>
              </a:solidFill>
            </a:endParaRPr>
          </a:p>
          <a:p>
            <a:pPr marL="457200" lvl="0" indent="-387350" algn="l" rtl="0">
              <a:spcBef>
                <a:spcPts val="0"/>
              </a:spcBef>
              <a:spcAft>
                <a:spcPts val="0"/>
              </a:spcAft>
              <a:buClr>
                <a:srgbClr val="434343"/>
              </a:buClr>
              <a:buSzPts val="2500"/>
              <a:buChar char="●"/>
            </a:pPr>
            <a:r>
              <a:rPr lang="en" sz="2500">
                <a:solidFill>
                  <a:srgbClr val="434343"/>
                </a:solidFill>
              </a:rPr>
              <a:t>Let your family or caregiver know - communicating falls or a fear of falling can help them help you.</a:t>
            </a:r>
            <a:endParaRPr sz="2500">
              <a:solidFill>
                <a:srgbClr val="434343"/>
              </a:solidFill>
            </a:endParaRPr>
          </a:p>
          <a:p>
            <a:pPr marL="0" lvl="0" indent="0" algn="l" rtl="0">
              <a:spcBef>
                <a:spcPts val="1200"/>
              </a:spcBef>
              <a:spcAft>
                <a:spcPts val="1200"/>
              </a:spcAft>
              <a:buNone/>
            </a:pPr>
            <a:endParaRPr/>
          </a:p>
        </p:txBody>
      </p:sp>
      <p:pic>
        <p:nvPicPr>
          <p:cNvPr id="198" name="Google Shape;198;p34"/>
          <p:cNvPicPr preferRelativeResize="0"/>
          <p:nvPr/>
        </p:nvPicPr>
        <p:blipFill>
          <a:blip r:embed="rId3">
            <a:alphaModFix/>
          </a:blip>
          <a:stretch>
            <a:fillRect/>
          </a:stretch>
        </p:blipFill>
        <p:spPr>
          <a:xfrm>
            <a:off x="6292150" y="3871625"/>
            <a:ext cx="2769100" cy="1271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Things a caregiver should do: </a:t>
            </a:r>
            <a:endParaRPr sz="3600" b="1" dirty="0"/>
          </a:p>
        </p:txBody>
      </p:sp>
      <p:sp>
        <p:nvSpPr>
          <p:cNvPr id="204" name="Google Shape;204;p35"/>
          <p:cNvSpPr txBox="1">
            <a:spLocks noGrp="1"/>
          </p:cNvSpPr>
          <p:nvPr>
            <p:ph type="body" idx="1"/>
          </p:nvPr>
        </p:nvSpPr>
        <p:spPr>
          <a:xfrm>
            <a:off x="311700" y="1065025"/>
            <a:ext cx="8520600" cy="3651000"/>
          </a:xfrm>
          <a:prstGeom prst="rect">
            <a:avLst/>
          </a:prstGeom>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Clr>
                <a:srgbClr val="434343"/>
              </a:buClr>
              <a:buSzPts val="2500"/>
              <a:buChar char="●"/>
            </a:pPr>
            <a:r>
              <a:rPr lang="en" sz="2500">
                <a:solidFill>
                  <a:srgbClr val="434343"/>
                </a:solidFill>
              </a:rPr>
              <a:t>Reach out to your loved one to find out if they have Fall-ophobia - develop a fall prevention plan with them.</a:t>
            </a:r>
            <a:endParaRPr sz="2500">
              <a:solidFill>
                <a:srgbClr val="434343"/>
              </a:solidFill>
            </a:endParaRPr>
          </a:p>
          <a:p>
            <a:pPr marL="0" lvl="0" indent="0" algn="l" rtl="0">
              <a:lnSpc>
                <a:spcPct val="105000"/>
              </a:lnSpc>
              <a:spcBef>
                <a:spcPts val="1200"/>
              </a:spcBef>
              <a:spcAft>
                <a:spcPts val="0"/>
              </a:spcAft>
              <a:buNone/>
            </a:pPr>
            <a:endParaRPr sz="100">
              <a:solidFill>
                <a:srgbClr val="434343"/>
              </a:solidFill>
            </a:endParaRPr>
          </a:p>
          <a:p>
            <a:pPr marL="457200" lvl="0" indent="-387350" algn="l" rtl="0">
              <a:lnSpc>
                <a:spcPct val="100000"/>
              </a:lnSpc>
              <a:spcBef>
                <a:spcPts val="1200"/>
              </a:spcBef>
              <a:spcAft>
                <a:spcPts val="0"/>
              </a:spcAft>
              <a:buClr>
                <a:srgbClr val="434343"/>
              </a:buClr>
              <a:buSzPts val="2500"/>
              <a:buChar char="●"/>
            </a:pPr>
            <a:r>
              <a:rPr lang="en" sz="2500">
                <a:solidFill>
                  <a:srgbClr val="434343"/>
                </a:solidFill>
              </a:rPr>
              <a:t>Find out if there are any aspects of their health and lifestyle that are giving them problems. </a:t>
            </a:r>
            <a:endParaRPr sz="2500">
              <a:solidFill>
                <a:srgbClr val="434343"/>
              </a:solidFill>
            </a:endParaRPr>
          </a:p>
          <a:p>
            <a:pPr marL="457200" lvl="0" indent="0" algn="l" rtl="0">
              <a:lnSpc>
                <a:spcPct val="105000"/>
              </a:lnSpc>
              <a:spcBef>
                <a:spcPts val="1200"/>
              </a:spcBef>
              <a:spcAft>
                <a:spcPts val="0"/>
              </a:spcAft>
              <a:buNone/>
            </a:pPr>
            <a:endParaRPr sz="100">
              <a:solidFill>
                <a:srgbClr val="434343"/>
              </a:solidFill>
            </a:endParaRPr>
          </a:p>
          <a:p>
            <a:pPr marL="457200" lvl="0" indent="-387350" algn="l" rtl="0">
              <a:lnSpc>
                <a:spcPct val="100000"/>
              </a:lnSpc>
              <a:spcBef>
                <a:spcPts val="1200"/>
              </a:spcBef>
              <a:spcAft>
                <a:spcPts val="0"/>
              </a:spcAft>
              <a:buClr>
                <a:srgbClr val="434343"/>
              </a:buClr>
              <a:buSzPts val="2500"/>
              <a:buChar char="●"/>
            </a:pPr>
            <a:r>
              <a:rPr lang="en" sz="2500">
                <a:solidFill>
                  <a:srgbClr val="434343"/>
                </a:solidFill>
              </a:rPr>
              <a:t>Ask about their last eye check-up, encourage them to get a eye exam, see if there prescription is current.</a:t>
            </a:r>
            <a:endParaRPr sz="2500">
              <a:solidFill>
                <a:srgbClr val="434343"/>
              </a:solidFill>
            </a:endParaRPr>
          </a:p>
        </p:txBody>
      </p:sp>
      <p:pic>
        <p:nvPicPr>
          <p:cNvPr id="205" name="Google Shape;205;p35"/>
          <p:cNvPicPr preferRelativeResize="0"/>
          <p:nvPr/>
        </p:nvPicPr>
        <p:blipFill>
          <a:blip r:embed="rId3">
            <a:alphaModFix/>
          </a:blip>
          <a:stretch>
            <a:fillRect/>
          </a:stretch>
        </p:blipFill>
        <p:spPr>
          <a:xfrm>
            <a:off x="7964825" y="14825"/>
            <a:ext cx="1179175" cy="1569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ct val="28741"/>
              <a:buFont typeface="Arial"/>
              <a:buNone/>
            </a:pPr>
            <a:r>
              <a:rPr lang="en" sz="4000" b="1" dirty="0"/>
              <a:t>Things a caregiver should do:</a:t>
            </a:r>
            <a:r>
              <a:rPr lang="en" sz="3600" b="1" dirty="0"/>
              <a:t> </a:t>
            </a:r>
            <a:endParaRPr sz="3600" b="1" dirty="0"/>
          </a:p>
        </p:txBody>
      </p:sp>
      <p:sp>
        <p:nvSpPr>
          <p:cNvPr id="211" name="Google Shape;211;p36"/>
          <p:cNvSpPr txBox="1">
            <a:spLocks noGrp="1"/>
          </p:cNvSpPr>
          <p:nvPr>
            <p:ph type="body" idx="1"/>
          </p:nvPr>
        </p:nvSpPr>
        <p:spPr>
          <a:xfrm>
            <a:off x="311700" y="1437775"/>
            <a:ext cx="8520600" cy="3579300"/>
          </a:xfrm>
          <a:prstGeom prst="rect">
            <a:avLst/>
          </a:prstGeom>
        </p:spPr>
        <p:txBody>
          <a:bodyPr spcFirstLastPara="1" wrap="square" lIns="91425" tIns="91425" rIns="91425" bIns="91425" anchor="t" anchorCtr="0">
            <a:normAutofit/>
          </a:bodyPr>
          <a:lstStyle/>
          <a:p>
            <a:pPr marL="457200" lvl="0" indent="-387350" algn="l" rtl="0">
              <a:lnSpc>
                <a:spcPct val="105000"/>
              </a:lnSpc>
              <a:spcBef>
                <a:spcPts val="0"/>
              </a:spcBef>
              <a:spcAft>
                <a:spcPts val="0"/>
              </a:spcAft>
              <a:buClr>
                <a:srgbClr val="434343"/>
              </a:buClr>
              <a:buSzPts val="2500"/>
              <a:buChar char="●"/>
            </a:pPr>
            <a:r>
              <a:rPr lang="en" sz="2500">
                <a:solidFill>
                  <a:srgbClr val="434343"/>
                </a:solidFill>
              </a:rPr>
              <a:t>Notice if they are using walls or furniture to stabilize themselves/help them walk. </a:t>
            </a:r>
            <a:endParaRPr sz="2500">
              <a:solidFill>
                <a:srgbClr val="434343"/>
              </a:solidFill>
            </a:endParaRPr>
          </a:p>
          <a:p>
            <a:pPr marL="0" lvl="0" indent="0" algn="l" rtl="0">
              <a:lnSpc>
                <a:spcPct val="105000"/>
              </a:lnSpc>
              <a:spcBef>
                <a:spcPts val="1200"/>
              </a:spcBef>
              <a:spcAft>
                <a:spcPts val="0"/>
              </a:spcAft>
              <a:buNone/>
            </a:pPr>
            <a:endParaRPr sz="554">
              <a:solidFill>
                <a:srgbClr val="434343"/>
              </a:solidFill>
            </a:endParaRPr>
          </a:p>
          <a:p>
            <a:pPr marL="457200" lvl="0" indent="-387350" algn="l" rtl="0">
              <a:lnSpc>
                <a:spcPct val="105000"/>
              </a:lnSpc>
              <a:spcBef>
                <a:spcPts val="1200"/>
              </a:spcBef>
              <a:spcAft>
                <a:spcPts val="0"/>
              </a:spcAft>
              <a:buClr>
                <a:srgbClr val="434343"/>
              </a:buClr>
              <a:buSzPts val="2500"/>
              <a:buChar char="●"/>
            </a:pPr>
            <a:r>
              <a:rPr lang="en" sz="2500">
                <a:solidFill>
                  <a:srgbClr val="434343"/>
                </a:solidFill>
              </a:rPr>
              <a:t>Help them create spreadsheets or alarms to keep track of their medications.</a:t>
            </a:r>
            <a:endParaRPr sz="2500">
              <a:solidFill>
                <a:srgbClr val="434343"/>
              </a:solidFill>
            </a:endParaRPr>
          </a:p>
          <a:p>
            <a:pPr marL="457200" lvl="0" indent="0" algn="l" rtl="0">
              <a:lnSpc>
                <a:spcPct val="105000"/>
              </a:lnSpc>
              <a:spcBef>
                <a:spcPts val="1200"/>
              </a:spcBef>
              <a:spcAft>
                <a:spcPts val="0"/>
              </a:spcAft>
              <a:buNone/>
            </a:pPr>
            <a:endParaRPr sz="100">
              <a:solidFill>
                <a:srgbClr val="434343"/>
              </a:solidFill>
            </a:endParaRPr>
          </a:p>
          <a:p>
            <a:pPr marL="457200" lvl="0" indent="-387350" algn="l" rtl="0">
              <a:lnSpc>
                <a:spcPct val="105000"/>
              </a:lnSpc>
              <a:spcBef>
                <a:spcPts val="1200"/>
              </a:spcBef>
              <a:spcAft>
                <a:spcPts val="0"/>
              </a:spcAft>
              <a:buClr>
                <a:srgbClr val="434343"/>
              </a:buClr>
              <a:buSzPts val="2500"/>
              <a:buChar char="●"/>
            </a:pPr>
            <a:r>
              <a:rPr lang="en" sz="2500">
                <a:solidFill>
                  <a:srgbClr val="434343"/>
                </a:solidFill>
              </a:rPr>
              <a:t>Do a walk-through environmental assessment of their home to ensure that there are no trip hazards. </a:t>
            </a:r>
            <a:endParaRPr sz="2500">
              <a:solidFill>
                <a:srgbClr val="434343"/>
              </a:solidFill>
            </a:endParaRPr>
          </a:p>
          <a:p>
            <a:pPr marL="0" lvl="0" indent="0" algn="l" rtl="0">
              <a:spcBef>
                <a:spcPts val="1200"/>
              </a:spcBef>
              <a:spcAft>
                <a:spcPts val="1200"/>
              </a:spcAft>
              <a:buNone/>
            </a:pPr>
            <a:endParaRPr/>
          </a:p>
        </p:txBody>
      </p:sp>
      <p:pic>
        <p:nvPicPr>
          <p:cNvPr id="212" name="Google Shape;212;p36"/>
          <p:cNvPicPr preferRelativeResize="0"/>
          <p:nvPr/>
        </p:nvPicPr>
        <p:blipFill>
          <a:blip r:embed="rId3">
            <a:alphaModFix/>
          </a:blip>
          <a:stretch>
            <a:fillRect/>
          </a:stretch>
        </p:blipFill>
        <p:spPr>
          <a:xfrm>
            <a:off x="7670050" y="0"/>
            <a:ext cx="1162250" cy="1612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SzPct val="30937"/>
              <a:buFont typeface="Arial"/>
              <a:buNone/>
            </a:pPr>
            <a:r>
              <a:rPr lang="en" sz="3600" b="1" dirty="0"/>
              <a:t>Medical Alert Systems: </a:t>
            </a:r>
            <a:endParaRPr sz="3600" b="1" dirty="0"/>
          </a:p>
          <a:p>
            <a:pPr marL="0" lvl="0" indent="0" algn="l" rtl="0">
              <a:spcBef>
                <a:spcPts val="0"/>
              </a:spcBef>
              <a:spcAft>
                <a:spcPts val="0"/>
              </a:spcAft>
              <a:buNone/>
            </a:pPr>
            <a:endParaRPr dirty="0"/>
          </a:p>
        </p:txBody>
      </p:sp>
      <p:sp>
        <p:nvSpPr>
          <p:cNvPr id="218" name="Google Shape;218;p37"/>
          <p:cNvSpPr txBox="1">
            <a:spLocks noGrp="1"/>
          </p:cNvSpPr>
          <p:nvPr>
            <p:ph type="body" idx="1"/>
          </p:nvPr>
        </p:nvSpPr>
        <p:spPr>
          <a:xfrm>
            <a:off x="311700" y="1017725"/>
            <a:ext cx="8725500" cy="38958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434343"/>
              </a:buClr>
              <a:buSzPts val="2000"/>
              <a:buChar char="●"/>
            </a:pPr>
            <a:r>
              <a:rPr lang="en" sz="2000" b="1">
                <a:solidFill>
                  <a:srgbClr val="434343"/>
                </a:solidFill>
              </a:rPr>
              <a:t>Medical Guardian System:</a:t>
            </a:r>
            <a:r>
              <a:rPr lang="en" sz="2000">
                <a:solidFill>
                  <a:srgbClr val="434343"/>
                </a:solidFill>
              </a:rPr>
              <a:t> provides both fall detection GPS technology and connection to a monitoring and response center with a button. </a:t>
            </a:r>
            <a:endParaRPr sz="2000">
              <a:solidFill>
                <a:srgbClr val="434343"/>
              </a:solidFill>
            </a:endParaRPr>
          </a:p>
          <a:p>
            <a:pPr marL="914400" lvl="1" indent="-336550" algn="l" rtl="0">
              <a:lnSpc>
                <a:spcPct val="100000"/>
              </a:lnSpc>
              <a:spcBef>
                <a:spcPts val="0"/>
              </a:spcBef>
              <a:spcAft>
                <a:spcPts val="0"/>
              </a:spcAft>
              <a:buClr>
                <a:srgbClr val="434343"/>
              </a:buClr>
              <a:buSzPts val="1700"/>
              <a:buChar char="○"/>
            </a:pPr>
            <a:r>
              <a:rPr lang="en" sz="1700" b="1">
                <a:solidFill>
                  <a:srgbClr val="434343"/>
                </a:solidFill>
              </a:rPr>
              <a:t>Price</a:t>
            </a:r>
            <a:r>
              <a:rPr lang="en" sz="1700">
                <a:solidFill>
                  <a:srgbClr val="434343"/>
                </a:solidFill>
              </a:rPr>
              <a:t> = $39.95 per month or $37.45 paid annually</a:t>
            </a:r>
            <a:endParaRPr sz="1700">
              <a:solidFill>
                <a:srgbClr val="434343"/>
              </a:solidFill>
            </a:endParaRPr>
          </a:p>
          <a:p>
            <a:pPr marL="914400" lvl="1" indent="-336550" algn="l" rtl="0">
              <a:lnSpc>
                <a:spcPct val="100000"/>
              </a:lnSpc>
              <a:spcBef>
                <a:spcPts val="0"/>
              </a:spcBef>
              <a:spcAft>
                <a:spcPts val="0"/>
              </a:spcAft>
              <a:buClr>
                <a:srgbClr val="434343"/>
              </a:buClr>
              <a:buSzPts val="1700"/>
              <a:buChar char="○"/>
            </a:pPr>
            <a:r>
              <a:rPr lang="en" sz="1700">
                <a:solidFill>
                  <a:srgbClr val="434343"/>
                </a:solidFill>
              </a:rPr>
              <a:t>Promotional Code </a:t>
            </a:r>
            <a:r>
              <a:rPr lang="en" sz="1700" b="1">
                <a:solidFill>
                  <a:srgbClr val="434343"/>
                </a:solidFill>
              </a:rPr>
              <a:t>FEELFREE</a:t>
            </a:r>
            <a:r>
              <a:rPr lang="en" sz="1700">
                <a:solidFill>
                  <a:srgbClr val="434343"/>
                </a:solidFill>
              </a:rPr>
              <a:t> for a free month and free shipping </a:t>
            </a:r>
            <a:endParaRPr sz="1700">
              <a:solidFill>
                <a:srgbClr val="434343"/>
              </a:solidFill>
            </a:endParaRPr>
          </a:p>
          <a:p>
            <a:pPr marL="0" lvl="0" indent="0" algn="l" rtl="0">
              <a:lnSpc>
                <a:spcPct val="100000"/>
              </a:lnSpc>
              <a:spcBef>
                <a:spcPts val="0"/>
              </a:spcBef>
              <a:spcAft>
                <a:spcPts val="0"/>
              </a:spcAft>
              <a:buNone/>
            </a:pPr>
            <a:endParaRPr sz="1700">
              <a:solidFill>
                <a:srgbClr val="434343"/>
              </a:solidFill>
            </a:endParaRPr>
          </a:p>
          <a:p>
            <a:pPr marL="457200" lvl="0" indent="-355600" algn="l" rtl="0">
              <a:lnSpc>
                <a:spcPct val="100000"/>
              </a:lnSpc>
              <a:spcBef>
                <a:spcPts val="0"/>
              </a:spcBef>
              <a:spcAft>
                <a:spcPts val="0"/>
              </a:spcAft>
              <a:buClr>
                <a:srgbClr val="434343"/>
              </a:buClr>
              <a:buSzPts val="2000"/>
              <a:buChar char="●"/>
            </a:pPr>
            <a:r>
              <a:rPr lang="en" sz="2000" b="1">
                <a:solidFill>
                  <a:srgbClr val="434343"/>
                </a:solidFill>
              </a:rPr>
              <a:t>Bay Alarm Medical System:</a:t>
            </a:r>
            <a:r>
              <a:rPr lang="en" sz="2000">
                <a:solidFill>
                  <a:srgbClr val="434343"/>
                </a:solidFill>
              </a:rPr>
              <a:t> provides connection to a monitoring and response center both in and out of the home using WiFi. </a:t>
            </a:r>
            <a:endParaRPr sz="2000">
              <a:solidFill>
                <a:srgbClr val="434343"/>
              </a:solidFill>
            </a:endParaRPr>
          </a:p>
          <a:p>
            <a:pPr marL="914400" lvl="1" indent="-336550" algn="l" rtl="0">
              <a:lnSpc>
                <a:spcPct val="100000"/>
              </a:lnSpc>
              <a:spcBef>
                <a:spcPts val="0"/>
              </a:spcBef>
              <a:spcAft>
                <a:spcPts val="0"/>
              </a:spcAft>
              <a:buClr>
                <a:srgbClr val="434343"/>
              </a:buClr>
              <a:buSzPts val="1700"/>
              <a:buChar char="○"/>
            </a:pPr>
            <a:r>
              <a:rPr lang="en" sz="1700" b="1">
                <a:solidFill>
                  <a:srgbClr val="434343"/>
                </a:solidFill>
              </a:rPr>
              <a:t>Price</a:t>
            </a:r>
            <a:r>
              <a:rPr lang="en" sz="1700">
                <a:solidFill>
                  <a:srgbClr val="434343"/>
                </a:solidFill>
              </a:rPr>
              <a:t> = $19.95 per month and provides a 30-Day Risk Free Trial </a:t>
            </a:r>
            <a:endParaRPr sz="1700">
              <a:solidFill>
                <a:srgbClr val="434343"/>
              </a:solidFill>
            </a:endParaRPr>
          </a:p>
          <a:p>
            <a:pPr marL="0" lvl="0" indent="0" algn="l" rtl="0">
              <a:lnSpc>
                <a:spcPct val="100000"/>
              </a:lnSpc>
              <a:spcBef>
                <a:spcPts val="0"/>
              </a:spcBef>
              <a:spcAft>
                <a:spcPts val="0"/>
              </a:spcAft>
              <a:buNone/>
            </a:pPr>
            <a:endParaRPr sz="1700">
              <a:solidFill>
                <a:srgbClr val="434343"/>
              </a:solidFill>
            </a:endParaRPr>
          </a:p>
          <a:p>
            <a:pPr marL="457200" lvl="0" indent="-355600" algn="l" rtl="0">
              <a:lnSpc>
                <a:spcPct val="100000"/>
              </a:lnSpc>
              <a:spcBef>
                <a:spcPts val="0"/>
              </a:spcBef>
              <a:spcAft>
                <a:spcPts val="0"/>
              </a:spcAft>
              <a:buClr>
                <a:srgbClr val="434343"/>
              </a:buClr>
              <a:buSzPts val="2000"/>
              <a:buChar char="●"/>
            </a:pPr>
            <a:r>
              <a:rPr lang="en" sz="2000" b="1">
                <a:solidFill>
                  <a:srgbClr val="434343"/>
                </a:solidFill>
              </a:rPr>
              <a:t>MobileHelp:</a:t>
            </a:r>
            <a:r>
              <a:rPr lang="en" sz="2000">
                <a:solidFill>
                  <a:srgbClr val="434343"/>
                </a:solidFill>
              </a:rPr>
              <a:t> provides a fall detection button on its devices which connects to a monitoring and response center in-home. </a:t>
            </a:r>
            <a:endParaRPr sz="2000">
              <a:solidFill>
                <a:srgbClr val="434343"/>
              </a:solidFill>
            </a:endParaRPr>
          </a:p>
          <a:p>
            <a:pPr marL="914400" lvl="1" indent="-336550" algn="l" rtl="0">
              <a:lnSpc>
                <a:spcPct val="100000"/>
              </a:lnSpc>
              <a:spcBef>
                <a:spcPts val="0"/>
              </a:spcBef>
              <a:spcAft>
                <a:spcPts val="0"/>
              </a:spcAft>
              <a:buClr>
                <a:srgbClr val="434343"/>
              </a:buClr>
              <a:buSzPts val="1700"/>
              <a:buChar char="○"/>
            </a:pPr>
            <a:r>
              <a:rPr lang="en" sz="1700" b="1">
                <a:solidFill>
                  <a:srgbClr val="434343"/>
                </a:solidFill>
              </a:rPr>
              <a:t>Price</a:t>
            </a:r>
            <a:r>
              <a:rPr lang="en" sz="1700">
                <a:solidFill>
                  <a:srgbClr val="434343"/>
                </a:solidFill>
              </a:rPr>
              <a:t> = $19.95 per month </a:t>
            </a:r>
            <a:endParaRPr sz="1700">
              <a:solidFill>
                <a:srgbClr val="434343"/>
              </a:solidFill>
            </a:endParaRPr>
          </a:p>
          <a:p>
            <a:pPr marL="914400" lvl="1" indent="-317500" algn="l" rtl="0">
              <a:lnSpc>
                <a:spcPct val="100000"/>
              </a:lnSpc>
              <a:spcBef>
                <a:spcPts val="0"/>
              </a:spcBef>
              <a:spcAft>
                <a:spcPts val="0"/>
              </a:spcAft>
              <a:buClr>
                <a:srgbClr val="434343"/>
              </a:buClr>
              <a:buSzPts val="1400"/>
              <a:buChar char="○"/>
            </a:pPr>
            <a:r>
              <a:rPr lang="en" sz="1700">
                <a:solidFill>
                  <a:srgbClr val="434343"/>
                </a:solidFill>
              </a:rPr>
              <a:t>Provides free shipping and 2 free months</a:t>
            </a:r>
            <a:r>
              <a:rPr lang="en" sz="1500">
                <a:solidFill>
                  <a:srgbClr val="434343"/>
                </a:solidFill>
              </a:rPr>
              <a:t> </a:t>
            </a:r>
            <a:endParaRPr sz="1500">
              <a:solidFill>
                <a:srgbClr val="434343"/>
              </a:solidFill>
            </a:endParaRPr>
          </a:p>
        </p:txBody>
      </p:sp>
      <p:pic>
        <p:nvPicPr>
          <p:cNvPr id="219" name="Google Shape;219;p37"/>
          <p:cNvPicPr preferRelativeResize="0"/>
          <p:nvPr/>
        </p:nvPicPr>
        <p:blipFill rotWithShape="1">
          <a:blip r:embed="rId3">
            <a:alphaModFix/>
          </a:blip>
          <a:srcRect l="6966" t="22629" r="7343" b="30017"/>
          <a:stretch/>
        </p:blipFill>
        <p:spPr>
          <a:xfrm>
            <a:off x="6097450" y="176500"/>
            <a:ext cx="1442100" cy="8412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Fall Detection Systems: </a:t>
            </a:r>
            <a:endParaRPr sz="3600" b="1" dirty="0"/>
          </a:p>
        </p:txBody>
      </p:sp>
      <p:sp>
        <p:nvSpPr>
          <p:cNvPr id="225" name="Google Shape;225;p38"/>
          <p:cNvSpPr txBox="1">
            <a:spLocks noGrp="1"/>
          </p:cNvSpPr>
          <p:nvPr>
            <p:ph type="body" idx="1"/>
          </p:nvPr>
        </p:nvSpPr>
        <p:spPr>
          <a:xfrm>
            <a:off x="311700" y="1062800"/>
            <a:ext cx="8520600" cy="3920400"/>
          </a:xfrm>
          <a:prstGeom prst="rect">
            <a:avLst/>
          </a:prstGeom>
        </p:spPr>
        <p:txBody>
          <a:bodyPr spcFirstLastPara="1" wrap="square" lIns="91425" tIns="91425" rIns="91425" bIns="91425" anchor="t" anchorCtr="0">
            <a:normAutofit/>
          </a:bodyPr>
          <a:lstStyle/>
          <a:p>
            <a:pPr marL="457200" lvl="0" indent="-355085" algn="l" rtl="0">
              <a:spcBef>
                <a:spcPts val="0"/>
              </a:spcBef>
              <a:spcAft>
                <a:spcPts val="0"/>
              </a:spcAft>
              <a:buClr>
                <a:srgbClr val="434343"/>
              </a:buClr>
              <a:buSzPts val="1992"/>
              <a:buChar char="●"/>
            </a:pPr>
            <a:r>
              <a:rPr lang="en" sz="1991" b="1">
                <a:solidFill>
                  <a:srgbClr val="434343"/>
                </a:solidFill>
              </a:rPr>
              <a:t>Bay Alarm Medical</a:t>
            </a:r>
            <a:r>
              <a:rPr lang="en" sz="1991">
                <a:solidFill>
                  <a:srgbClr val="434343"/>
                </a:solidFill>
              </a:rPr>
              <a:t> and </a:t>
            </a:r>
            <a:r>
              <a:rPr lang="en" sz="1991" b="1">
                <a:solidFill>
                  <a:srgbClr val="434343"/>
                </a:solidFill>
              </a:rPr>
              <a:t>Medical Guardian</a:t>
            </a:r>
            <a:r>
              <a:rPr lang="en" sz="1991">
                <a:solidFill>
                  <a:srgbClr val="434343"/>
                </a:solidFill>
              </a:rPr>
              <a:t> double as both alert systems and detection devices. </a:t>
            </a:r>
            <a:endParaRPr sz="1991">
              <a:solidFill>
                <a:srgbClr val="434343"/>
              </a:solidFill>
            </a:endParaRPr>
          </a:p>
          <a:p>
            <a:pPr marL="0" lvl="0" indent="0" algn="l" rtl="0">
              <a:spcBef>
                <a:spcPts val="1200"/>
              </a:spcBef>
              <a:spcAft>
                <a:spcPts val="0"/>
              </a:spcAft>
              <a:buNone/>
            </a:pPr>
            <a:endParaRPr sz="100">
              <a:solidFill>
                <a:srgbClr val="434343"/>
              </a:solidFill>
            </a:endParaRPr>
          </a:p>
          <a:p>
            <a:pPr marL="457200" lvl="0" indent="-355085" algn="l" rtl="0">
              <a:spcBef>
                <a:spcPts val="1200"/>
              </a:spcBef>
              <a:spcAft>
                <a:spcPts val="0"/>
              </a:spcAft>
              <a:buClr>
                <a:srgbClr val="434343"/>
              </a:buClr>
              <a:buSzPts val="1992"/>
              <a:buChar char="●"/>
            </a:pPr>
            <a:r>
              <a:rPr lang="en" sz="1991" b="1">
                <a:solidFill>
                  <a:srgbClr val="434343"/>
                </a:solidFill>
              </a:rPr>
              <a:t>MyNotifi:</a:t>
            </a:r>
            <a:r>
              <a:rPr lang="en" sz="1991">
                <a:solidFill>
                  <a:srgbClr val="434343"/>
                </a:solidFill>
              </a:rPr>
              <a:t> most cost-effective combined fall detection and alert system with no monthly fees. Worn through a belt clip or wristband and can sync with your or a family member’s smartphone.  </a:t>
            </a:r>
            <a:endParaRPr sz="1991">
              <a:solidFill>
                <a:srgbClr val="434343"/>
              </a:solidFill>
            </a:endParaRPr>
          </a:p>
          <a:p>
            <a:pPr marL="914400" lvl="1" indent="-329685" algn="l" rtl="0">
              <a:spcBef>
                <a:spcPts val="0"/>
              </a:spcBef>
              <a:spcAft>
                <a:spcPts val="0"/>
              </a:spcAft>
              <a:buClr>
                <a:srgbClr val="434343"/>
              </a:buClr>
              <a:buSzPts val="1592"/>
              <a:buChar char="○"/>
            </a:pPr>
            <a:r>
              <a:rPr lang="en" sz="1591" b="1">
                <a:solidFill>
                  <a:srgbClr val="434343"/>
                </a:solidFill>
              </a:rPr>
              <a:t>Price: </a:t>
            </a:r>
            <a:r>
              <a:rPr lang="en" sz="1591">
                <a:solidFill>
                  <a:srgbClr val="434343"/>
                </a:solidFill>
              </a:rPr>
              <a:t>$199 one-time payment</a:t>
            </a:r>
            <a:endParaRPr sz="1591">
              <a:solidFill>
                <a:srgbClr val="434343"/>
              </a:solidFill>
            </a:endParaRPr>
          </a:p>
          <a:p>
            <a:pPr marL="0" lvl="0" indent="0" algn="l" rtl="0">
              <a:spcBef>
                <a:spcPts val="1200"/>
              </a:spcBef>
              <a:spcAft>
                <a:spcPts val="0"/>
              </a:spcAft>
              <a:buNone/>
            </a:pPr>
            <a:endParaRPr sz="100">
              <a:solidFill>
                <a:srgbClr val="434343"/>
              </a:solidFill>
            </a:endParaRPr>
          </a:p>
          <a:p>
            <a:pPr marL="457200" lvl="0" indent="-355085" algn="l" rtl="0">
              <a:spcBef>
                <a:spcPts val="1200"/>
              </a:spcBef>
              <a:spcAft>
                <a:spcPts val="0"/>
              </a:spcAft>
              <a:buClr>
                <a:srgbClr val="434343"/>
              </a:buClr>
              <a:buSzPts val="1992"/>
              <a:buChar char="●"/>
            </a:pPr>
            <a:r>
              <a:rPr lang="en" sz="1991" b="1">
                <a:solidFill>
                  <a:srgbClr val="434343"/>
                </a:solidFill>
              </a:rPr>
              <a:t>Apple Watch Series 4:</a:t>
            </a:r>
            <a:r>
              <a:rPr lang="en" sz="1991">
                <a:solidFill>
                  <a:srgbClr val="434343"/>
                </a:solidFill>
              </a:rPr>
              <a:t> can detect a hard fall, play a loud noise, sends messages to your emergency contacts and emergency services. </a:t>
            </a:r>
            <a:endParaRPr sz="1991">
              <a:solidFill>
                <a:srgbClr val="434343"/>
              </a:solidFill>
            </a:endParaRPr>
          </a:p>
          <a:p>
            <a:pPr marL="914400" lvl="1" indent="-317500" algn="l" rtl="0">
              <a:spcBef>
                <a:spcPts val="0"/>
              </a:spcBef>
              <a:spcAft>
                <a:spcPts val="0"/>
              </a:spcAft>
              <a:buClr>
                <a:srgbClr val="434343"/>
              </a:buClr>
              <a:buSzPts val="1400"/>
              <a:buChar char="○"/>
            </a:pPr>
            <a:r>
              <a:rPr lang="en" sz="1591" b="1">
                <a:solidFill>
                  <a:srgbClr val="434343"/>
                </a:solidFill>
              </a:rPr>
              <a:t>Price:</a:t>
            </a:r>
            <a:r>
              <a:rPr lang="en" sz="1591">
                <a:solidFill>
                  <a:srgbClr val="434343"/>
                </a:solidFill>
              </a:rPr>
              <a:t> $279 - can be a one-time payment or monthly payment plan.</a:t>
            </a:r>
            <a:r>
              <a:rPr lang="en">
                <a:solidFill>
                  <a:srgbClr val="434343"/>
                </a:solidFill>
              </a:rPr>
              <a:t> </a:t>
            </a:r>
            <a:endParaRPr>
              <a:solidFill>
                <a:srgbClr val="434343"/>
              </a:solidFill>
            </a:endParaRPr>
          </a:p>
        </p:txBody>
      </p:sp>
      <p:pic>
        <p:nvPicPr>
          <p:cNvPr id="226" name="Google Shape;226;p38"/>
          <p:cNvPicPr preferRelativeResize="0"/>
          <p:nvPr/>
        </p:nvPicPr>
        <p:blipFill>
          <a:blip r:embed="rId3">
            <a:alphaModFix/>
          </a:blip>
          <a:stretch>
            <a:fillRect/>
          </a:stretch>
        </p:blipFill>
        <p:spPr>
          <a:xfrm>
            <a:off x="7276425" y="0"/>
            <a:ext cx="1207300" cy="1207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Noise-Making Devices: </a:t>
            </a:r>
            <a:endParaRPr sz="3600" b="1" dirty="0"/>
          </a:p>
        </p:txBody>
      </p:sp>
      <p:sp>
        <p:nvSpPr>
          <p:cNvPr id="232" name="Google Shape;232;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61950" algn="l" rtl="0">
              <a:spcBef>
                <a:spcPts val="0"/>
              </a:spcBef>
              <a:spcAft>
                <a:spcPts val="0"/>
              </a:spcAft>
              <a:buClr>
                <a:srgbClr val="434343"/>
              </a:buClr>
              <a:buSzPts val="2100"/>
              <a:buChar char="●"/>
            </a:pPr>
            <a:r>
              <a:rPr lang="en" sz="2100">
                <a:solidFill>
                  <a:srgbClr val="434343"/>
                </a:solidFill>
              </a:rPr>
              <a:t>If you do not want fall detection or medical alarm systems, you can keep noise-making devices with you to call for help if a fall occurs. </a:t>
            </a:r>
            <a:endParaRPr sz="2100">
              <a:solidFill>
                <a:srgbClr val="434343"/>
              </a:solidFill>
            </a:endParaRPr>
          </a:p>
          <a:p>
            <a:pPr marL="0" lvl="0" indent="0" algn="l" rtl="0">
              <a:spcBef>
                <a:spcPts val="1200"/>
              </a:spcBef>
              <a:spcAft>
                <a:spcPts val="0"/>
              </a:spcAft>
              <a:buNone/>
            </a:pPr>
            <a:endParaRPr sz="100">
              <a:solidFill>
                <a:srgbClr val="434343"/>
              </a:solidFill>
            </a:endParaRPr>
          </a:p>
          <a:p>
            <a:pPr marL="457200" lvl="0" indent="-361950" algn="l" rtl="0">
              <a:spcBef>
                <a:spcPts val="1200"/>
              </a:spcBef>
              <a:spcAft>
                <a:spcPts val="0"/>
              </a:spcAft>
              <a:buClr>
                <a:srgbClr val="434343"/>
              </a:buClr>
              <a:buSzPts val="2100"/>
              <a:buChar char="●"/>
            </a:pPr>
            <a:r>
              <a:rPr lang="en" sz="2100">
                <a:solidFill>
                  <a:srgbClr val="434343"/>
                </a:solidFill>
              </a:rPr>
              <a:t>The </a:t>
            </a:r>
            <a:r>
              <a:rPr lang="en" sz="2100" b="1">
                <a:solidFill>
                  <a:srgbClr val="434343"/>
                </a:solidFill>
              </a:rPr>
              <a:t>Apple Watch</a:t>
            </a:r>
            <a:r>
              <a:rPr lang="en" sz="2100">
                <a:solidFill>
                  <a:srgbClr val="434343"/>
                </a:solidFill>
              </a:rPr>
              <a:t> automatically emits a loud noise when a fall is detected. </a:t>
            </a:r>
            <a:endParaRPr sz="2100">
              <a:solidFill>
                <a:srgbClr val="434343"/>
              </a:solidFill>
            </a:endParaRPr>
          </a:p>
          <a:p>
            <a:pPr marL="0" lvl="0" indent="0" algn="l" rtl="0">
              <a:spcBef>
                <a:spcPts val="1200"/>
              </a:spcBef>
              <a:spcAft>
                <a:spcPts val="0"/>
              </a:spcAft>
              <a:buNone/>
            </a:pPr>
            <a:endParaRPr sz="100">
              <a:solidFill>
                <a:srgbClr val="434343"/>
              </a:solidFill>
            </a:endParaRPr>
          </a:p>
          <a:p>
            <a:pPr marL="457200" lvl="0" indent="-361950" algn="l" rtl="0">
              <a:spcBef>
                <a:spcPts val="1200"/>
              </a:spcBef>
              <a:spcAft>
                <a:spcPts val="0"/>
              </a:spcAft>
              <a:buClr>
                <a:srgbClr val="434343"/>
              </a:buClr>
              <a:buSzPts val="2100"/>
              <a:buChar char="●"/>
            </a:pPr>
            <a:r>
              <a:rPr lang="en" sz="2100" b="1">
                <a:solidFill>
                  <a:srgbClr val="434343"/>
                </a:solidFill>
              </a:rPr>
              <a:t>Birdie Personal Safety Alarm:</a:t>
            </a:r>
            <a:r>
              <a:rPr lang="en" sz="2100">
                <a:solidFill>
                  <a:srgbClr val="434343"/>
                </a:solidFill>
              </a:rPr>
              <a:t> small handheld device that emits a loud siren and flashing strobe light when pulled. </a:t>
            </a:r>
            <a:endParaRPr sz="2100">
              <a:solidFill>
                <a:srgbClr val="434343"/>
              </a:solidFill>
            </a:endParaRPr>
          </a:p>
          <a:p>
            <a:pPr marL="914400" lvl="1" indent="-336550" algn="l" rtl="0">
              <a:spcBef>
                <a:spcPts val="0"/>
              </a:spcBef>
              <a:spcAft>
                <a:spcPts val="0"/>
              </a:spcAft>
              <a:buClr>
                <a:srgbClr val="434343"/>
              </a:buClr>
              <a:buSzPts val="1700"/>
              <a:buChar char="○"/>
            </a:pPr>
            <a:r>
              <a:rPr lang="en" sz="1700" b="1">
                <a:solidFill>
                  <a:srgbClr val="434343"/>
                </a:solidFill>
              </a:rPr>
              <a:t>Price:</a:t>
            </a:r>
            <a:r>
              <a:rPr lang="en" sz="1700">
                <a:solidFill>
                  <a:srgbClr val="434343"/>
                </a:solidFill>
              </a:rPr>
              <a:t> $29.99 </a:t>
            </a:r>
            <a:endParaRPr sz="1700">
              <a:solidFill>
                <a:srgbClr val="434343"/>
              </a:solidFill>
            </a:endParaRPr>
          </a:p>
          <a:p>
            <a:pPr marL="914400" lvl="1" indent="-336550" algn="l" rtl="0">
              <a:spcBef>
                <a:spcPts val="0"/>
              </a:spcBef>
              <a:spcAft>
                <a:spcPts val="0"/>
              </a:spcAft>
              <a:buClr>
                <a:srgbClr val="434343"/>
              </a:buClr>
              <a:buSzPts val="1700"/>
              <a:buChar char="○"/>
            </a:pPr>
            <a:r>
              <a:rPr lang="en" sz="1700">
                <a:solidFill>
                  <a:srgbClr val="434343"/>
                </a:solidFill>
              </a:rPr>
              <a:t>On-sale for $26.95 until the end of May</a:t>
            </a:r>
            <a:endParaRPr sz="1700">
              <a:solidFill>
                <a:srgbClr val="434343"/>
              </a:solidFill>
            </a:endParaRPr>
          </a:p>
        </p:txBody>
      </p:sp>
      <p:pic>
        <p:nvPicPr>
          <p:cNvPr id="233" name="Google Shape;233;p39"/>
          <p:cNvPicPr preferRelativeResize="0"/>
          <p:nvPr/>
        </p:nvPicPr>
        <p:blipFill>
          <a:blip r:embed="rId3">
            <a:alphaModFix/>
          </a:blip>
          <a:stretch>
            <a:fillRect/>
          </a:stretch>
        </p:blipFill>
        <p:spPr>
          <a:xfrm>
            <a:off x="7041725" y="3635050"/>
            <a:ext cx="1406675" cy="1508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b="1" dirty="0"/>
              <a:t>Resources for Free Medical Equipment: </a:t>
            </a:r>
            <a:endParaRPr sz="3200" b="1" dirty="0"/>
          </a:p>
        </p:txBody>
      </p:sp>
      <p:sp>
        <p:nvSpPr>
          <p:cNvPr id="239" name="Google Shape;239;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9092" algn="l" rtl="0">
              <a:lnSpc>
                <a:spcPct val="80000"/>
              </a:lnSpc>
              <a:spcBef>
                <a:spcPts val="0"/>
              </a:spcBef>
              <a:spcAft>
                <a:spcPts val="0"/>
              </a:spcAft>
              <a:buClr>
                <a:srgbClr val="434343"/>
              </a:buClr>
              <a:buSzPts val="2055"/>
              <a:buChar char="●"/>
            </a:pPr>
            <a:r>
              <a:rPr lang="en" sz="2055">
                <a:solidFill>
                  <a:srgbClr val="434343"/>
                </a:solidFill>
              </a:rPr>
              <a:t>Some </a:t>
            </a:r>
            <a:r>
              <a:rPr lang="en" sz="2055" b="1">
                <a:solidFill>
                  <a:srgbClr val="434343"/>
                </a:solidFill>
              </a:rPr>
              <a:t>Medicare and Medicaid</a:t>
            </a:r>
            <a:r>
              <a:rPr lang="en" sz="2055">
                <a:solidFill>
                  <a:srgbClr val="434343"/>
                </a:solidFill>
              </a:rPr>
              <a:t> packages will reimburse or cover the cost of medical alert systems if you provide a doctor’s note. </a:t>
            </a:r>
            <a:endParaRPr sz="2055">
              <a:solidFill>
                <a:srgbClr val="434343"/>
              </a:solidFill>
            </a:endParaRPr>
          </a:p>
          <a:p>
            <a:pPr marL="0" lvl="0" indent="0" algn="l" rtl="0">
              <a:lnSpc>
                <a:spcPct val="80000"/>
              </a:lnSpc>
              <a:spcBef>
                <a:spcPts val="1200"/>
              </a:spcBef>
              <a:spcAft>
                <a:spcPts val="0"/>
              </a:spcAft>
              <a:buSzPts val="935"/>
              <a:buNone/>
            </a:pPr>
            <a:endParaRPr sz="100">
              <a:solidFill>
                <a:srgbClr val="434343"/>
              </a:solidFill>
            </a:endParaRPr>
          </a:p>
          <a:p>
            <a:pPr marL="457200" lvl="0" indent="-359092" algn="l" rtl="0">
              <a:lnSpc>
                <a:spcPct val="95000"/>
              </a:lnSpc>
              <a:spcBef>
                <a:spcPts val="1200"/>
              </a:spcBef>
              <a:spcAft>
                <a:spcPts val="0"/>
              </a:spcAft>
              <a:buClr>
                <a:srgbClr val="434343"/>
              </a:buClr>
              <a:buSzPts val="2055"/>
              <a:buChar char="●"/>
            </a:pPr>
            <a:r>
              <a:rPr lang="en" sz="2055" b="1">
                <a:solidFill>
                  <a:srgbClr val="434343"/>
                </a:solidFill>
              </a:rPr>
              <a:t>Davis Senior Center Medical Equipment Closet:</a:t>
            </a:r>
            <a:r>
              <a:rPr lang="en" sz="2055">
                <a:solidFill>
                  <a:srgbClr val="434343"/>
                </a:solidFill>
              </a:rPr>
              <a:t> provides free walkers, canes, shower chairs, and other medical equipment. </a:t>
            </a:r>
            <a:endParaRPr sz="2055">
              <a:solidFill>
                <a:srgbClr val="434343"/>
              </a:solidFill>
            </a:endParaRPr>
          </a:p>
          <a:p>
            <a:pPr marL="914400" lvl="1" indent="-343852" algn="l" rtl="0">
              <a:lnSpc>
                <a:spcPct val="95000"/>
              </a:lnSpc>
              <a:spcBef>
                <a:spcPts val="0"/>
              </a:spcBef>
              <a:spcAft>
                <a:spcPts val="0"/>
              </a:spcAft>
              <a:buClr>
                <a:srgbClr val="434343"/>
              </a:buClr>
              <a:buSzPts val="1815"/>
              <a:buChar char="○"/>
            </a:pPr>
            <a:r>
              <a:rPr lang="en" sz="1815">
                <a:solidFill>
                  <a:srgbClr val="434343"/>
                </a:solidFill>
              </a:rPr>
              <a:t>You do not have to live in Davis to use this program. </a:t>
            </a:r>
            <a:endParaRPr sz="1815">
              <a:solidFill>
                <a:srgbClr val="434343"/>
              </a:solidFill>
            </a:endParaRPr>
          </a:p>
          <a:p>
            <a:pPr marL="914400" lvl="1" indent="-343852" algn="l" rtl="0">
              <a:lnSpc>
                <a:spcPct val="95000"/>
              </a:lnSpc>
              <a:spcBef>
                <a:spcPts val="0"/>
              </a:spcBef>
              <a:spcAft>
                <a:spcPts val="0"/>
              </a:spcAft>
              <a:buClr>
                <a:srgbClr val="434343"/>
              </a:buClr>
              <a:buSzPts val="1815"/>
              <a:buChar char="○"/>
            </a:pPr>
            <a:r>
              <a:rPr lang="en" sz="1815">
                <a:solidFill>
                  <a:srgbClr val="434343"/>
                </a:solidFill>
              </a:rPr>
              <a:t>Contact Information: 1-(530)-757-5696</a:t>
            </a:r>
            <a:endParaRPr sz="1815">
              <a:solidFill>
                <a:srgbClr val="434343"/>
              </a:solidFill>
            </a:endParaRPr>
          </a:p>
          <a:p>
            <a:pPr marL="0" lvl="0" indent="0" algn="l" rtl="0">
              <a:lnSpc>
                <a:spcPct val="95000"/>
              </a:lnSpc>
              <a:spcBef>
                <a:spcPts val="1200"/>
              </a:spcBef>
              <a:spcAft>
                <a:spcPts val="0"/>
              </a:spcAft>
              <a:buSzPts val="935"/>
              <a:buNone/>
            </a:pPr>
            <a:endParaRPr sz="100">
              <a:solidFill>
                <a:srgbClr val="434343"/>
              </a:solidFill>
            </a:endParaRPr>
          </a:p>
          <a:p>
            <a:pPr marL="457200" lvl="0" indent="-359092" algn="l" rtl="0">
              <a:lnSpc>
                <a:spcPct val="95000"/>
              </a:lnSpc>
              <a:spcBef>
                <a:spcPts val="1200"/>
              </a:spcBef>
              <a:spcAft>
                <a:spcPts val="0"/>
              </a:spcAft>
              <a:buClr>
                <a:srgbClr val="434343"/>
              </a:buClr>
              <a:buSzPts val="2055"/>
              <a:buChar char="●"/>
            </a:pPr>
            <a:r>
              <a:rPr lang="en" sz="2055">
                <a:solidFill>
                  <a:srgbClr val="434343"/>
                </a:solidFill>
              </a:rPr>
              <a:t>Student-Run Clinics like </a:t>
            </a:r>
            <a:r>
              <a:rPr lang="en" sz="2055" b="1">
                <a:solidFill>
                  <a:srgbClr val="434343"/>
                </a:solidFill>
              </a:rPr>
              <a:t>Knight’s Landing One Health Clinic</a:t>
            </a:r>
            <a:r>
              <a:rPr lang="en" sz="2055">
                <a:solidFill>
                  <a:srgbClr val="434343"/>
                </a:solidFill>
              </a:rPr>
              <a:t> and </a:t>
            </a:r>
            <a:r>
              <a:rPr lang="en" sz="2055" b="1">
                <a:solidFill>
                  <a:srgbClr val="434343"/>
                </a:solidFill>
              </a:rPr>
              <a:t>Communicare</a:t>
            </a:r>
            <a:r>
              <a:rPr lang="en" sz="2055">
                <a:solidFill>
                  <a:srgbClr val="434343"/>
                </a:solidFill>
              </a:rPr>
              <a:t> may also provide free walking equipment. </a:t>
            </a:r>
            <a:endParaRPr sz="2055">
              <a:solidFill>
                <a:srgbClr val="43434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198225" y="437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Resources for Home Modifications: </a:t>
            </a:r>
            <a:endParaRPr sz="3600" b="1" dirty="0"/>
          </a:p>
        </p:txBody>
      </p:sp>
      <p:sp>
        <p:nvSpPr>
          <p:cNvPr id="245" name="Google Shape;245;p41"/>
          <p:cNvSpPr txBox="1">
            <a:spLocks noGrp="1"/>
          </p:cNvSpPr>
          <p:nvPr>
            <p:ph type="body" idx="1"/>
          </p:nvPr>
        </p:nvSpPr>
        <p:spPr>
          <a:xfrm>
            <a:off x="311700" y="1076850"/>
            <a:ext cx="8520600" cy="37440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434343"/>
              </a:buClr>
              <a:buSzPts val="1900"/>
              <a:buChar char="●"/>
            </a:pPr>
            <a:r>
              <a:rPr lang="en" sz="1900" b="1">
                <a:solidFill>
                  <a:srgbClr val="434343"/>
                </a:solidFill>
              </a:rPr>
              <a:t>Medicare Benefits:</a:t>
            </a:r>
            <a:r>
              <a:rPr lang="en" sz="1900">
                <a:solidFill>
                  <a:srgbClr val="434343"/>
                </a:solidFill>
              </a:rPr>
              <a:t> Many Medicare packages will pay for bathroom modifications and walk-in tubs if you are at a high risk for falls. </a:t>
            </a:r>
            <a:endParaRPr sz="1900">
              <a:solidFill>
                <a:srgbClr val="434343"/>
              </a:solidFill>
            </a:endParaRPr>
          </a:p>
          <a:p>
            <a:pPr marL="457200" lvl="0" indent="-349250" algn="l" rtl="0">
              <a:spcBef>
                <a:spcPts val="0"/>
              </a:spcBef>
              <a:spcAft>
                <a:spcPts val="0"/>
              </a:spcAft>
              <a:buClr>
                <a:srgbClr val="434343"/>
              </a:buClr>
              <a:buSzPts val="1900"/>
              <a:buChar char="●"/>
            </a:pPr>
            <a:r>
              <a:rPr lang="en" sz="1900" b="1">
                <a:solidFill>
                  <a:srgbClr val="434343"/>
                </a:solidFill>
              </a:rPr>
              <a:t>Department of Veterans’ Affairs: </a:t>
            </a:r>
            <a:r>
              <a:rPr lang="en" sz="1900">
                <a:solidFill>
                  <a:srgbClr val="434343"/>
                </a:solidFill>
              </a:rPr>
              <a:t>apply for the Specially Adapted Housing Grant, Special Housing Adaptation Grant, and the Home Improvement and Structural Alteration Grant</a:t>
            </a:r>
            <a:endParaRPr sz="1900">
              <a:solidFill>
                <a:srgbClr val="434343"/>
              </a:solidFill>
              <a:highlight>
                <a:srgbClr val="FFFF00"/>
              </a:highlight>
            </a:endParaRPr>
          </a:p>
          <a:p>
            <a:pPr marL="457200" lvl="0" indent="-349250" algn="l" rtl="0">
              <a:spcBef>
                <a:spcPts val="0"/>
              </a:spcBef>
              <a:spcAft>
                <a:spcPts val="0"/>
              </a:spcAft>
              <a:buClr>
                <a:srgbClr val="434343"/>
              </a:buClr>
              <a:buSzPts val="1900"/>
              <a:buChar char="●"/>
            </a:pPr>
            <a:r>
              <a:rPr lang="en" sz="1900" b="1">
                <a:solidFill>
                  <a:srgbClr val="434343"/>
                </a:solidFill>
              </a:rPr>
              <a:t>Habitat For Humanity:</a:t>
            </a:r>
            <a:r>
              <a:rPr lang="en" sz="1900">
                <a:solidFill>
                  <a:srgbClr val="434343"/>
                </a:solidFill>
              </a:rPr>
              <a:t> volunteers can install grab bars or other small modifications in home</a:t>
            </a:r>
            <a:endParaRPr sz="1900">
              <a:solidFill>
                <a:srgbClr val="434343"/>
              </a:solidFill>
            </a:endParaRPr>
          </a:p>
          <a:p>
            <a:pPr marL="457200" lvl="0" indent="-349250" algn="l" rtl="0">
              <a:spcBef>
                <a:spcPts val="0"/>
              </a:spcBef>
              <a:spcAft>
                <a:spcPts val="0"/>
              </a:spcAft>
              <a:buClr>
                <a:srgbClr val="434343"/>
              </a:buClr>
              <a:buSzPts val="1900"/>
              <a:buChar char="●"/>
            </a:pPr>
            <a:r>
              <a:rPr lang="en" sz="1900" b="1">
                <a:solidFill>
                  <a:srgbClr val="434343"/>
                </a:solidFill>
              </a:rPr>
              <a:t>Davis Odd Fellows Senior:</a:t>
            </a:r>
            <a:r>
              <a:rPr lang="en" sz="1900">
                <a:solidFill>
                  <a:srgbClr val="434343"/>
                </a:solidFill>
              </a:rPr>
              <a:t> provides grab bar installation and other home modification help</a:t>
            </a:r>
            <a:endParaRPr sz="1900">
              <a:solidFill>
                <a:srgbClr val="434343"/>
              </a:solidFill>
            </a:endParaRPr>
          </a:p>
          <a:p>
            <a:pPr marL="457200" lvl="0" indent="-349250" algn="l" rtl="0">
              <a:spcBef>
                <a:spcPts val="0"/>
              </a:spcBef>
              <a:spcAft>
                <a:spcPts val="0"/>
              </a:spcAft>
              <a:buClr>
                <a:srgbClr val="434343"/>
              </a:buClr>
              <a:buSzPts val="1900"/>
              <a:buChar char="●"/>
            </a:pPr>
            <a:r>
              <a:rPr lang="en" sz="1900" b="1">
                <a:solidFill>
                  <a:srgbClr val="434343"/>
                </a:solidFill>
              </a:rPr>
              <a:t>Woodland/Winters Kiwanis Handy Helpers:</a:t>
            </a:r>
            <a:r>
              <a:rPr lang="en" sz="1900">
                <a:solidFill>
                  <a:srgbClr val="434343"/>
                </a:solidFill>
              </a:rPr>
              <a:t> provides minor home repairs. </a:t>
            </a:r>
            <a:endParaRPr sz="1900">
              <a:solidFill>
                <a:srgbClr val="434343"/>
              </a:solidFill>
            </a:endParaRPr>
          </a:p>
        </p:txBody>
      </p:sp>
      <p:pic>
        <p:nvPicPr>
          <p:cNvPr id="246" name="Google Shape;246;p41"/>
          <p:cNvPicPr preferRelativeResize="0"/>
          <p:nvPr/>
        </p:nvPicPr>
        <p:blipFill>
          <a:blip r:embed="rId3">
            <a:alphaModFix/>
          </a:blip>
          <a:stretch>
            <a:fillRect/>
          </a:stretch>
        </p:blipFill>
        <p:spPr>
          <a:xfrm>
            <a:off x="7858438" y="0"/>
            <a:ext cx="1285563" cy="1144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Why is Fall Prevention important?</a:t>
            </a:r>
            <a:endParaRPr sz="3600" b="1" dirty="0"/>
          </a:p>
        </p:txBody>
      </p:sp>
      <p:sp>
        <p:nvSpPr>
          <p:cNvPr id="70" name="Google Shape;70;p15"/>
          <p:cNvSpPr txBox="1">
            <a:spLocks noGrp="1"/>
          </p:cNvSpPr>
          <p:nvPr>
            <p:ph type="body" idx="1"/>
          </p:nvPr>
        </p:nvSpPr>
        <p:spPr>
          <a:xfrm>
            <a:off x="311700" y="1041500"/>
            <a:ext cx="85206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434343"/>
              </a:buClr>
              <a:buSzPts val="2300"/>
              <a:buChar char="●"/>
            </a:pPr>
            <a:r>
              <a:rPr lang="en" sz="2300">
                <a:solidFill>
                  <a:srgbClr val="434343"/>
                </a:solidFill>
              </a:rPr>
              <a:t>Our main goal is to reduce preventable hospitalizations and injuries in Yolo County. </a:t>
            </a:r>
            <a:endParaRPr sz="2300">
              <a:solidFill>
                <a:srgbClr val="434343"/>
              </a:solidFill>
            </a:endParaRPr>
          </a:p>
          <a:p>
            <a:pPr marL="457200" lvl="0" indent="-374650" algn="l" rtl="0">
              <a:spcBef>
                <a:spcPts val="0"/>
              </a:spcBef>
              <a:spcAft>
                <a:spcPts val="0"/>
              </a:spcAft>
              <a:buClr>
                <a:srgbClr val="434343"/>
              </a:buClr>
              <a:buSzPts val="2300"/>
              <a:buChar char="●"/>
            </a:pPr>
            <a:r>
              <a:rPr lang="en" sz="2300">
                <a:solidFill>
                  <a:srgbClr val="434343"/>
                </a:solidFill>
              </a:rPr>
              <a:t>Older adults are more susceptible for various reasons. </a:t>
            </a:r>
            <a:endParaRPr sz="2300">
              <a:solidFill>
                <a:srgbClr val="434343"/>
              </a:solidFill>
            </a:endParaRPr>
          </a:p>
          <a:p>
            <a:pPr marL="457200" lvl="0" indent="-374650" algn="l" rtl="0">
              <a:spcBef>
                <a:spcPts val="0"/>
              </a:spcBef>
              <a:spcAft>
                <a:spcPts val="0"/>
              </a:spcAft>
              <a:buClr>
                <a:srgbClr val="434343"/>
              </a:buClr>
              <a:buSzPts val="2300"/>
              <a:buChar char="●"/>
            </a:pPr>
            <a:r>
              <a:rPr lang="en" sz="2300">
                <a:solidFill>
                  <a:srgbClr val="434343"/>
                </a:solidFill>
              </a:rPr>
              <a:t>Though many falls do not cause serious injuries, 1 out of 5 falls DO cause serious injury. </a:t>
            </a:r>
            <a:endParaRPr sz="2300">
              <a:solidFill>
                <a:srgbClr val="434343"/>
              </a:solidFill>
            </a:endParaRPr>
          </a:p>
          <a:p>
            <a:pPr marL="457200" lvl="0" indent="-374650" algn="l" rtl="0">
              <a:spcBef>
                <a:spcPts val="0"/>
              </a:spcBef>
              <a:spcAft>
                <a:spcPts val="0"/>
              </a:spcAft>
              <a:buClr>
                <a:srgbClr val="434343"/>
              </a:buClr>
              <a:buSzPts val="2300"/>
              <a:buChar char="●"/>
            </a:pPr>
            <a:r>
              <a:rPr lang="en" sz="2300">
                <a:solidFill>
                  <a:srgbClr val="434343"/>
                </a:solidFill>
              </a:rPr>
              <a:t>These injuries make it harder for older adults to perform everyday activities. </a:t>
            </a:r>
            <a:endParaRPr sz="2300">
              <a:solidFill>
                <a:srgbClr val="434343"/>
              </a:solidFill>
            </a:endParaRPr>
          </a:p>
          <a:p>
            <a:pPr marL="0" lvl="0" indent="0" algn="l" rtl="0">
              <a:spcBef>
                <a:spcPts val="1200"/>
              </a:spcBef>
              <a:spcAft>
                <a:spcPts val="0"/>
              </a:spcAft>
              <a:buNone/>
            </a:pPr>
            <a:endParaRPr sz="2100">
              <a:solidFill>
                <a:srgbClr val="434343"/>
              </a:solidFill>
            </a:endParaRPr>
          </a:p>
          <a:p>
            <a:pPr marL="0" lvl="0" indent="0" algn="l" rtl="0">
              <a:spcBef>
                <a:spcPts val="1200"/>
              </a:spcBef>
              <a:spcAft>
                <a:spcPts val="1200"/>
              </a:spcAft>
              <a:buNone/>
            </a:pPr>
            <a:endParaRPr sz="1600">
              <a:solidFill>
                <a:srgbClr val="434343"/>
              </a:solidFill>
              <a:highlight>
                <a:srgbClr val="FFFFFF"/>
              </a:highlight>
            </a:endParaRPr>
          </a:p>
        </p:txBody>
      </p:sp>
      <p:pic>
        <p:nvPicPr>
          <p:cNvPr id="71" name="Google Shape;71;p15"/>
          <p:cNvPicPr preferRelativeResize="0"/>
          <p:nvPr/>
        </p:nvPicPr>
        <p:blipFill>
          <a:blip r:embed="rId3">
            <a:alphaModFix/>
          </a:blip>
          <a:stretch>
            <a:fillRect/>
          </a:stretch>
        </p:blipFill>
        <p:spPr>
          <a:xfrm>
            <a:off x="3790875" y="3587150"/>
            <a:ext cx="3242425" cy="1489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311700" y="301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Resources for Free Health-Care: </a:t>
            </a:r>
            <a:endParaRPr sz="3600" b="1" dirty="0"/>
          </a:p>
        </p:txBody>
      </p:sp>
      <p:sp>
        <p:nvSpPr>
          <p:cNvPr id="252" name="Google Shape;252;p42"/>
          <p:cNvSpPr txBox="1">
            <a:spLocks noGrp="1"/>
          </p:cNvSpPr>
          <p:nvPr>
            <p:ph type="body" idx="1"/>
          </p:nvPr>
        </p:nvSpPr>
        <p:spPr>
          <a:xfrm>
            <a:off x="311700" y="1031700"/>
            <a:ext cx="8520600" cy="3835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434343"/>
              </a:buClr>
              <a:buSzPts val="2100"/>
              <a:buChar char="●"/>
            </a:pPr>
            <a:r>
              <a:rPr lang="en" sz="2100">
                <a:solidFill>
                  <a:srgbClr val="434343"/>
                </a:solidFill>
              </a:rPr>
              <a:t>For Yolo County, </a:t>
            </a:r>
            <a:r>
              <a:rPr lang="en" sz="2100" b="1">
                <a:solidFill>
                  <a:srgbClr val="434343"/>
                </a:solidFill>
              </a:rPr>
              <a:t>Knights Landing One Health Center</a:t>
            </a:r>
            <a:r>
              <a:rPr lang="en" sz="2100">
                <a:solidFill>
                  <a:srgbClr val="434343"/>
                </a:solidFill>
              </a:rPr>
              <a:t> is open on First and Third Sundays of the month. </a:t>
            </a:r>
            <a:endParaRPr sz="2100">
              <a:solidFill>
                <a:srgbClr val="434343"/>
              </a:solidFill>
            </a:endParaRPr>
          </a:p>
          <a:p>
            <a:pPr marL="457200" lvl="0" indent="0" algn="l" rtl="0">
              <a:spcBef>
                <a:spcPts val="1200"/>
              </a:spcBef>
              <a:spcAft>
                <a:spcPts val="0"/>
              </a:spcAft>
              <a:buNone/>
            </a:pPr>
            <a:endParaRPr sz="100">
              <a:solidFill>
                <a:srgbClr val="434343"/>
              </a:solidFill>
            </a:endParaRPr>
          </a:p>
          <a:p>
            <a:pPr marL="457200" lvl="0" indent="-361950" algn="l" rtl="0">
              <a:lnSpc>
                <a:spcPct val="115000"/>
              </a:lnSpc>
              <a:spcBef>
                <a:spcPts val="1200"/>
              </a:spcBef>
              <a:spcAft>
                <a:spcPts val="0"/>
              </a:spcAft>
              <a:buClr>
                <a:srgbClr val="434343"/>
              </a:buClr>
              <a:buSzPts val="2100"/>
              <a:buChar char="●"/>
            </a:pPr>
            <a:r>
              <a:rPr lang="en" sz="2100">
                <a:solidFill>
                  <a:srgbClr val="434343"/>
                </a:solidFill>
              </a:rPr>
              <a:t>Services include immunizations, diabetes and hypertension treatment, blood tests, regular physical check-ups, and eye exams.</a:t>
            </a:r>
            <a:endParaRPr sz="2100">
              <a:solidFill>
                <a:srgbClr val="434343"/>
              </a:solidFill>
            </a:endParaRPr>
          </a:p>
          <a:p>
            <a:pPr marL="457200" lvl="0" indent="0" algn="l" rtl="0">
              <a:lnSpc>
                <a:spcPct val="115000"/>
              </a:lnSpc>
              <a:spcBef>
                <a:spcPts val="1200"/>
              </a:spcBef>
              <a:spcAft>
                <a:spcPts val="0"/>
              </a:spcAft>
              <a:buNone/>
            </a:pPr>
            <a:endParaRPr sz="100">
              <a:solidFill>
                <a:srgbClr val="434343"/>
              </a:solidFill>
            </a:endParaRPr>
          </a:p>
          <a:p>
            <a:pPr marL="457200" lvl="0" indent="-361950" algn="l" rtl="0">
              <a:lnSpc>
                <a:spcPct val="115000"/>
              </a:lnSpc>
              <a:spcBef>
                <a:spcPts val="1200"/>
              </a:spcBef>
              <a:spcAft>
                <a:spcPts val="0"/>
              </a:spcAft>
              <a:buClr>
                <a:srgbClr val="434343"/>
              </a:buClr>
              <a:buSzPts val="2100"/>
              <a:buChar char="●"/>
            </a:pPr>
            <a:r>
              <a:rPr lang="en" sz="2100">
                <a:solidFill>
                  <a:srgbClr val="434343"/>
                </a:solidFill>
              </a:rPr>
              <a:t>For a full list of student-run clinics in the Sacramento and Yolo County, please visit https://health.ucdavis.edu/mdprogram/studentlife/clinics/</a:t>
            </a:r>
            <a:endParaRPr sz="2100">
              <a:solidFill>
                <a:srgbClr val="434343"/>
              </a:solidFill>
            </a:endParaRPr>
          </a:p>
        </p:txBody>
      </p:sp>
      <p:pic>
        <p:nvPicPr>
          <p:cNvPr id="253" name="Google Shape;253;p42"/>
          <p:cNvPicPr preferRelativeResize="0"/>
          <p:nvPr/>
        </p:nvPicPr>
        <p:blipFill>
          <a:blip r:embed="rId3">
            <a:alphaModFix/>
          </a:blip>
          <a:stretch>
            <a:fillRect/>
          </a:stretch>
        </p:blipFill>
        <p:spPr>
          <a:xfrm>
            <a:off x="7594597" y="0"/>
            <a:ext cx="1162303" cy="1176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Resources for Free Health-Care: </a:t>
            </a:r>
            <a:endParaRPr sz="3600" b="1" dirty="0"/>
          </a:p>
        </p:txBody>
      </p:sp>
      <p:sp>
        <p:nvSpPr>
          <p:cNvPr id="259" name="Google Shape;259;p43"/>
          <p:cNvSpPr txBox="1">
            <a:spLocks noGrp="1"/>
          </p:cNvSpPr>
          <p:nvPr>
            <p:ph type="body" idx="1"/>
          </p:nvPr>
        </p:nvSpPr>
        <p:spPr>
          <a:xfrm>
            <a:off x="311700" y="1152475"/>
            <a:ext cx="8520600" cy="3643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434343"/>
              </a:buClr>
              <a:buSzPts val="2100"/>
              <a:buChar char="●"/>
            </a:pPr>
            <a:r>
              <a:rPr lang="en" sz="2100" b="1">
                <a:solidFill>
                  <a:srgbClr val="434343"/>
                </a:solidFill>
              </a:rPr>
              <a:t>Communicare: </a:t>
            </a:r>
            <a:r>
              <a:rPr lang="en" sz="2100">
                <a:solidFill>
                  <a:srgbClr val="434343"/>
                </a:solidFill>
              </a:rPr>
              <a:t>located in Davis, Woodland, and West Sacramento provides comprehensive, non-emergency, primary care services. </a:t>
            </a:r>
            <a:endParaRPr sz="2100">
              <a:solidFill>
                <a:srgbClr val="434343"/>
              </a:solidFill>
            </a:endParaRPr>
          </a:p>
          <a:p>
            <a:pPr marL="914400" lvl="1" indent="-336550" algn="l" rtl="0">
              <a:spcBef>
                <a:spcPts val="0"/>
              </a:spcBef>
              <a:spcAft>
                <a:spcPts val="0"/>
              </a:spcAft>
              <a:buClr>
                <a:srgbClr val="434343"/>
              </a:buClr>
              <a:buSzPts val="1700"/>
              <a:buChar char="○"/>
            </a:pPr>
            <a:r>
              <a:rPr lang="en" sz="1700">
                <a:solidFill>
                  <a:srgbClr val="434343"/>
                </a:solidFill>
              </a:rPr>
              <a:t>Services include general physical exams and well visits, cancer screening, TB testing, dental care, and hypertension care and diabetic treatment.</a:t>
            </a:r>
            <a:endParaRPr sz="1700">
              <a:solidFill>
                <a:srgbClr val="434343"/>
              </a:solidFill>
            </a:endParaRPr>
          </a:p>
          <a:p>
            <a:pPr marL="914400" lvl="1" indent="-336550" algn="l" rtl="0">
              <a:spcBef>
                <a:spcPts val="0"/>
              </a:spcBef>
              <a:spcAft>
                <a:spcPts val="0"/>
              </a:spcAft>
              <a:buClr>
                <a:srgbClr val="434343"/>
              </a:buClr>
              <a:buSzPts val="1700"/>
              <a:buChar char="○"/>
            </a:pPr>
            <a:r>
              <a:rPr lang="en" sz="1700" b="1">
                <a:solidFill>
                  <a:srgbClr val="434343"/>
                </a:solidFill>
              </a:rPr>
              <a:t>Contact Information: </a:t>
            </a:r>
            <a:r>
              <a:rPr lang="en" sz="1700">
                <a:solidFill>
                  <a:srgbClr val="434343"/>
                </a:solidFill>
              </a:rPr>
              <a:t>1-(530)-285-3201 </a:t>
            </a:r>
            <a:endParaRPr sz="1700">
              <a:solidFill>
                <a:srgbClr val="434343"/>
              </a:solidFill>
            </a:endParaRPr>
          </a:p>
          <a:p>
            <a:pPr marL="0" lvl="0" indent="0" algn="l" rtl="0">
              <a:spcBef>
                <a:spcPts val="1200"/>
              </a:spcBef>
              <a:spcAft>
                <a:spcPts val="0"/>
              </a:spcAft>
              <a:buNone/>
            </a:pPr>
            <a:endParaRPr sz="100">
              <a:solidFill>
                <a:srgbClr val="434343"/>
              </a:solidFill>
            </a:endParaRPr>
          </a:p>
          <a:p>
            <a:pPr marL="457200" lvl="0" indent="-361950" algn="l" rtl="0">
              <a:spcBef>
                <a:spcPts val="1200"/>
              </a:spcBef>
              <a:spcAft>
                <a:spcPts val="0"/>
              </a:spcAft>
              <a:buClr>
                <a:srgbClr val="434343"/>
              </a:buClr>
              <a:buSzPts val="2100"/>
              <a:buChar char="●"/>
            </a:pPr>
            <a:r>
              <a:rPr lang="en" sz="2100" b="1">
                <a:solidFill>
                  <a:srgbClr val="434343"/>
                </a:solidFill>
              </a:rPr>
              <a:t>Winters Healthcare Medical Clinic: </a:t>
            </a:r>
            <a:r>
              <a:rPr lang="en" sz="2100">
                <a:solidFill>
                  <a:srgbClr val="434343"/>
                </a:solidFill>
              </a:rPr>
              <a:t>provides medical, dental, and behavioral health services</a:t>
            </a:r>
            <a:endParaRPr sz="2100">
              <a:solidFill>
                <a:srgbClr val="434343"/>
              </a:solidFill>
            </a:endParaRPr>
          </a:p>
          <a:p>
            <a:pPr marL="914400" lvl="1" indent="-336550" algn="l" rtl="0">
              <a:spcBef>
                <a:spcPts val="0"/>
              </a:spcBef>
              <a:spcAft>
                <a:spcPts val="0"/>
              </a:spcAft>
              <a:buClr>
                <a:srgbClr val="434343"/>
              </a:buClr>
              <a:buSzPts val="1700"/>
              <a:buChar char="○"/>
            </a:pPr>
            <a:r>
              <a:rPr lang="en" sz="1700" b="1">
                <a:solidFill>
                  <a:srgbClr val="434343"/>
                </a:solidFill>
              </a:rPr>
              <a:t>172 E. Grant Ave. Winters, CA</a:t>
            </a:r>
            <a:endParaRPr sz="1700" b="1">
              <a:solidFill>
                <a:srgbClr val="434343"/>
              </a:solidFill>
            </a:endParaRPr>
          </a:p>
          <a:p>
            <a:pPr marL="914400" lvl="1" indent="-336550" algn="l" rtl="0">
              <a:spcBef>
                <a:spcPts val="0"/>
              </a:spcBef>
              <a:spcAft>
                <a:spcPts val="0"/>
              </a:spcAft>
              <a:buClr>
                <a:srgbClr val="434343"/>
              </a:buClr>
              <a:buSzPts val="1700"/>
              <a:buChar char="○"/>
            </a:pPr>
            <a:r>
              <a:rPr lang="en" sz="1700" b="1">
                <a:solidFill>
                  <a:srgbClr val="434343"/>
                </a:solidFill>
              </a:rPr>
              <a:t>Contact Information: </a:t>
            </a:r>
            <a:r>
              <a:rPr lang="en" sz="1700">
                <a:solidFill>
                  <a:srgbClr val="434343"/>
                </a:solidFill>
              </a:rPr>
              <a:t>1-(530)-795-4377 </a:t>
            </a:r>
            <a:endParaRPr sz="1700">
              <a:solidFill>
                <a:srgbClr val="43434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dirty="0"/>
              <a:t>Any questions or comments for feedback?</a:t>
            </a:r>
            <a:endParaRPr b="1" dirty="0"/>
          </a:p>
        </p:txBody>
      </p:sp>
      <p:sp>
        <p:nvSpPr>
          <p:cNvPr id="265" name="Google Shape;265;p44"/>
          <p:cNvSpPr txBox="1">
            <a:spLocks noGrp="1"/>
          </p:cNvSpPr>
          <p:nvPr>
            <p:ph type="subTitle" idx="1"/>
          </p:nvPr>
        </p:nvSpPr>
        <p:spPr>
          <a:xfrm>
            <a:off x="311700" y="3258398"/>
            <a:ext cx="8520600" cy="7335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a:solidFill>
                  <a:srgbClr val="434343"/>
                </a:solidFill>
              </a:rPr>
              <a:t>Thank you for listening!</a:t>
            </a:r>
            <a:endParaRPr>
              <a:solidFill>
                <a:srgbClr val="434343"/>
              </a:solidFill>
            </a:endParaRPr>
          </a:p>
          <a:p>
            <a:pPr marL="0" lvl="0" indent="0" algn="ctr" rtl="0">
              <a:spcBef>
                <a:spcPts val="0"/>
              </a:spcBef>
              <a:spcAft>
                <a:spcPts val="0"/>
              </a:spcAft>
              <a:buNone/>
            </a:pPr>
            <a:endParaRPr>
              <a:solidFill>
                <a:srgbClr val="434343"/>
              </a:solidFill>
            </a:endParaRPr>
          </a:p>
          <a:p>
            <a:pPr marL="0" lvl="0" indent="0" algn="ctr" rtl="0">
              <a:spcBef>
                <a:spcPts val="0"/>
              </a:spcBef>
              <a:spcAft>
                <a:spcPts val="0"/>
              </a:spcAft>
              <a:buNone/>
            </a:pPr>
            <a:r>
              <a:rPr lang="en">
                <a:solidFill>
                  <a:srgbClr val="434343"/>
                </a:solidFill>
              </a:rPr>
              <a:t>Please type your questions in the chat-box!</a:t>
            </a:r>
            <a:endParaRPr>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Why is Fall Prevention important? </a:t>
            </a:r>
            <a:endParaRPr sz="3600" b="1" dirty="0"/>
          </a:p>
          <a:p>
            <a:pPr marL="0" lvl="0" indent="0" algn="l" rtl="0">
              <a:spcBef>
                <a:spcPts val="0"/>
              </a:spcBef>
              <a:spcAft>
                <a:spcPts val="0"/>
              </a:spcAft>
              <a:buSzPts val="990"/>
              <a:buNone/>
            </a:pPr>
            <a:endParaRPr sz="2700" dirty="0"/>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34343"/>
              </a:buClr>
              <a:buSzPts val="2400"/>
              <a:buChar char="●"/>
            </a:pPr>
            <a:r>
              <a:rPr lang="en" sz="2400">
                <a:solidFill>
                  <a:srgbClr val="434343"/>
                </a:solidFill>
              </a:rPr>
              <a:t>Falls can be very costly.</a:t>
            </a:r>
            <a:endParaRPr sz="2400">
              <a:solidFill>
                <a:srgbClr val="434343"/>
              </a:solidFill>
            </a:endParaRPr>
          </a:p>
          <a:p>
            <a:pPr marL="914400" lvl="1" indent="-381000" algn="l" rtl="0">
              <a:spcBef>
                <a:spcPts val="0"/>
              </a:spcBef>
              <a:spcAft>
                <a:spcPts val="0"/>
              </a:spcAft>
              <a:buClr>
                <a:srgbClr val="434343"/>
              </a:buClr>
              <a:buSzPts val="2400"/>
              <a:buChar char="○"/>
            </a:pPr>
            <a:r>
              <a:rPr lang="en" sz="2400">
                <a:solidFill>
                  <a:srgbClr val="434343"/>
                </a:solidFill>
              </a:rPr>
              <a:t>A single fall = $30,000 </a:t>
            </a:r>
            <a:endParaRPr sz="2400">
              <a:solidFill>
                <a:srgbClr val="434343"/>
              </a:solidFill>
            </a:endParaRPr>
          </a:p>
          <a:p>
            <a:pPr marL="457200" lvl="0" indent="-381000" algn="l" rtl="0">
              <a:spcBef>
                <a:spcPts val="0"/>
              </a:spcBef>
              <a:spcAft>
                <a:spcPts val="0"/>
              </a:spcAft>
              <a:buClr>
                <a:srgbClr val="434343"/>
              </a:buClr>
              <a:buSzPts val="2400"/>
              <a:buChar char="●"/>
            </a:pPr>
            <a:r>
              <a:rPr lang="en" sz="2400">
                <a:solidFill>
                  <a:srgbClr val="434343"/>
                </a:solidFill>
              </a:rPr>
              <a:t>We want to emphasize: Falls CAN be prevented and the impact of falls can be reduced. </a:t>
            </a:r>
            <a:endParaRPr sz="2400">
              <a:solidFill>
                <a:srgbClr val="434343"/>
              </a:solidFill>
            </a:endParaRPr>
          </a:p>
          <a:p>
            <a:pPr marL="457200" lvl="0" indent="-381000" algn="l" rtl="0">
              <a:spcBef>
                <a:spcPts val="0"/>
              </a:spcBef>
              <a:spcAft>
                <a:spcPts val="0"/>
              </a:spcAft>
              <a:buClr>
                <a:srgbClr val="434343"/>
              </a:buClr>
              <a:buSzPts val="2400"/>
              <a:buChar char="●"/>
            </a:pPr>
            <a:r>
              <a:rPr lang="en" sz="2400">
                <a:solidFill>
                  <a:srgbClr val="434343"/>
                </a:solidFill>
              </a:rPr>
              <a:t>Falls do not have to be an inevitable part of aging - we can adopt healthy habits together to prevent falls everyday!  </a:t>
            </a:r>
            <a:endParaRPr sz="2400">
              <a:solidFill>
                <a:srgbClr val="434343"/>
              </a:solidFill>
            </a:endParaRPr>
          </a:p>
        </p:txBody>
      </p:sp>
      <p:pic>
        <p:nvPicPr>
          <p:cNvPr id="78" name="Google Shape;78;p16"/>
          <p:cNvPicPr preferRelativeResize="0"/>
          <p:nvPr/>
        </p:nvPicPr>
        <p:blipFill>
          <a:blip r:embed="rId3">
            <a:alphaModFix/>
          </a:blip>
          <a:stretch>
            <a:fillRect/>
          </a:stretch>
        </p:blipFill>
        <p:spPr>
          <a:xfrm>
            <a:off x="7177500" y="585913"/>
            <a:ext cx="1847850" cy="151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Overcome your “Fall-</a:t>
            </a:r>
            <a:r>
              <a:rPr lang="en" sz="3600" b="1" dirty="0" err="1"/>
              <a:t>ophobia</a:t>
            </a:r>
            <a:r>
              <a:rPr lang="en" sz="3600" b="1" dirty="0"/>
              <a:t>”! </a:t>
            </a:r>
            <a:endParaRPr sz="3600" b="1" dirty="0"/>
          </a:p>
        </p:txBody>
      </p:sp>
      <p:sp>
        <p:nvSpPr>
          <p:cNvPr id="84" name="Google Shape;84;p17"/>
          <p:cNvSpPr txBox="1">
            <a:spLocks noGrp="1"/>
          </p:cNvSpPr>
          <p:nvPr>
            <p:ph type="body" idx="1"/>
          </p:nvPr>
        </p:nvSpPr>
        <p:spPr>
          <a:xfrm>
            <a:off x="311700" y="1152475"/>
            <a:ext cx="8520600" cy="3524700"/>
          </a:xfrm>
          <a:prstGeom prst="rect">
            <a:avLst/>
          </a:prstGeom>
        </p:spPr>
        <p:txBody>
          <a:bodyPr spcFirstLastPara="1" wrap="square" lIns="91425" tIns="91425" rIns="91425" bIns="91425" anchor="t" anchorCtr="0">
            <a:normAutofit fontScale="25000" lnSpcReduction="10000"/>
          </a:bodyPr>
          <a:lstStyle/>
          <a:p>
            <a:pPr marL="457200" lvl="0" indent="-371475" algn="l" rtl="0">
              <a:spcBef>
                <a:spcPts val="0"/>
              </a:spcBef>
              <a:spcAft>
                <a:spcPts val="0"/>
              </a:spcAft>
              <a:buClr>
                <a:srgbClr val="434343"/>
              </a:buClr>
              <a:buSzPct val="100000"/>
              <a:buChar char="●"/>
            </a:pPr>
            <a:r>
              <a:rPr lang="en" sz="9000">
                <a:solidFill>
                  <a:srgbClr val="434343"/>
                </a:solidFill>
              </a:rPr>
              <a:t>Many people who have or have not fallen before become afraid of falling.</a:t>
            </a:r>
            <a:endParaRPr sz="9000">
              <a:solidFill>
                <a:srgbClr val="434343"/>
              </a:solidFill>
            </a:endParaRPr>
          </a:p>
          <a:p>
            <a:pPr marL="457200" lvl="0" indent="-371475" algn="l" rtl="0">
              <a:spcBef>
                <a:spcPts val="0"/>
              </a:spcBef>
              <a:spcAft>
                <a:spcPts val="0"/>
              </a:spcAft>
              <a:buClr>
                <a:srgbClr val="434343"/>
              </a:buClr>
              <a:buSzPct val="100000"/>
              <a:buChar char="●"/>
            </a:pPr>
            <a:r>
              <a:rPr lang="en" sz="9000">
                <a:solidFill>
                  <a:srgbClr val="434343"/>
                </a:solidFill>
              </a:rPr>
              <a:t>This fear may cause you to reduce everyday activities. </a:t>
            </a:r>
            <a:endParaRPr sz="9000">
              <a:solidFill>
                <a:srgbClr val="434343"/>
              </a:solidFill>
            </a:endParaRPr>
          </a:p>
          <a:p>
            <a:pPr marL="457200" lvl="0" indent="-371475" algn="l" rtl="0">
              <a:spcBef>
                <a:spcPts val="0"/>
              </a:spcBef>
              <a:spcAft>
                <a:spcPts val="0"/>
              </a:spcAft>
              <a:buClr>
                <a:srgbClr val="434343"/>
              </a:buClr>
              <a:buSzPct val="100000"/>
              <a:buChar char="●"/>
            </a:pPr>
            <a:r>
              <a:rPr lang="en" sz="9000">
                <a:solidFill>
                  <a:srgbClr val="434343"/>
                </a:solidFill>
              </a:rPr>
              <a:t>When you are less active, you become weaker and this increases your chances of falling.</a:t>
            </a:r>
            <a:endParaRPr sz="9000">
              <a:solidFill>
                <a:srgbClr val="434343"/>
              </a:solidFill>
            </a:endParaRPr>
          </a:p>
          <a:p>
            <a:pPr marL="457200" lvl="0" indent="-358775" algn="l" rtl="0">
              <a:spcBef>
                <a:spcPts val="0"/>
              </a:spcBef>
              <a:spcAft>
                <a:spcPts val="0"/>
              </a:spcAft>
              <a:buClr>
                <a:srgbClr val="434343"/>
              </a:buClr>
              <a:buSzPct val="91111"/>
              <a:buChar char="●"/>
            </a:pPr>
            <a:r>
              <a:rPr lang="en" sz="9000">
                <a:solidFill>
                  <a:srgbClr val="434343"/>
                </a:solidFill>
              </a:rPr>
              <a:t>The best way to overcome Fall-ophobia is to develop confidence in one’s own ability to prevent falls!</a:t>
            </a:r>
            <a:r>
              <a:rPr lang="en" sz="8200">
                <a:solidFill>
                  <a:srgbClr val="434343"/>
                </a:solidFill>
              </a:rPr>
              <a:t> </a:t>
            </a:r>
            <a:endParaRPr sz="8200">
              <a:solidFill>
                <a:srgbClr val="434343"/>
              </a:solidFill>
            </a:endParaRPr>
          </a:p>
          <a:p>
            <a:pPr marL="0" lvl="0" indent="0" algn="l" rtl="0">
              <a:spcBef>
                <a:spcPts val="1200"/>
              </a:spcBef>
              <a:spcAft>
                <a:spcPts val="0"/>
              </a:spcAft>
              <a:buNone/>
            </a:pPr>
            <a:r>
              <a:rPr lang="en"/>
              <a:t> </a:t>
            </a:r>
            <a:endParaRPr/>
          </a:p>
          <a:p>
            <a:pPr marL="457200" lvl="0" indent="0" algn="l" rtl="0">
              <a:spcBef>
                <a:spcPts val="1200"/>
              </a:spcBef>
              <a:spcAft>
                <a:spcPts val="1200"/>
              </a:spcAft>
              <a:buNone/>
            </a:pPr>
            <a:r>
              <a:rPr lang="en"/>
              <a:t> </a:t>
            </a:r>
            <a:endParaRPr/>
          </a:p>
        </p:txBody>
      </p:sp>
      <p:pic>
        <p:nvPicPr>
          <p:cNvPr id="85" name="Google Shape;85;p17"/>
          <p:cNvPicPr preferRelativeResize="0"/>
          <p:nvPr/>
        </p:nvPicPr>
        <p:blipFill>
          <a:blip r:embed="rId3">
            <a:alphaModFix/>
          </a:blip>
          <a:stretch>
            <a:fillRect/>
          </a:stretch>
        </p:blipFill>
        <p:spPr>
          <a:xfrm>
            <a:off x="6197425" y="3947825"/>
            <a:ext cx="2946575" cy="1195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b="1" dirty="0"/>
              <a:t>Check in with your healthcare provider!</a:t>
            </a:r>
            <a:endParaRPr sz="3200" b="1" dirty="0"/>
          </a:p>
        </p:txBody>
      </p:sp>
      <p:sp>
        <p:nvSpPr>
          <p:cNvPr id="91" name="Google Shape;91;p18"/>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fontScale="85000" lnSpcReduction="10000"/>
          </a:bodyPr>
          <a:lstStyle/>
          <a:p>
            <a:pPr marL="457200" lvl="0" indent="-383462" algn="l" rtl="0">
              <a:spcBef>
                <a:spcPts val="0"/>
              </a:spcBef>
              <a:spcAft>
                <a:spcPts val="0"/>
              </a:spcAft>
              <a:buClr>
                <a:srgbClr val="434343"/>
              </a:buClr>
              <a:buSzPct val="100000"/>
              <a:buChar char="●"/>
            </a:pPr>
            <a:r>
              <a:rPr lang="en" sz="2869">
                <a:solidFill>
                  <a:srgbClr val="434343"/>
                </a:solidFill>
              </a:rPr>
              <a:t>Regularly check in with a physician to assess your fall risk </a:t>
            </a:r>
            <a:endParaRPr sz="2869">
              <a:solidFill>
                <a:srgbClr val="434343"/>
              </a:solidFill>
            </a:endParaRPr>
          </a:p>
          <a:p>
            <a:pPr marL="457200" lvl="0" indent="-383462" algn="l" rtl="0">
              <a:spcBef>
                <a:spcPts val="0"/>
              </a:spcBef>
              <a:spcAft>
                <a:spcPts val="0"/>
              </a:spcAft>
              <a:buClr>
                <a:srgbClr val="434343"/>
              </a:buClr>
              <a:buSzPct val="100000"/>
              <a:buChar char="●"/>
            </a:pPr>
            <a:r>
              <a:rPr lang="en" sz="2869">
                <a:solidFill>
                  <a:srgbClr val="434343"/>
                </a:solidFill>
              </a:rPr>
              <a:t>If you are at a higher risk, inform your physician that you would like to discuss creating a fall prevention plan </a:t>
            </a:r>
            <a:endParaRPr sz="2869">
              <a:solidFill>
                <a:srgbClr val="434343"/>
              </a:solidFill>
            </a:endParaRPr>
          </a:p>
          <a:p>
            <a:pPr marL="457200" lvl="0" indent="-383462" algn="l" rtl="0">
              <a:spcBef>
                <a:spcPts val="0"/>
              </a:spcBef>
              <a:spcAft>
                <a:spcPts val="0"/>
              </a:spcAft>
              <a:buClr>
                <a:srgbClr val="434343"/>
              </a:buClr>
              <a:buSzPct val="100000"/>
              <a:buChar char="●"/>
            </a:pPr>
            <a:r>
              <a:rPr lang="en" sz="2869">
                <a:solidFill>
                  <a:srgbClr val="434343"/>
                </a:solidFill>
              </a:rPr>
              <a:t>Get regularly screened for osteoporosis and brain illnesses</a:t>
            </a:r>
            <a:endParaRPr sz="2869">
              <a:solidFill>
                <a:srgbClr val="434343"/>
              </a:solidFill>
            </a:endParaRPr>
          </a:p>
          <a:p>
            <a:pPr marL="457200" lvl="0" indent="-370762" algn="l" rtl="0">
              <a:spcBef>
                <a:spcPts val="0"/>
              </a:spcBef>
              <a:spcAft>
                <a:spcPts val="0"/>
              </a:spcAft>
              <a:buClr>
                <a:srgbClr val="434343"/>
              </a:buClr>
              <a:buSzPct val="91798"/>
              <a:buChar char="●"/>
            </a:pPr>
            <a:r>
              <a:rPr lang="en" sz="2869">
                <a:solidFill>
                  <a:srgbClr val="434343"/>
                </a:solidFill>
              </a:rPr>
              <a:t>Make sure to inform your healthcare provider if you have experienced a fall recently.</a:t>
            </a:r>
            <a:r>
              <a:rPr lang="en" sz="1500">
                <a:solidFill>
                  <a:srgbClr val="434343"/>
                </a:solidFill>
              </a:rPr>
              <a:t> </a:t>
            </a:r>
            <a:endParaRPr sz="1500">
              <a:solidFill>
                <a:srgbClr val="434343"/>
              </a:solidFill>
            </a:endParaRPr>
          </a:p>
          <a:p>
            <a:pPr marL="0" lvl="0" indent="0" algn="l" rtl="0">
              <a:spcBef>
                <a:spcPts val="1200"/>
              </a:spcBef>
              <a:spcAft>
                <a:spcPts val="1200"/>
              </a:spcAft>
              <a:buNone/>
            </a:pPr>
            <a:r>
              <a:rPr lang="en"/>
              <a:t> </a:t>
            </a:r>
            <a:endParaRPr/>
          </a:p>
        </p:txBody>
      </p:sp>
      <p:pic>
        <p:nvPicPr>
          <p:cNvPr id="92" name="Google Shape;92;p18"/>
          <p:cNvPicPr preferRelativeResize="0"/>
          <p:nvPr/>
        </p:nvPicPr>
        <p:blipFill>
          <a:blip r:embed="rId3">
            <a:alphaModFix/>
          </a:blip>
          <a:stretch>
            <a:fillRect/>
          </a:stretch>
        </p:blipFill>
        <p:spPr>
          <a:xfrm>
            <a:off x="6473600" y="3605925"/>
            <a:ext cx="2258674" cy="1561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119025" y="445025"/>
            <a:ext cx="9024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00" b="1" dirty="0"/>
              <a:t>Risk Predictors of Falls: A Summary of Topics!</a:t>
            </a:r>
            <a:endParaRPr sz="3600" b="1" dirty="0"/>
          </a:p>
        </p:txBody>
      </p:sp>
      <p:sp>
        <p:nvSpPr>
          <p:cNvPr id="98" name="Google Shape;98;p19"/>
          <p:cNvSpPr txBox="1">
            <a:spLocks noGrp="1"/>
          </p:cNvSpPr>
          <p:nvPr>
            <p:ph type="body" idx="1"/>
          </p:nvPr>
        </p:nvSpPr>
        <p:spPr>
          <a:xfrm>
            <a:off x="311700" y="10789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Multitasking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Vitamin Deficiencies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Use of certain medications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Vision problems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Orthostatic Hypotension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Environment Assessment and Trip Hazards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Bathroom Safety </a:t>
            </a:r>
            <a:endParaRPr sz="2400">
              <a:solidFill>
                <a:srgbClr val="000000"/>
              </a:solidFill>
            </a:endParaRPr>
          </a:p>
          <a:p>
            <a:pPr marL="457200" lvl="0" indent="-381000" algn="l" rtl="0">
              <a:spcBef>
                <a:spcPts val="0"/>
              </a:spcBef>
              <a:spcAft>
                <a:spcPts val="0"/>
              </a:spcAft>
              <a:buClr>
                <a:srgbClr val="434343"/>
              </a:buClr>
              <a:buSzPts val="2400"/>
              <a:buChar char="●"/>
            </a:pPr>
            <a:r>
              <a:rPr lang="en" sz="2400">
                <a:solidFill>
                  <a:srgbClr val="000000"/>
                </a:solidFill>
              </a:rPr>
              <a:t>Body and Muscle Weakness</a:t>
            </a:r>
            <a:r>
              <a:rPr lang="en" sz="2400">
                <a:solidFill>
                  <a:srgbClr val="434343"/>
                </a:solidFill>
              </a:rPr>
              <a:t> </a:t>
            </a:r>
            <a:endParaRPr sz="24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52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Avoid Multitasking: </a:t>
            </a:r>
            <a:endParaRPr sz="3600" b="1" dirty="0"/>
          </a:p>
        </p:txBody>
      </p:sp>
      <p:sp>
        <p:nvSpPr>
          <p:cNvPr id="104" name="Google Shape;104;p20"/>
          <p:cNvSpPr txBox="1">
            <a:spLocks noGrp="1"/>
          </p:cNvSpPr>
          <p:nvPr>
            <p:ph type="body" idx="1"/>
          </p:nvPr>
        </p:nvSpPr>
        <p:spPr>
          <a:xfrm>
            <a:off x="311700" y="824700"/>
            <a:ext cx="85206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434343"/>
              </a:buClr>
              <a:buSzPts val="2100"/>
              <a:buChar char="●"/>
            </a:pPr>
            <a:r>
              <a:rPr lang="en" sz="2100">
                <a:solidFill>
                  <a:srgbClr val="434343"/>
                </a:solidFill>
              </a:rPr>
              <a:t>Older adults are more likely to fall when performing concurrent tasks while walking or running. </a:t>
            </a:r>
            <a:endParaRPr sz="2100">
              <a:solidFill>
                <a:srgbClr val="434343"/>
              </a:solidFill>
            </a:endParaRPr>
          </a:p>
          <a:p>
            <a:pPr marL="457200" lvl="0" indent="-361950" algn="l" rtl="0">
              <a:spcBef>
                <a:spcPts val="0"/>
              </a:spcBef>
              <a:spcAft>
                <a:spcPts val="0"/>
              </a:spcAft>
              <a:buClr>
                <a:srgbClr val="434343"/>
              </a:buClr>
              <a:buSzPts val="2100"/>
              <a:buChar char="●"/>
            </a:pPr>
            <a:r>
              <a:rPr lang="en" sz="2100">
                <a:solidFill>
                  <a:srgbClr val="434343"/>
                </a:solidFill>
              </a:rPr>
              <a:t>It can lead to imbalance, loss of attention, and vision impairment. </a:t>
            </a:r>
            <a:endParaRPr sz="2100">
              <a:solidFill>
                <a:srgbClr val="434343"/>
              </a:solidFill>
            </a:endParaRPr>
          </a:p>
          <a:p>
            <a:pPr marL="457200" lvl="0" indent="-361950" algn="l" rtl="0">
              <a:spcBef>
                <a:spcPts val="0"/>
              </a:spcBef>
              <a:spcAft>
                <a:spcPts val="0"/>
              </a:spcAft>
              <a:buClr>
                <a:srgbClr val="434343"/>
              </a:buClr>
              <a:buSzPts val="2100"/>
              <a:buChar char="●"/>
            </a:pPr>
            <a:r>
              <a:rPr lang="en" sz="2100">
                <a:solidFill>
                  <a:srgbClr val="434343"/>
                </a:solidFill>
              </a:rPr>
              <a:t>Making sure that you have your full attention on your walking surface can help reduce falls!</a:t>
            </a:r>
            <a:endParaRPr sz="2100">
              <a:solidFill>
                <a:srgbClr val="434343"/>
              </a:solidFill>
            </a:endParaRPr>
          </a:p>
          <a:p>
            <a:pPr marL="457200" lvl="0" indent="-361950" algn="l" rtl="0">
              <a:spcBef>
                <a:spcPts val="0"/>
              </a:spcBef>
              <a:spcAft>
                <a:spcPts val="0"/>
              </a:spcAft>
              <a:buClr>
                <a:srgbClr val="434343"/>
              </a:buClr>
              <a:buSzPts val="2100"/>
              <a:buChar char="●"/>
            </a:pPr>
            <a:r>
              <a:rPr lang="en" sz="2100">
                <a:solidFill>
                  <a:srgbClr val="434343"/>
                </a:solidFill>
              </a:rPr>
              <a:t>A 2011 study found that music-based multitask exercise programs can help improve gait and balance while reducing fall risk.</a:t>
            </a:r>
            <a:endParaRPr sz="2100">
              <a:solidFill>
                <a:srgbClr val="434343"/>
              </a:solidFill>
            </a:endParaRPr>
          </a:p>
        </p:txBody>
      </p:sp>
      <p:pic>
        <p:nvPicPr>
          <p:cNvPr id="105" name="Google Shape;105;p20"/>
          <p:cNvPicPr preferRelativeResize="0"/>
          <p:nvPr/>
        </p:nvPicPr>
        <p:blipFill>
          <a:blip r:embed="rId3">
            <a:alphaModFix/>
          </a:blip>
          <a:stretch>
            <a:fillRect/>
          </a:stretch>
        </p:blipFill>
        <p:spPr>
          <a:xfrm>
            <a:off x="3330337" y="3823050"/>
            <a:ext cx="2483325" cy="1320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dirty="0"/>
              <a:t>Vitamin Deficiencies: </a:t>
            </a:r>
            <a:endParaRPr sz="3600" b="1" dirty="0"/>
          </a:p>
        </p:txBody>
      </p:sp>
      <p:sp>
        <p:nvSpPr>
          <p:cNvPr id="111" name="Google Shape;111;p21"/>
          <p:cNvSpPr txBox="1">
            <a:spLocks noGrp="1"/>
          </p:cNvSpPr>
          <p:nvPr>
            <p:ph type="body" idx="1"/>
          </p:nvPr>
        </p:nvSpPr>
        <p:spPr>
          <a:xfrm>
            <a:off x="311699" y="1152050"/>
            <a:ext cx="8741989" cy="3814500"/>
          </a:xfrm>
          <a:prstGeom prst="rect">
            <a:avLst/>
          </a:prstGeom>
        </p:spPr>
        <p:txBody>
          <a:bodyPr spcFirstLastPara="1" wrap="square" lIns="91425" tIns="91425" rIns="91425" bIns="91425" anchor="t" anchorCtr="0">
            <a:normAutofit fontScale="92500"/>
          </a:bodyPr>
          <a:lstStyle/>
          <a:p>
            <a:pPr marL="457200" lvl="0" indent="-369570" algn="l" rtl="0">
              <a:lnSpc>
                <a:spcPct val="150000"/>
              </a:lnSpc>
              <a:spcBef>
                <a:spcPts val="0"/>
              </a:spcBef>
              <a:spcAft>
                <a:spcPts val="0"/>
              </a:spcAft>
              <a:buClr>
                <a:srgbClr val="434343"/>
              </a:buClr>
              <a:buSzPct val="100000"/>
              <a:buChar char="●"/>
            </a:pPr>
            <a:r>
              <a:rPr lang="en" sz="2400" dirty="0">
                <a:solidFill>
                  <a:srgbClr val="434343"/>
                </a:solidFill>
              </a:rPr>
              <a:t>Deficiencies in Vitamin D, Vitamin B12, and Vitamin K have all been linked to causing falls.</a:t>
            </a:r>
            <a:endParaRPr sz="2400" dirty="0">
              <a:solidFill>
                <a:srgbClr val="434343"/>
              </a:solidFill>
            </a:endParaRPr>
          </a:p>
          <a:p>
            <a:pPr marL="457200" lvl="0" indent="-369570" algn="l" rtl="0">
              <a:lnSpc>
                <a:spcPct val="150000"/>
              </a:lnSpc>
              <a:spcBef>
                <a:spcPts val="0"/>
              </a:spcBef>
              <a:spcAft>
                <a:spcPts val="0"/>
              </a:spcAft>
              <a:buClr>
                <a:srgbClr val="434343"/>
              </a:buClr>
              <a:buSzPct val="100000"/>
              <a:buChar char="●"/>
            </a:pPr>
            <a:r>
              <a:rPr lang="en" sz="2400" dirty="0">
                <a:solidFill>
                  <a:srgbClr val="434343"/>
                </a:solidFill>
              </a:rPr>
              <a:t>It can lead to increased dizziness, weakness, and blurred vision.</a:t>
            </a:r>
            <a:endParaRPr sz="2400" dirty="0">
              <a:solidFill>
                <a:srgbClr val="434343"/>
              </a:solidFill>
            </a:endParaRPr>
          </a:p>
          <a:p>
            <a:pPr marL="457200" lvl="0" indent="-369570" algn="l" rtl="0">
              <a:lnSpc>
                <a:spcPct val="150000"/>
              </a:lnSpc>
              <a:spcBef>
                <a:spcPts val="0"/>
              </a:spcBef>
              <a:spcAft>
                <a:spcPts val="0"/>
              </a:spcAft>
              <a:buClr>
                <a:srgbClr val="434343"/>
              </a:buClr>
              <a:buSzPct val="100000"/>
              <a:buChar char="●"/>
            </a:pPr>
            <a:r>
              <a:rPr lang="en" sz="2400" dirty="0">
                <a:solidFill>
                  <a:srgbClr val="434343"/>
                </a:solidFill>
              </a:rPr>
              <a:t>Check in with your physician to have regular blood tests done </a:t>
            </a:r>
            <a:endParaRPr sz="2400" dirty="0">
              <a:solidFill>
                <a:srgbClr val="434343"/>
              </a:solidFill>
            </a:endParaRPr>
          </a:p>
          <a:p>
            <a:pPr marL="457200" lvl="0" indent="-369570" algn="l" rtl="0">
              <a:lnSpc>
                <a:spcPct val="150000"/>
              </a:lnSpc>
              <a:spcBef>
                <a:spcPts val="0"/>
              </a:spcBef>
              <a:spcAft>
                <a:spcPts val="0"/>
              </a:spcAft>
              <a:buClr>
                <a:srgbClr val="434343"/>
              </a:buClr>
              <a:buSzPct val="100000"/>
              <a:buChar char="●"/>
            </a:pPr>
            <a:r>
              <a:rPr lang="en" sz="2400" dirty="0">
                <a:solidFill>
                  <a:srgbClr val="434343"/>
                </a:solidFill>
              </a:rPr>
              <a:t>Consumption of Vitamin D, B12, and K through diet, supplements, or behavior can increase muscle function and strength. </a:t>
            </a:r>
            <a:endParaRPr dirty="0"/>
          </a:p>
        </p:txBody>
      </p:sp>
      <p:pic>
        <p:nvPicPr>
          <p:cNvPr id="112" name="Google Shape;112;p21"/>
          <p:cNvPicPr preferRelativeResize="0"/>
          <p:nvPr/>
        </p:nvPicPr>
        <p:blipFill>
          <a:blip r:embed="rId3">
            <a:alphaModFix/>
          </a:blip>
          <a:stretch>
            <a:fillRect/>
          </a:stretch>
        </p:blipFill>
        <p:spPr>
          <a:xfrm>
            <a:off x="6406525" y="37000"/>
            <a:ext cx="1176749" cy="1219650"/>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3295</Words>
  <Application>Microsoft Macintosh PowerPoint</Application>
  <PresentationFormat>On-screen Show (16:9)</PresentationFormat>
  <Paragraphs>308</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Alfa Slab One</vt:lpstr>
      <vt:lpstr>Proxima Nova</vt:lpstr>
      <vt:lpstr>Arial</vt:lpstr>
      <vt:lpstr>Gameday</vt:lpstr>
      <vt:lpstr>Yolo Healthy Aging Alliance Fall Prevention Project: Day 1 </vt:lpstr>
      <vt:lpstr>Introductions: </vt:lpstr>
      <vt:lpstr>Why is Fall Prevention important?</vt:lpstr>
      <vt:lpstr>Why is Fall Prevention important?  </vt:lpstr>
      <vt:lpstr>Overcome your “Fall-ophobia”! </vt:lpstr>
      <vt:lpstr>Check in with your healthcare provider!</vt:lpstr>
      <vt:lpstr>Risk Predictors of Falls: A Summary of Topics!</vt:lpstr>
      <vt:lpstr>Avoid Multitasking: </vt:lpstr>
      <vt:lpstr>Vitamin Deficiencies: </vt:lpstr>
      <vt:lpstr>Vision Problems: </vt:lpstr>
      <vt:lpstr>Check your Medications: </vt:lpstr>
      <vt:lpstr>Medications Linked to Falls: </vt:lpstr>
      <vt:lpstr>Orthostatic Hypotension: </vt:lpstr>
      <vt:lpstr>Environmental Assessment and Trip Hazards: </vt:lpstr>
      <vt:lpstr>Other Home Safety Tips: </vt:lpstr>
      <vt:lpstr>Bathroom Safety: </vt:lpstr>
      <vt:lpstr>Bathroom Safety Tips: </vt:lpstr>
      <vt:lpstr>Confidence using Walking &amp; Standing Buddies:</vt:lpstr>
      <vt:lpstr>Body and Muscle Weakness: </vt:lpstr>
      <vt:lpstr>Fit Deb Training Live Demonstration:  </vt:lpstr>
      <vt:lpstr>Yolo Healthy Aging Alliance Fall Prevention Presentation: Day 2 </vt:lpstr>
      <vt:lpstr>Tell your caregiver and doctor after falling: </vt:lpstr>
      <vt:lpstr>Things a caregiver should do: </vt:lpstr>
      <vt:lpstr>Things a caregiver should do: </vt:lpstr>
      <vt:lpstr>Medical Alert Systems:  </vt:lpstr>
      <vt:lpstr>Fall Detection Systems: </vt:lpstr>
      <vt:lpstr>Noise-Making Devices: </vt:lpstr>
      <vt:lpstr>Resources for Free Medical Equipment: </vt:lpstr>
      <vt:lpstr>Resources for Home Modifications: </vt:lpstr>
      <vt:lpstr>Resources for Free Health-Care: </vt:lpstr>
      <vt:lpstr>Resources for Free Health-Care: </vt:lpstr>
      <vt:lpstr>Any questions or comments for feedback?</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Yolo Healthy Aging Alliance Fall Prevention Project: Day 1 </dc:title>
  <cp:lastModifiedBy>Amal Syed</cp:lastModifiedBy>
  <cp:revision>5</cp:revision>
  <dcterms:modified xsi:type="dcterms:W3CDTF">2021-06-29T21:11:20Z</dcterms:modified>
</cp:coreProperties>
</file>