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69" r:id="rId3"/>
    <p:sldId id="268" r:id="rId4"/>
    <p:sldId id="270" r:id="rId5"/>
    <p:sldId id="279" r:id="rId6"/>
    <p:sldId id="271" r:id="rId7"/>
    <p:sldId id="267" r:id="rId8"/>
    <p:sldId id="259" r:id="rId9"/>
    <p:sldId id="260" r:id="rId10"/>
    <p:sldId id="281" r:id="rId11"/>
    <p:sldId id="261" r:id="rId12"/>
    <p:sldId id="272" r:id="rId13"/>
    <p:sldId id="262" r:id="rId14"/>
    <p:sldId id="265" r:id="rId15"/>
    <p:sldId id="273" r:id="rId16"/>
    <p:sldId id="274" r:id="rId17"/>
    <p:sldId id="280" r:id="rId18"/>
    <p:sldId id="275" r:id="rId19"/>
    <p:sldId id="26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usser" initials="LM" lastIdx="0" clrIdx="0">
    <p:extLst>
      <p:ext uri="{19B8F6BF-5375-455C-9EA6-DF929625EA0E}">
        <p15:presenceInfo xmlns:p15="http://schemas.microsoft.com/office/powerpoint/2012/main" userId="S-1-5-21-2014279508-660360538-6498272-52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D9CDD8"/>
    <a:srgbClr val="6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3987" autoAdjust="0"/>
  </p:normalViewPr>
  <p:slideViewPr>
    <p:cSldViewPr snapToGrid="0">
      <p:cViewPr varScale="1">
        <p:scale>
          <a:sx n="44" d="100"/>
          <a:sy n="44" d="100"/>
        </p:scale>
        <p:origin x="1524" y="44"/>
      </p:cViewPr>
      <p:guideLst>
        <p:guide orient="horz" pos="2160"/>
        <p:guide pos="3840"/>
      </p:guideLst>
    </p:cSldViewPr>
  </p:slid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3157" tIns="46577" rIns="93157" bIns="46577" rtlCol="0"/>
          <a:lstStyle>
            <a:lvl1pPr algn="l">
              <a:defRPr sz="1200"/>
            </a:lvl1pPr>
          </a:lstStyle>
          <a:p>
            <a:endParaRPr lang="en-US" dirty="0"/>
          </a:p>
        </p:txBody>
      </p:sp>
      <p:sp>
        <p:nvSpPr>
          <p:cNvPr id="3" name="Date Placeholder 2"/>
          <p:cNvSpPr>
            <a:spLocks noGrp="1"/>
          </p:cNvSpPr>
          <p:nvPr>
            <p:ph type="dt" idx="1"/>
          </p:nvPr>
        </p:nvSpPr>
        <p:spPr>
          <a:xfrm>
            <a:off x="3970941" y="2"/>
            <a:ext cx="3037840" cy="466435"/>
          </a:xfrm>
          <a:prstGeom prst="rect">
            <a:avLst/>
          </a:prstGeom>
        </p:spPr>
        <p:txBody>
          <a:bodyPr vert="horz" lIns="93157" tIns="46577" rIns="93157" bIns="46577" rtlCol="0"/>
          <a:lstStyle>
            <a:lvl1pPr algn="r">
              <a:defRPr sz="1200"/>
            </a:lvl1pPr>
          </a:lstStyle>
          <a:p>
            <a:fld id="{411E43BD-4BFF-4278-BDF0-141E91AD8B93}" type="datetimeFigureOut">
              <a:rPr lang="en-US" smtClean="0"/>
              <a:pPr/>
              <a:t>12/13/2019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7" tIns="46577" rIns="93157" bIns="46577" rtlCol="0" anchor="ctr"/>
          <a:lstStyle/>
          <a:p>
            <a:endParaRPr lang="en-US" dirty="0"/>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57" tIns="46577" rIns="93157" bIns="465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70"/>
            <a:ext cx="3037840" cy="466434"/>
          </a:xfrm>
          <a:prstGeom prst="rect">
            <a:avLst/>
          </a:prstGeom>
        </p:spPr>
        <p:txBody>
          <a:bodyPr vert="horz" lIns="93157" tIns="46577" rIns="93157" bIns="465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70"/>
            <a:ext cx="3037840" cy="466434"/>
          </a:xfrm>
          <a:prstGeom prst="rect">
            <a:avLst/>
          </a:prstGeom>
        </p:spPr>
        <p:txBody>
          <a:bodyPr vert="horz" lIns="93157" tIns="46577" rIns="93157" bIns="46577" rtlCol="0" anchor="b"/>
          <a:lstStyle>
            <a:lvl1pPr algn="r">
              <a:defRPr sz="1200"/>
            </a:lvl1pPr>
          </a:lstStyle>
          <a:p>
            <a:fld id="{17F9597F-5C9D-4EAF-AF11-706AA77FFAF6}" type="slidenum">
              <a:rPr lang="en-US" smtClean="0"/>
              <a:pPr/>
              <a:t>‹#›</a:t>
            </a:fld>
            <a:endParaRPr lang="en-US" dirty="0"/>
          </a:p>
        </p:txBody>
      </p:sp>
    </p:spTree>
    <p:extLst>
      <p:ext uri="{BB962C8B-B14F-4D97-AF65-F5344CB8AC3E}">
        <p14:creationId xmlns:p14="http://schemas.microsoft.com/office/powerpoint/2010/main" val="90454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a:t>
            </a:fld>
            <a:endParaRPr lang="en-US" dirty="0"/>
          </a:p>
        </p:txBody>
      </p:sp>
    </p:spTree>
    <p:extLst>
      <p:ext uri="{BB962C8B-B14F-4D97-AF65-F5344CB8AC3E}">
        <p14:creationId xmlns:p14="http://schemas.microsoft.com/office/powerpoint/2010/main" val="1565589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third thing you can do to reduce your risk of falling is make sure you have your vision checked regularly. </a:t>
            </a:r>
            <a:r>
              <a:rPr lang="en-US" dirty="0"/>
              <a:t>As you all know, your vision changes over time. If you haven’t had your eyes checked recently, you should. Poor vision certainly increases the chances of tripping over things or failing to see a curb or step, leading to a fall.  Bifocals are sometimes problematic too because they can distort your vision of the ground</a:t>
            </a:r>
            <a:r>
              <a:rPr lang="en-US" dirty="0" smtClean="0"/>
              <a:t>.  </a:t>
            </a:r>
          </a:p>
          <a:p>
            <a:r>
              <a:rPr lang="en-US" dirty="0" smtClean="0"/>
              <a:t>Also is a good</a:t>
            </a:r>
            <a:r>
              <a:rPr lang="en-US" baseline="0" dirty="0" smtClean="0"/>
              <a:t> idea to having hearing checked annually.</a:t>
            </a:r>
            <a:endParaRPr lang="en-US" dirty="0"/>
          </a:p>
          <a:p>
            <a:r>
              <a:rPr lang="en-US" dirty="0"/>
              <a:t> </a:t>
            </a:r>
          </a:p>
          <a:p>
            <a:r>
              <a:rPr lang="en-US" dirty="0"/>
              <a:t>Q - In the past 12 months, how many people have had their vision checked by a professional? </a:t>
            </a:r>
          </a:p>
          <a:p>
            <a:r>
              <a:rPr lang="en-US" dirty="0"/>
              <a:t> </a:t>
            </a:r>
          </a:p>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11</a:t>
            </a:fld>
            <a:endParaRPr lang="en-US" dirty="0"/>
          </a:p>
        </p:txBody>
      </p:sp>
    </p:spTree>
    <p:extLst>
      <p:ext uri="{BB962C8B-B14F-4D97-AF65-F5344CB8AC3E}">
        <p14:creationId xmlns:p14="http://schemas.microsoft.com/office/powerpoint/2010/main" val="36477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most falls happen in environments</a:t>
            </a:r>
            <a:r>
              <a:rPr lang="en-US" baseline="0" dirty="0" smtClean="0"/>
              <a:t> that are very familiar and that you have a lot of control over.</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12</a:t>
            </a:fld>
            <a:endParaRPr lang="en-US" dirty="0"/>
          </a:p>
        </p:txBody>
      </p:sp>
    </p:spTree>
    <p:extLst>
      <p:ext uri="{BB962C8B-B14F-4D97-AF65-F5344CB8AC3E}">
        <p14:creationId xmlns:p14="http://schemas.microsoft.com/office/powerpoint/2010/main" val="93593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4</a:t>
            </a:r>
            <a:r>
              <a:rPr lang="en-US" baseline="30000" dirty="0" smtClean="0"/>
              <a:t>th</a:t>
            </a:r>
            <a:r>
              <a:rPr lang="en-US" dirty="0" smtClean="0"/>
              <a:t> thing</a:t>
            </a:r>
            <a:r>
              <a:rPr lang="en-US" baseline="0" dirty="0" smtClean="0"/>
              <a:t> you can do to prevent falls is to make your home safer.  </a:t>
            </a:r>
          </a:p>
          <a:p>
            <a:endParaRPr lang="en-US" baseline="0" dirty="0" smtClean="0"/>
          </a:p>
          <a:p>
            <a:r>
              <a:rPr lang="en-US" dirty="0" smtClean="0"/>
              <a:t>There </a:t>
            </a:r>
            <a:r>
              <a:rPr lang="en-US" dirty="0"/>
              <a:t>are many things you can do to make your home safer. We have given you a home safety checklist. We’ll review these briefly, but it’s very important that you discuss this list with a family member, care provider or anyone else who can work with you to go through this checklist and make the changes that will make your home safer and reduce the chances of you falling. </a:t>
            </a:r>
          </a:p>
        </p:txBody>
      </p:sp>
      <p:sp>
        <p:nvSpPr>
          <p:cNvPr id="4" name="Slide Number Placeholder 3"/>
          <p:cNvSpPr>
            <a:spLocks noGrp="1"/>
          </p:cNvSpPr>
          <p:nvPr>
            <p:ph type="sldNum" sz="quarter" idx="10"/>
          </p:nvPr>
        </p:nvSpPr>
        <p:spPr/>
        <p:txBody>
          <a:bodyPr/>
          <a:lstStyle/>
          <a:p>
            <a:fld id="{17F9597F-5C9D-4EAF-AF11-706AA77FFAF6}" type="slidenum">
              <a:rPr lang="en-US" smtClean="0"/>
              <a:pPr/>
              <a:t>13</a:t>
            </a:fld>
            <a:endParaRPr lang="en-US" dirty="0"/>
          </a:p>
        </p:txBody>
      </p:sp>
    </p:spTree>
    <p:extLst>
      <p:ext uri="{BB962C8B-B14F-4D97-AF65-F5344CB8AC3E}">
        <p14:creationId xmlns:p14="http://schemas.microsoft.com/office/powerpoint/2010/main" val="300144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think doing any of these things would be a good idea in your home?</a:t>
            </a:r>
          </a:p>
          <a:p>
            <a:r>
              <a:rPr lang="en-US" dirty="0"/>
              <a:t>- Remove things you can trip over, such as papers, books, clothes and shoes </a:t>
            </a:r>
          </a:p>
          <a:p>
            <a:r>
              <a:rPr lang="en-US" dirty="0"/>
              <a:t>- If you have stairs, make sure they are free from clutter, are well lit, don’t have any broken steps, and have good handrails</a:t>
            </a:r>
          </a:p>
          <a:p>
            <a:r>
              <a:rPr lang="en-US" dirty="0"/>
              <a:t>- Remove small throw rugs or use double-sided tape to keep rugs from slipping</a:t>
            </a:r>
          </a:p>
          <a:p>
            <a:r>
              <a:rPr lang="en-US" dirty="0"/>
              <a:t>- Keep items you use often in cabinets or shelves you can easily reach without using a step stool</a:t>
            </a:r>
          </a:p>
          <a:p>
            <a:r>
              <a:rPr lang="en-US" dirty="0"/>
              <a:t>- Have grab bars put in next to your toilet and the tub or shower</a:t>
            </a:r>
          </a:p>
          <a:p>
            <a:r>
              <a:rPr lang="en-US" dirty="0"/>
              <a:t>- Use non-slip mats in the bathtub and on shower floors</a:t>
            </a:r>
          </a:p>
          <a:p>
            <a:r>
              <a:rPr lang="en-US" dirty="0"/>
              <a:t>- Make sure you have good lighting in your home. Replace broken light bulbs. It’s especially important to have good lighting when you are going from your bed to the bathroom.</a:t>
            </a:r>
          </a:p>
          <a:p>
            <a:r>
              <a:rPr lang="en-US" dirty="0"/>
              <a:t>Many falls happen because people trip on their way to or from the bathroom at night. Nightlights in your bedroom and bathroom are a good idea.</a:t>
            </a:r>
          </a:p>
          <a:p>
            <a:r>
              <a:rPr lang="en-US" dirty="0"/>
              <a:t>- Avoid walking around in slippers or just your socks or stockings. Wear shoes that give good support and have nonslip soles. Keep a working flashlight near your bed for emergencies.</a:t>
            </a:r>
          </a:p>
          <a:p>
            <a:r>
              <a:rPr lang="en-US" dirty="0"/>
              <a:t>Q – Other ideas?</a:t>
            </a:r>
          </a:p>
          <a:p>
            <a:endParaRPr lang="en-US" dirty="0"/>
          </a:p>
          <a:p>
            <a:r>
              <a:rPr lang="en-US" dirty="0"/>
              <a:t>Every room has its hazards.</a:t>
            </a:r>
          </a:p>
          <a:p>
            <a:r>
              <a:rPr lang="en-US" dirty="0"/>
              <a:t>Living room:  Remove throw rugs, clear away clutter, potiohn the phone conveniently, remove cords and wires, make sure there is lots of good light</a:t>
            </a:r>
          </a:p>
          <a:p>
            <a:r>
              <a:rPr lang="en-US" dirty="0"/>
              <a:t>Kitchen:  Place frequently used items within easy reach, invest in a steady step stool, don’t take short cuts, keep floors dry</a:t>
            </a:r>
          </a:p>
          <a:p>
            <a:r>
              <a:rPr lang="en-US" dirty="0"/>
              <a:t>Bedroom:  Install night-lights, maker sure you can reach a light from bed, make sure you can reach a phone from bed</a:t>
            </a:r>
          </a:p>
          <a:p>
            <a:r>
              <a:rPr lang="en-US" dirty="0"/>
              <a:t>Bathroom: Put a non slip surface on the tube or shower, install grab bars, add booster to the toilet, consider a stool or walker in the shower</a:t>
            </a:r>
          </a:p>
          <a:p>
            <a:r>
              <a:rPr lang="en-US" dirty="0"/>
              <a:t>Stairs and steps: remove clutter, fix uneven or broken steps, add lights to the staircase, make sure carpet is not loose or torn, make sure handrails on both sides are good</a:t>
            </a:r>
          </a:p>
          <a:p>
            <a:endParaRPr lang="en-US" dirty="0"/>
          </a:p>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14</a:t>
            </a:fld>
            <a:endParaRPr lang="en-US" dirty="0"/>
          </a:p>
        </p:txBody>
      </p:sp>
    </p:spTree>
    <p:extLst>
      <p:ext uri="{BB962C8B-B14F-4D97-AF65-F5344CB8AC3E}">
        <p14:creationId xmlns:p14="http://schemas.microsoft.com/office/powerpoint/2010/main" val="2653655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kitty.</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15</a:t>
            </a:fld>
            <a:endParaRPr lang="en-US" dirty="0"/>
          </a:p>
        </p:txBody>
      </p:sp>
    </p:spTree>
    <p:extLst>
      <p:ext uri="{BB962C8B-B14F-4D97-AF65-F5344CB8AC3E}">
        <p14:creationId xmlns:p14="http://schemas.microsoft.com/office/powerpoint/2010/main" val="118037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Get Up From a Fall </a:t>
            </a:r>
            <a:r>
              <a:rPr lang="en-US" dirty="0" smtClean="0"/>
              <a:t>                                 Top Video is by yourself   Bottom</a:t>
            </a:r>
            <a:r>
              <a:rPr lang="en-US" baseline="0" dirty="0" smtClean="0"/>
              <a:t> Video is helping someone else</a:t>
            </a:r>
            <a:endParaRPr lang="en-US" dirty="0"/>
          </a:p>
          <a:p>
            <a:r>
              <a:rPr lang="en-US" dirty="0"/>
              <a:t>•Locate a sturdy piece of furniture </a:t>
            </a:r>
          </a:p>
          <a:p>
            <a:r>
              <a:rPr lang="en-US" dirty="0"/>
              <a:t>•Roll over onto your side </a:t>
            </a:r>
          </a:p>
          <a:p>
            <a:r>
              <a:rPr lang="en-US" dirty="0"/>
              <a:t>•Push your upper body up </a:t>
            </a:r>
          </a:p>
          <a:p>
            <a:r>
              <a:rPr lang="en-US" dirty="0"/>
              <a:t>•Crawl on your hands and knees </a:t>
            </a:r>
          </a:p>
          <a:p>
            <a:r>
              <a:rPr lang="en-US" dirty="0"/>
              <a:t>•Put your hands on the chair seat </a:t>
            </a:r>
          </a:p>
          <a:p>
            <a:r>
              <a:rPr lang="en-US" dirty="0"/>
              <a:t>•Bring one knee forward and put that foot on the floor.</a:t>
            </a:r>
          </a:p>
          <a:p>
            <a:r>
              <a:rPr lang="en-US" dirty="0"/>
              <a:t>•Push up with arms and legs and slowly rise from kneeling.</a:t>
            </a:r>
          </a:p>
          <a:p>
            <a:r>
              <a:rPr lang="en-US" dirty="0"/>
              <a:t>•Pivot you bottom around to sit in the chair.</a:t>
            </a:r>
          </a:p>
          <a:p>
            <a:r>
              <a:rPr lang="en-US" dirty="0"/>
              <a:t>•Regain your composure </a:t>
            </a:r>
          </a:p>
          <a:p>
            <a:endParaRPr lang="en-US" dirty="0" smtClean="0"/>
          </a:p>
          <a:p>
            <a:r>
              <a:rPr lang="en-US" dirty="0" smtClean="0"/>
              <a:t>If you would I</a:t>
            </a:r>
            <a:r>
              <a:rPr lang="en-US" baseline="0" dirty="0" smtClean="0"/>
              <a:t> have these pictures on a handout for you to take home.</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16</a:t>
            </a:fld>
            <a:endParaRPr lang="en-US" dirty="0"/>
          </a:p>
        </p:txBody>
      </p:sp>
    </p:spTree>
    <p:extLst>
      <p:ext uri="{BB962C8B-B14F-4D97-AF65-F5344CB8AC3E}">
        <p14:creationId xmlns:p14="http://schemas.microsoft.com/office/powerpoint/2010/main" val="703169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Get Up From a Fall </a:t>
            </a:r>
            <a:r>
              <a:rPr lang="en-US" dirty="0" smtClean="0"/>
              <a:t>                                 Top Video is by yourself   Bottom</a:t>
            </a:r>
            <a:r>
              <a:rPr lang="en-US" baseline="0" dirty="0" smtClean="0"/>
              <a:t> Video is helping someone else</a:t>
            </a:r>
            <a:endParaRPr lang="en-US" dirty="0"/>
          </a:p>
          <a:p>
            <a:r>
              <a:rPr lang="en-US" dirty="0"/>
              <a:t>•Locate a sturdy piece of furniture </a:t>
            </a:r>
          </a:p>
          <a:p>
            <a:r>
              <a:rPr lang="en-US" dirty="0"/>
              <a:t>•Roll over onto your side </a:t>
            </a:r>
          </a:p>
          <a:p>
            <a:r>
              <a:rPr lang="en-US" dirty="0"/>
              <a:t>•Push your upper body up </a:t>
            </a:r>
          </a:p>
          <a:p>
            <a:r>
              <a:rPr lang="en-US" dirty="0"/>
              <a:t>•Crawl on your hands and knees </a:t>
            </a:r>
          </a:p>
          <a:p>
            <a:r>
              <a:rPr lang="en-US" dirty="0"/>
              <a:t>•Put your hands on the chair seat </a:t>
            </a:r>
          </a:p>
          <a:p>
            <a:r>
              <a:rPr lang="en-US" dirty="0"/>
              <a:t>•Bring one knee forward and put that foot on the floor.</a:t>
            </a:r>
          </a:p>
          <a:p>
            <a:r>
              <a:rPr lang="en-US" dirty="0"/>
              <a:t>•Push up with arms and legs and slowly rise from kneeling.</a:t>
            </a:r>
          </a:p>
          <a:p>
            <a:r>
              <a:rPr lang="en-US" dirty="0"/>
              <a:t>•Pivot you bottom around to sit in the chair.</a:t>
            </a:r>
          </a:p>
          <a:p>
            <a:r>
              <a:rPr lang="en-US" dirty="0"/>
              <a:t>•Regain your composure </a:t>
            </a:r>
          </a:p>
          <a:p>
            <a:endParaRPr lang="en-US" dirty="0" smtClean="0"/>
          </a:p>
          <a:p>
            <a:r>
              <a:rPr lang="en-US" dirty="0" smtClean="0"/>
              <a:t>If you would I</a:t>
            </a:r>
            <a:r>
              <a:rPr lang="en-US" baseline="0" dirty="0" smtClean="0"/>
              <a:t> have these pictures on a handout for you to take home.</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17</a:t>
            </a:fld>
            <a:endParaRPr lang="en-US" dirty="0"/>
          </a:p>
        </p:txBody>
      </p:sp>
    </p:spTree>
    <p:extLst>
      <p:ext uri="{BB962C8B-B14F-4D97-AF65-F5344CB8AC3E}">
        <p14:creationId xmlns:p14="http://schemas.microsoft.com/office/powerpoint/2010/main" val="70316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things you can do to make your home safer. We have given you a home safety checklist. We’ll review these briefly, but it’s very important that you discuss this list with a family member, care provider or anyone else who can work with you to go through this checklist and make the changes that will make your home safer and reduce the chances of you falling. </a:t>
            </a:r>
          </a:p>
        </p:txBody>
      </p:sp>
      <p:sp>
        <p:nvSpPr>
          <p:cNvPr id="4" name="Slide Number Placeholder 3"/>
          <p:cNvSpPr>
            <a:spLocks noGrp="1"/>
          </p:cNvSpPr>
          <p:nvPr>
            <p:ph type="sldNum" sz="quarter" idx="10"/>
          </p:nvPr>
        </p:nvSpPr>
        <p:spPr/>
        <p:txBody>
          <a:bodyPr/>
          <a:lstStyle/>
          <a:p>
            <a:fld id="{17F9597F-5C9D-4EAF-AF11-706AA77FFAF6}" type="slidenum">
              <a:rPr lang="en-US" smtClean="0"/>
              <a:pPr/>
              <a:t>18</a:t>
            </a:fld>
            <a:endParaRPr lang="en-US" dirty="0"/>
          </a:p>
        </p:txBody>
      </p:sp>
    </p:spTree>
    <p:extLst>
      <p:ext uri="{BB962C8B-B14F-4D97-AF65-F5344CB8AC3E}">
        <p14:creationId xmlns:p14="http://schemas.microsoft.com/office/powerpoint/2010/main" val="404910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19</a:t>
            </a:fld>
            <a:endParaRPr lang="en-US" dirty="0"/>
          </a:p>
        </p:txBody>
      </p:sp>
    </p:spTree>
    <p:extLst>
      <p:ext uri="{BB962C8B-B14F-4D97-AF65-F5344CB8AC3E}">
        <p14:creationId xmlns:p14="http://schemas.microsoft.com/office/powerpoint/2010/main" val="356505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 3</a:t>
            </a:r>
          </a:p>
          <a:p>
            <a:r>
              <a:rPr lang="en-US" dirty="0" smtClean="0"/>
              <a:t>Women.</a:t>
            </a:r>
            <a:r>
              <a:rPr lang="en-US" baseline="0" dirty="0" smtClean="0"/>
              <a:t>  And Women are 2x more likely to break a bone </a:t>
            </a:r>
            <a:r>
              <a:rPr lang="en-US" dirty="0" smtClean="0"/>
              <a:t>but men</a:t>
            </a:r>
            <a:r>
              <a:rPr lang="en-US" baseline="0" dirty="0" smtClean="0"/>
              <a:t> more likely to die in a fall.   46% more likely.</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2</a:t>
            </a:fld>
            <a:endParaRPr lang="en-US" dirty="0"/>
          </a:p>
        </p:txBody>
      </p:sp>
    </p:spTree>
    <p:extLst>
      <p:ext uri="{BB962C8B-B14F-4D97-AF65-F5344CB8AC3E}">
        <p14:creationId xmlns:p14="http://schemas.microsoft.com/office/powerpoint/2010/main" val="149253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your</a:t>
            </a:r>
            <a:r>
              <a:rPr lang="en-US" baseline="0" dirty="0" smtClean="0"/>
              <a:t> doctor or health care provider that you fear falling.  A yearly fall prevention screening is reimbursed by Medicare.</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3</a:t>
            </a:fld>
            <a:endParaRPr lang="en-US" dirty="0"/>
          </a:p>
        </p:txBody>
      </p:sp>
    </p:spTree>
    <p:extLst>
      <p:ext uri="{BB962C8B-B14F-4D97-AF65-F5344CB8AC3E}">
        <p14:creationId xmlns:p14="http://schemas.microsoft.com/office/powerpoint/2010/main" val="345849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lighting, slippery floors,</a:t>
            </a:r>
            <a:r>
              <a:rPr lang="en-US" baseline="0" dirty="0" smtClean="0"/>
              <a:t> throw rugs, papers, clutter, cords, steps, cracks, uneven surfaces.</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4</a:t>
            </a:fld>
            <a:endParaRPr lang="en-US" dirty="0"/>
          </a:p>
        </p:txBody>
      </p:sp>
    </p:spTree>
    <p:extLst>
      <p:ext uri="{BB962C8B-B14F-4D97-AF65-F5344CB8AC3E}">
        <p14:creationId xmlns:p14="http://schemas.microsoft.com/office/powerpoint/2010/main" val="1309541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lighting, slippery floors,</a:t>
            </a:r>
            <a:r>
              <a:rPr lang="en-US" baseline="0" dirty="0" smtClean="0"/>
              <a:t> throw rugs, papers, clutter, cords, steps, cracks, uneven surfaces.</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5</a:t>
            </a:fld>
            <a:endParaRPr lang="en-US" dirty="0"/>
          </a:p>
        </p:txBody>
      </p:sp>
    </p:spTree>
    <p:extLst>
      <p:ext uri="{BB962C8B-B14F-4D97-AF65-F5344CB8AC3E}">
        <p14:creationId xmlns:p14="http://schemas.microsoft.com/office/powerpoint/2010/main" val="130954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6</a:t>
            </a:fld>
            <a:endParaRPr lang="en-US" dirty="0"/>
          </a:p>
        </p:txBody>
      </p:sp>
    </p:spTree>
    <p:extLst>
      <p:ext uri="{BB962C8B-B14F-4D97-AF65-F5344CB8AC3E}">
        <p14:creationId xmlns:p14="http://schemas.microsoft.com/office/powerpoint/2010/main" val="214454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dirty="0" smtClean="0"/>
              <a:t>take</a:t>
            </a:r>
            <a:r>
              <a:rPr lang="en-US" baseline="0" dirty="0" smtClean="0"/>
              <a:t> a minute to do a self-assessment </a:t>
            </a:r>
            <a:r>
              <a:rPr lang="en-US" dirty="0" smtClean="0"/>
              <a:t>now </a:t>
            </a:r>
            <a:r>
              <a:rPr lang="en-US" dirty="0"/>
              <a:t>– I would like you to answer the questions on this self- assessment.</a:t>
            </a:r>
          </a:p>
          <a:p>
            <a:r>
              <a:rPr lang="en-US" dirty="0"/>
              <a:t>You do not have to share and I will not collect it.  This is for you to have and to share with your doctor. </a:t>
            </a:r>
            <a:endParaRPr lang="en-US" dirty="0" smtClean="0"/>
          </a:p>
          <a:p>
            <a:endParaRPr lang="en-US" dirty="0" smtClean="0"/>
          </a:p>
          <a:p>
            <a:r>
              <a:rPr lang="en-US" dirty="0" smtClean="0"/>
              <a:t> </a:t>
            </a:r>
            <a:r>
              <a:rPr lang="en-US" dirty="0"/>
              <a:t>If your score is more than 4 indicates you should talk it over with your doctor to get individual advice</a:t>
            </a:r>
            <a:r>
              <a:rPr lang="en-US" dirty="0" smtClean="0"/>
              <a:t>.</a:t>
            </a:r>
          </a:p>
          <a:p>
            <a:r>
              <a:rPr lang="en-US" dirty="0" smtClean="0"/>
              <a:t>What can your doctor do for you?  A</a:t>
            </a:r>
            <a:r>
              <a:rPr lang="en-US" baseline="0" dirty="0" smtClean="0"/>
              <a:t> few things.</a:t>
            </a:r>
          </a:p>
          <a:p>
            <a:pPr marL="171176" indent="-171176">
              <a:buFontTx/>
              <a:buChar char="-"/>
            </a:pPr>
            <a:r>
              <a:rPr lang="en-US" baseline="0" dirty="0" smtClean="0"/>
              <a:t>May ask you more questions and uncover a health problem that you didn’t know you had.  May run some tests.  Can help you treat your health problems that may have caused these symptoms.</a:t>
            </a:r>
          </a:p>
          <a:p>
            <a:pPr marL="171176" indent="-171176">
              <a:buFontTx/>
              <a:buChar char="-"/>
            </a:pPr>
            <a:r>
              <a:rPr lang="en-US" baseline="0" dirty="0" smtClean="0"/>
              <a:t>May have advice for managing your personal health conditions.</a:t>
            </a:r>
          </a:p>
          <a:p>
            <a:pPr marL="171176" indent="-171176">
              <a:buFontTx/>
              <a:buChar char="-"/>
            </a:pPr>
            <a:r>
              <a:rPr lang="en-US" baseline="0" dirty="0" smtClean="0"/>
              <a:t>May refer you to a physical therapist or an occupational therapist to get individual advice about strength training or teach you how to use assistive equipment like canes or walkers.</a:t>
            </a:r>
            <a:endParaRPr lang="en-US" dirty="0"/>
          </a:p>
          <a:p>
            <a:endParaRPr lang="en-US" dirty="0" smtClean="0"/>
          </a:p>
          <a:p>
            <a:r>
              <a:rPr lang="en-US" dirty="0" smtClean="0"/>
              <a:t>Besides your individual risk factors.  There are some basic things that we all can do to reduce</a:t>
            </a:r>
            <a:r>
              <a:rPr lang="en-US" baseline="0" dirty="0" smtClean="0"/>
              <a:t> the risk of falls.  CDC focuses on four things and we’ll talk about each one.</a:t>
            </a:r>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7</a:t>
            </a:fld>
            <a:endParaRPr lang="en-US" dirty="0"/>
          </a:p>
        </p:txBody>
      </p:sp>
    </p:spTree>
    <p:extLst>
      <p:ext uri="{BB962C8B-B14F-4D97-AF65-F5344CB8AC3E}">
        <p14:creationId xmlns:p14="http://schemas.microsoft.com/office/powerpoint/2010/main" val="1108937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first thing you can do to reduce the risk of falling is </a:t>
            </a:r>
            <a:r>
              <a:rPr lang="en-US" b="1" dirty="0" smtClean="0"/>
              <a:t>get stronger.  </a:t>
            </a:r>
            <a:r>
              <a:rPr lang="en-US" dirty="0" smtClean="0"/>
              <a:t>Physical</a:t>
            </a:r>
            <a:r>
              <a:rPr lang="en-US" baseline="0" dirty="0" smtClean="0"/>
              <a:t> activity, exercise will </a:t>
            </a:r>
            <a:r>
              <a:rPr lang="en-US" dirty="0" smtClean="0"/>
              <a:t>make </a:t>
            </a:r>
            <a:r>
              <a:rPr lang="en-US" dirty="0"/>
              <a:t>you stronger, improve your balance and coordination and will help you feel happier and more energetic</a:t>
            </a:r>
            <a:r>
              <a:rPr lang="en-US" dirty="0" smtClean="0"/>
              <a:t>.  This can be walking on your block,</a:t>
            </a:r>
            <a:r>
              <a:rPr lang="en-US" baseline="0" dirty="0" smtClean="0"/>
              <a:t> at the park or just around your house.  This can be </a:t>
            </a:r>
            <a:r>
              <a:rPr lang="en-US" dirty="0" smtClean="0"/>
              <a:t>an</a:t>
            </a:r>
            <a:r>
              <a:rPr lang="en-US" baseline="0" dirty="0" smtClean="0"/>
              <a:t> exercise </a:t>
            </a:r>
            <a:r>
              <a:rPr lang="en-US" dirty="0" smtClean="0"/>
              <a:t>at the senior center or at a</a:t>
            </a:r>
            <a:r>
              <a:rPr lang="en-US" baseline="0" dirty="0" smtClean="0"/>
              <a:t> local gym or this can be some simple exercises at home.  What you do depends on your level of fitness already, your ability, your personality and your motivation.</a:t>
            </a:r>
            <a:endParaRPr lang="en-US" dirty="0"/>
          </a:p>
          <a:p>
            <a:r>
              <a:rPr lang="en-US" dirty="0"/>
              <a:t>Q - Then ask one or two individuals on each team to describe what they do, how it makes them feel and what benefits they feel they get.</a:t>
            </a:r>
          </a:p>
          <a:p>
            <a:endParaRPr lang="en-US" dirty="0"/>
          </a:p>
          <a:p>
            <a:r>
              <a:rPr lang="en-US" dirty="0"/>
              <a:t>There are different kinds of exercise/physical activity.  </a:t>
            </a:r>
            <a:r>
              <a:rPr lang="en-US" dirty="0" smtClean="0"/>
              <a:t> All good and ideally you get a little</a:t>
            </a:r>
            <a:r>
              <a:rPr lang="en-US" baseline="0" dirty="0" smtClean="0"/>
              <a:t> bit of all these kinds.</a:t>
            </a:r>
          </a:p>
          <a:p>
            <a:r>
              <a:rPr lang="en-US" dirty="0" smtClean="0"/>
              <a:t>Aerobic builds stamina</a:t>
            </a:r>
          </a:p>
          <a:p>
            <a:r>
              <a:rPr lang="en-US" dirty="0" smtClean="0"/>
              <a:t>Stretching </a:t>
            </a:r>
            <a:r>
              <a:rPr lang="en-US" dirty="0"/>
              <a:t>builds </a:t>
            </a:r>
            <a:r>
              <a:rPr lang="en-US" dirty="0" smtClean="0"/>
              <a:t>flexibility</a:t>
            </a:r>
          </a:p>
          <a:p>
            <a:r>
              <a:rPr lang="en-US" dirty="0" smtClean="0"/>
              <a:t>Weight </a:t>
            </a:r>
            <a:r>
              <a:rPr lang="en-US" dirty="0"/>
              <a:t>bearing builds strength.</a:t>
            </a:r>
          </a:p>
          <a:p>
            <a:pPr defTabSz="912749"/>
            <a:r>
              <a:rPr lang="en-US" baseline="0" dirty="0" smtClean="0"/>
              <a:t>For falls prevention the most important are strength and balance.</a:t>
            </a:r>
            <a:endParaRPr lang="en-US" dirty="0" smtClean="0"/>
          </a:p>
          <a:p>
            <a:endParaRPr lang="en-US" dirty="0"/>
          </a:p>
          <a:p>
            <a:r>
              <a:rPr lang="en-US" dirty="0"/>
              <a:t>Two easy exercises that build strength and balance:</a:t>
            </a:r>
          </a:p>
          <a:p>
            <a:pPr lvl="0"/>
            <a:r>
              <a:rPr lang="en-US" dirty="0"/>
              <a:t>Chair Rise</a:t>
            </a:r>
          </a:p>
          <a:p>
            <a:pPr lvl="0"/>
            <a:r>
              <a:rPr lang="en-US" dirty="0"/>
              <a:t>One leg stand</a:t>
            </a:r>
          </a:p>
          <a:p>
            <a:endParaRPr lang="en-US"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8</a:t>
            </a:fld>
            <a:endParaRPr lang="en-US" dirty="0"/>
          </a:p>
        </p:txBody>
      </p:sp>
    </p:spTree>
    <p:extLst>
      <p:ext uri="{BB962C8B-B14F-4D97-AF65-F5344CB8AC3E}">
        <p14:creationId xmlns:p14="http://schemas.microsoft.com/office/powerpoint/2010/main" val="86453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Including the ones that don’t require a prescription</a:t>
            </a:r>
            <a:r>
              <a:rPr lang="en-US" sz="1100" dirty="0"/>
              <a:t>. Some medicines, or combinations of medicines, can make you drowsy or dizzy, which can lead to a fall.</a:t>
            </a:r>
          </a:p>
          <a:p>
            <a:r>
              <a:rPr lang="en-US" sz="1100" dirty="0"/>
              <a:t>Q - In the past 12 months, has your doctor or pharmacist to reviewed all of their medications to make sure that there wasn’t a dangerous combination or a mix that might increase their chances of falling? </a:t>
            </a:r>
          </a:p>
          <a:p>
            <a:r>
              <a:rPr lang="en-US" sz="1100" dirty="0"/>
              <a:t> </a:t>
            </a:r>
            <a:r>
              <a:rPr lang="en-US" sz="1100" b="1" dirty="0"/>
              <a:t>Don’t stop taking what you have prescribed but check with your doctor or pharmacist to make sure they are safe for you.</a:t>
            </a:r>
          </a:p>
          <a:p>
            <a:endParaRPr lang="en-US" sz="1100" dirty="0"/>
          </a:p>
          <a:p>
            <a:r>
              <a:rPr lang="en-US" sz="1100" b="1" dirty="0"/>
              <a:t>So things that make you dizzy or fuzzy headed can increase your risk of falls.  What else might make you dizzy or fuzzy headed?</a:t>
            </a:r>
          </a:p>
          <a:p>
            <a:pPr marL="171159" indent="-171159">
              <a:buFontTx/>
              <a:buChar char="-"/>
            </a:pPr>
            <a:r>
              <a:rPr lang="en-US" sz="1100" b="1" dirty="0"/>
              <a:t>Lack of sleep</a:t>
            </a:r>
          </a:p>
          <a:p>
            <a:pPr marL="171159" indent="-171159">
              <a:buFontTx/>
              <a:buChar char="-"/>
            </a:pPr>
            <a:r>
              <a:rPr lang="en-US" sz="1100" b="1" dirty="0"/>
              <a:t>Alcohol</a:t>
            </a:r>
          </a:p>
          <a:p>
            <a:pPr marL="171159" indent="-171159">
              <a:buFontTx/>
              <a:buChar char="-"/>
            </a:pPr>
            <a:r>
              <a:rPr lang="en-US" sz="1100" b="1" dirty="0"/>
              <a:t>Getting up quickly – postural or orthostatic hypotension</a:t>
            </a:r>
          </a:p>
          <a:p>
            <a:pPr marL="171159" indent="-171159">
              <a:buFontTx/>
              <a:buChar char="-"/>
            </a:pPr>
            <a:endParaRPr lang="en-US" b="1" dirty="0"/>
          </a:p>
          <a:p>
            <a:r>
              <a:rPr lang="en-US" b="1" dirty="0"/>
              <a:t> </a:t>
            </a:r>
          </a:p>
          <a:p>
            <a:endParaRPr lang="en-US" b="1" dirty="0"/>
          </a:p>
        </p:txBody>
      </p:sp>
      <p:sp>
        <p:nvSpPr>
          <p:cNvPr id="4" name="Slide Number Placeholder 3"/>
          <p:cNvSpPr>
            <a:spLocks noGrp="1"/>
          </p:cNvSpPr>
          <p:nvPr>
            <p:ph type="sldNum" sz="quarter" idx="10"/>
          </p:nvPr>
        </p:nvSpPr>
        <p:spPr/>
        <p:txBody>
          <a:bodyPr/>
          <a:lstStyle/>
          <a:p>
            <a:fld id="{17F9597F-5C9D-4EAF-AF11-706AA77FFAF6}" type="slidenum">
              <a:rPr lang="en-US" smtClean="0"/>
              <a:pPr/>
              <a:t>9</a:t>
            </a:fld>
            <a:endParaRPr lang="en-US" dirty="0"/>
          </a:p>
        </p:txBody>
      </p:sp>
    </p:spTree>
    <p:extLst>
      <p:ext uri="{BB962C8B-B14F-4D97-AF65-F5344CB8AC3E}">
        <p14:creationId xmlns:p14="http://schemas.microsoft.com/office/powerpoint/2010/main" val="290454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3877665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1538202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389569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202592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426735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3333937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237342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1327666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2291820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347903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8CF6F-1374-4A01-A6AB-BD9E39BCAD13}" type="datetimeFigureOut">
              <a:rPr lang="en-US" smtClean="0"/>
              <a:pPr/>
              <a:t>12/13/2019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10517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8CF6F-1374-4A01-A6AB-BD9E39BCAD13}" type="datetimeFigureOut">
              <a:rPr lang="en-US" smtClean="0"/>
              <a:pPr/>
              <a:t>12/13/2019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5DD16-4746-4C71-9ACB-A1A0A61CD2E7}" type="slidenum">
              <a:rPr lang="en-US" smtClean="0"/>
              <a:pPr/>
              <a:t>‹#›</a:t>
            </a:fld>
            <a:endParaRPr lang="en-US" dirty="0"/>
          </a:p>
        </p:txBody>
      </p:sp>
    </p:spTree>
    <p:extLst>
      <p:ext uri="{BB962C8B-B14F-4D97-AF65-F5344CB8AC3E}">
        <p14:creationId xmlns:p14="http://schemas.microsoft.com/office/powerpoint/2010/main" val="2900849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www.youtube.com/watch?v=10jR0zjl19Y" TargetMode="External"/><Relationship Id="rId5" Type="http://schemas.openxmlformats.org/officeDocument/2006/relationships/image" Target="../media/image23.png"/><Relationship Id="rId10" Type="http://schemas.openxmlformats.org/officeDocument/2006/relationships/hyperlink" Target="https://www.youtube.com/watch?v=C9wmHn0QnxM" TargetMode="External"/><Relationship Id="rId4" Type="http://schemas.openxmlformats.org/officeDocument/2006/relationships/image" Target="../media/image3.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youtube.com/watch?v=10jR0zjl19Y" TargetMode="External"/><Relationship Id="rId4" Type="http://schemas.openxmlformats.org/officeDocument/2006/relationships/hyperlink" Target="https://www.youtube.com/watch?v=C9wmHn0Qnx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tretch>
            <a:fillRect/>
          </a:stretch>
        </p:blipFill>
        <p:spPr>
          <a:xfrm>
            <a:off x="6974586" y="134112"/>
            <a:ext cx="4512564" cy="6552438"/>
          </a:xfrm>
          <a:prstGeom prst="rect">
            <a:avLst/>
          </a:prstGeom>
        </p:spPr>
      </p:pic>
      <p:pic>
        <p:nvPicPr>
          <p:cNvPr id="5" name="Picture 4"/>
          <p:cNvPicPr>
            <a:picLocks noChangeAspect="1"/>
          </p:cNvPicPr>
          <p:nvPr/>
        </p:nvPicPr>
        <p:blipFill>
          <a:blip r:embed="rId4" cstate="print"/>
          <a:stretch>
            <a:fillRect/>
          </a:stretch>
        </p:blipFill>
        <p:spPr>
          <a:xfrm>
            <a:off x="206043" y="5888550"/>
            <a:ext cx="4465008" cy="516822"/>
          </a:xfrm>
          <a:prstGeom prst="rect">
            <a:avLst/>
          </a:prstGeom>
        </p:spPr>
      </p:pic>
      <p:sp>
        <p:nvSpPr>
          <p:cNvPr id="6" name="Title 1"/>
          <p:cNvSpPr txBox="1">
            <a:spLocks/>
          </p:cNvSpPr>
          <p:nvPr/>
        </p:nvSpPr>
        <p:spPr>
          <a:xfrm>
            <a:off x="1" y="4107306"/>
            <a:ext cx="7019778" cy="1526404"/>
          </a:xfrm>
          <a:prstGeom prst="rect">
            <a:avLst/>
          </a:prstGeom>
        </p:spPr>
        <p:txBody>
          <a:bodyPr vert="horz" lIns="91440" tIns="45720" rIns="91440" bIns="45720" rtlCol="0" anchor="b">
            <a:normAutofit fontScale="925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r">
              <a:spcAft>
                <a:spcPts val="600"/>
              </a:spcAft>
            </a:pPr>
            <a:r>
              <a:rPr lang="en-US" sz="2800" b="1" dirty="0" smtClean="0">
                <a:solidFill>
                  <a:schemeClr val="tx1"/>
                </a:solidFill>
                <a:latin typeface="Candara" panose="020E0502030303020204" pitchFamily="34" charset="0"/>
                <a:cs typeface="Arial" panose="020B0604020202020204" pitchFamily="34" charset="0"/>
              </a:rPr>
              <a:t>Sheila Allen, RN, PhD, Public Health Nurse</a:t>
            </a:r>
          </a:p>
          <a:p>
            <a:pPr algn="r">
              <a:spcAft>
                <a:spcPts val="600"/>
              </a:spcAft>
            </a:pPr>
            <a:r>
              <a:rPr lang="en-US" sz="2800" b="1" dirty="0" smtClean="0">
                <a:solidFill>
                  <a:schemeClr val="tx1"/>
                </a:solidFill>
                <a:latin typeface="Candara" panose="020E0502030303020204" pitchFamily="34" charset="0"/>
                <a:cs typeface="Arial" panose="020B0604020202020204" pitchFamily="34" charset="0"/>
              </a:rPr>
              <a:t>Executive Director, Yolo Healthy Aging Alliance</a:t>
            </a:r>
          </a:p>
          <a:p>
            <a:pPr algn="r">
              <a:spcAft>
                <a:spcPts val="600"/>
              </a:spcAft>
            </a:pPr>
            <a:r>
              <a:rPr lang="en-US" sz="2400" dirty="0" smtClean="0">
                <a:solidFill>
                  <a:schemeClr val="tx1"/>
                </a:solidFill>
                <a:latin typeface="Candara" panose="020E0502030303020204" pitchFamily="34" charset="0"/>
                <a:cs typeface="Arial" panose="020B0604020202020204" pitchFamily="34" charset="0"/>
              </a:rPr>
              <a:t>With thanks to Lisa Musser, RN, PHN, former  Yolo County HHSA, Healthy Aging Program Director</a:t>
            </a:r>
          </a:p>
        </p:txBody>
      </p:sp>
      <p:sp>
        <p:nvSpPr>
          <p:cNvPr id="7" name="TextBox 6"/>
          <p:cNvSpPr txBox="1"/>
          <p:nvPr/>
        </p:nvSpPr>
        <p:spPr>
          <a:xfrm>
            <a:off x="206043" y="38100"/>
            <a:ext cx="6180392" cy="3785652"/>
          </a:xfrm>
          <a:prstGeom prst="rect">
            <a:avLst/>
          </a:prstGeom>
          <a:noFill/>
        </p:spPr>
        <p:txBody>
          <a:bodyPr wrap="square" rtlCol="0">
            <a:spAutoFit/>
          </a:bodyPr>
          <a:lstStyle/>
          <a:p>
            <a:pPr algn="ctr"/>
            <a:r>
              <a:rPr lang="en-US" sz="8000" dirty="0" smtClean="0">
                <a:solidFill>
                  <a:schemeClr val="accent2">
                    <a:lumMod val="75000"/>
                  </a:schemeClr>
                </a:solidFill>
              </a:rPr>
              <a:t>Fall Prevention Workshop</a:t>
            </a:r>
            <a:endParaRPr lang="en-US" sz="8000" dirty="0">
              <a:solidFill>
                <a:schemeClr val="accent2">
                  <a:lumMod val="75000"/>
                </a:schemeClr>
              </a:solidFill>
            </a:endParaRPr>
          </a:p>
        </p:txBody>
      </p:sp>
    </p:spTree>
    <p:extLst>
      <p:ext uri="{BB962C8B-B14F-4D97-AF65-F5344CB8AC3E}">
        <p14:creationId xmlns:p14="http://schemas.microsoft.com/office/powerpoint/2010/main" val="3785965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C0000"/>
                </a:solidFill>
              </a:rPr>
              <a:t>Medications that increase fall risk</a:t>
            </a:r>
            <a:endParaRPr lang="en-US" sz="6000" b="1" dirty="0">
              <a:solidFill>
                <a:srgbClr val="CC0000"/>
              </a:solidFill>
            </a:endParaRPr>
          </a:p>
        </p:txBody>
      </p:sp>
      <p:sp>
        <p:nvSpPr>
          <p:cNvPr id="3" name="Content Placeholder 2"/>
          <p:cNvSpPr>
            <a:spLocks noGrp="1"/>
          </p:cNvSpPr>
          <p:nvPr>
            <p:ph idx="1"/>
          </p:nvPr>
        </p:nvSpPr>
        <p:spPr>
          <a:solidFill>
            <a:schemeClr val="accent4">
              <a:lumMod val="40000"/>
              <a:lumOff val="60000"/>
            </a:schemeClr>
          </a:solidFill>
        </p:spPr>
        <p:txBody>
          <a:bodyPr>
            <a:normAutofit lnSpcReduction="10000"/>
          </a:bodyPr>
          <a:lstStyle/>
          <a:p>
            <a:r>
              <a:rPr lang="en-US" sz="3200" dirty="0" smtClean="0"/>
              <a:t>anti-</a:t>
            </a:r>
            <a:r>
              <a:rPr lang="en-US" sz="3200" dirty="0" err="1" smtClean="0"/>
              <a:t>hypertensives</a:t>
            </a:r>
            <a:r>
              <a:rPr lang="en-US" sz="3200" dirty="0" smtClean="0"/>
              <a:t> – for blood pressure and certain other heart medications                 </a:t>
            </a:r>
          </a:p>
          <a:p>
            <a:r>
              <a:rPr lang="en-US" sz="3200" dirty="0" smtClean="0"/>
              <a:t>muscle relaxers </a:t>
            </a:r>
          </a:p>
          <a:p>
            <a:r>
              <a:rPr lang="en-US" sz="3200" dirty="0" smtClean="0"/>
              <a:t>medication for anxiety and antidepressants</a:t>
            </a:r>
          </a:p>
          <a:p>
            <a:r>
              <a:rPr lang="en-US" sz="3200" dirty="0" smtClean="0"/>
              <a:t>over the counter antihistamines that have </a:t>
            </a:r>
            <a:r>
              <a:rPr lang="en-US" sz="3200" dirty="0" err="1" smtClean="0"/>
              <a:t>diphenhydramine</a:t>
            </a:r>
            <a:r>
              <a:rPr lang="en-US" sz="3200" dirty="0" smtClean="0"/>
              <a:t> or (Benadryl, </a:t>
            </a:r>
            <a:r>
              <a:rPr lang="en-US" sz="3200" dirty="0" err="1" smtClean="0"/>
              <a:t>Aller</a:t>
            </a:r>
            <a:r>
              <a:rPr lang="en-US" sz="3200" dirty="0" smtClean="0"/>
              <a:t> </a:t>
            </a:r>
            <a:r>
              <a:rPr lang="en-US" sz="3200" dirty="0" err="1" smtClean="0"/>
              <a:t>Chlor</a:t>
            </a:r>
            <a:r>
              <a:rPr lang="en-US" sz="3200" dirty="0" smtClean="0"/>
              <a:t>, </a:t>
            </a:r>
            <a:r>
              <a:rPr lang="en-US" sz="3200" dirty="0" err="1" smtClean="0"/>
              <a:t>Chlor-Trimetron</a:t>
            </a:r>
            <a:r>
              <a:rPr lang="en-US" sz="3200" dirty="0" smtClean="0"/>
              <a:t>)</a:t>
            </a:r>
          </a:p>
          <a:p>
            <a:r>
              <a:rPr lang="en-US" sz="3200" dirty="0" smtClean="0"/>
              <a:t>over the counter sleep aids that have </a:t>
            </a:r>
            <a:r>
              <a:rPr lang="en-US" sz="3200" dirty="0" err="1" smtClean="0"/>
              <a:t>diphenhydramine</a:t>
            </a:r>
            <a:r>
              <a:rPr lang="en-US" sz="3200" dirty="0" smtClean="0"/>
              <a:t> (Tylenol PM) </a:t>
            </a:r>
          </a:p>
          <a:p>
            <a:r>
              <a:rPr lang="en-US" sz="3200" dirty="0" smtClean="0"/>
              <a:t>antipsychotic medications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773926" y="806704"/>
            <a:ext cx="5088890" cy="5118608"/>
          </a:xfrm>
          <a:prstGeom prst="rect">
            <a:avLst/>
          </a:prstGeom>
          <a:solidFill>
            <a:schemeClr val="accent4">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Times New Roman" panose="02020603050405020304" pitchFamily="18" charset="0"/>
              </a:rPr>
              <a:t>Get your vision checked annually and update your eyeglasses.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12"/>
          <p:cNvSpPr txBox="1"/>
          <p:nvPr/>
        </p:nvSpPr>
        <p:spPr>
          <a:xfrm>
            <a:off x="415957" y="1317434"/>
            <a:ext cx="5473700" cy="5143500"/>
          </a:xfrm>
          <a:prstGeom prst="rect">
            <a:avLst/>
          </a:prstGeom>
          <a:solidFill>
            <a:schemeClr val="accent4">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3600"/>
              </a:spcBef>
              <a:spcAft>
                <a:spcPts val="800"/>
              </a:spcAft>
            </a:pPr>
            <a:endParaRPr lang="en-US" sz="1100" dirty="0">
              <a:effectLst/>
              <a:ea typeface="Calibri" panose="020F0502020204030204" pitchFamily="34" charset="0"/>
              <a:cs typeface="Times New Roman" panose="02020603050405020304" pitchFamily="18" charset="0"/>
            </a:endParaRPr>
          </a:p>
        </p:txBody>
      </p:sp>
      <p:sp>
        <p:nvSpPr>
          <p:cNvPr id="4"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7"/>
          <p:cNvSpPr>
            <a:spLocks noChangeArrowheads="1"/>
          </p:cNvSpPr>
          <p:nvPr/>
        </p:nvSpPr>
        <p:spPr bwMode="auto">
          <a:xfrm>
            <a:off x="6096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a:spLocks noChangeArrowheads="1"/>
          </p:cNvSpPr>
          <p:nvPr/>
        </p:nvSpPr>
        <p:spPr bwMode="auto">
          <a:xfrm>
            <a:off x="0" y="4714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101" name="Picture 6" descr="http://www.visionbesteyecare.com/sites/default/files/image/page/ex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8562" y="1760346"/>
            <a:ext cx="4257675" cy="425767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114549" y="372237"/>
            <a:ext cx="1524000" cy="154559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600" dirty="0">
                <a:effectLst/>
                <a:ea typeface="Calibri" panose="020F0502020204030204" pitchFamily="34" charset="0"/>
                <a:cs typeface="Times New Roman" panose="02020603050405020304" pitchFamily="18" charset="0"/>
              </a:rPr>
              <a:t>3</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034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276" y="1251370"/>
            <a:ext cx="8532136" cy="1008110"/>
          </a:xfrm>
        </p:spPr>
        <p:txBody>
          <a:bodyPr>
            <a:noAutofit/>
          </a:bodyPr>
          <a:lstStyle/>
          <a:p>
            <a:pPr marL="0" indent="0">
              <a:buNone/>
            </a:pPr>
            <a:r>
              <a:rPr lang="en-US" sz="4400" dirty="0" smtClean="0"/>
              <a:t>Where do falls take place?</a:t>
            </a:r>
            <a:endParaRPr lang="en-US" sz="4400" dirty="0"/>
          </a:p>
        </p:txBody>
      </p:sp>
      <p:pic>
        <p:nvPicPr>
          <p:cNvPr id="4" name="Picture 3"/>
          <p:cNvPicPr>
            <a:picLocks noChangeAspect="1"/>
          </p:cNvPicPr>
          <p:nvPr/>
        </p:nvPicPr>
        <p:blipFill>
          <a:blip r:embed="rId3" cstate="print"/>
          <a:stretch>
            <a:fillRect/>
          </a:stretch>
        </p:blipFill>
        <p:spPr>
          <a:xfrm>
            <a:off x="762000" y="-24063"/>
            <a:ext cx="10668000" cy="762000"/>
          </a:xfrm>
          <a:prstGeom prst="rect">
            <a:avLst/>
          </a:prstGeom>
        </p:spPr>
      </p:pic>
      <p:pic>
        <p:nvPicPr>
          <p:cNvPr id="7" name="Picture 6"/>
          <p:cNvPicPr>
            <a:picLocks noChangeAspect="1"/>
          </p:cNvPicPr>
          <p:nvPr/>
        </p:nvPicPr>
        <p:blipFill>
          <a:blip r:embed="rId4" cstate="print"/>
          <a:stretch>
            <a:fillRect/>
          </a:stretch>
        </p:blipFill>
        <p:spPr>
          <a:xfrm>
            <a:off x="6862528" y="2100402"/>
            <a:ext cx="4889170" cy="3920151"/>
          </a:xfrm>
          <a:prstGeom prst="rect">
            <a:avLst/>
          </a:prstGeom>
        </p:spPr>
      </p:pic>
      <p:grpSp>
        <p:nvGrpSpPr>
          <p:cNvPr id="13" name="Group 12"/>
          <p:cNvGrpSpPr/>
          <p:nvPr/>
        </p:nvGrpSpPr>
        <p:grpSpPr>
          <a:xfrm>
            <a:off x="327434" y="2776350"/>
            <a:ext cx="6363078" cy="2581275"/>
            <a:chOff x="327434" y="2776350"/>
            <a:chExt cx="6363078" cy="2581275"/>
          </a:xfrm>
        </p:grpSpPr>
        <p:pic>
          <p:nvPicPr>
            <p:cNvPr id="5" name="Picture 4"/>
            <p:cNvPicPr>
              <a:picLocks noChangeAspect="1"/>
            </p:cNvPicPr>
            <p:nvPr/>
          </p:nvPicPr>
          <p:blipFill>
            <a:blip r:embed="rId5" cstate="print"/>
            <a:stretch>
              <a:fillRect/>
            </a:stretch>
          </p:blipFill>
          <p:spPr>
            <a:xfrm>
              <a:off x="327434" y="2776350"/>
              <a:ext cx="2952750" cy="2581275"/>
            </a:xfrm>
            <a:prstGeom prst="rect">
              <a:avLst/>
            </a:prstGeom>
          </p:spPr>
        </p:pic>
        <p:sp>
          <p:nvSpPr>
            <p:cNvPr id="6" name="TextBox 5"/>
            <p:cNvSpPr txBox="1"/>
            <p:nvPr/>
          </p:nvSpPr>
          <p:spPr>
            <a:xfrm>
              <a:off x="3280184" y="3567500"/>
              <a:ext cx="3410328" cy="1308050"/>
            </a:xfrm>
            <a:prstGeom prst="rect">
              <a:avLst/>
            </a:prstGeom>
            <a:noFill/>
          </p:spPr>
          <p:txBody>
            <a:bodyPr wrap="square" rtlCol="0">
              <a:spAutoFit/>
            </a:bodyPr>
            <a:lstStyle/>
            <a:p>
              <a:pPr>
                <a:spcAft>
                  <a:spcPts val="600"/>
                </a:spcAft>
              </a:pPr>
              <a:r>
                <a:rPr lang="en-US" sz="2300" dirty="0" smtClean="0"/>
                <a:t>In the home</a:t>
              </a:r>
            </a:p>
            <a:p>
              <a:pPr>
                <a:spcAft>
                  <a:spcPts val="600"/>
                </a:spcAft>
              </a:pPr>
              <a:r>
                <a:rPr lang="en-US" sz="2300" dirty="0" smtClean="0"/>
                <a:t>Outside but near the home</a:t>
              </a:r>
            </a:p>
            <a:p>
              <a:pPr>
                <a:spcAft>
                  <a:spcPts val="600"/>
                </a:spcAft>
              </a:pPr>
              <a:r>
                <a:rPr lang="en-US" sz="2300" dirty="0" smtClean="0"/>
                <a:t>Away from the home</a:t>
              </a:r>
              <a:endParaRPr lang="en-US" sz="2300" dirty="0"/>
            </a:p>
          </p:txBody>
        </p:sp>
        <p:pic>
          <p:nvPicPr>
            <p:cNvPr id="9" name="Picture 8"/>
            <p:cNvPicPr>
              <a:picLocks noChangeAspect="1"/>
            </p:cNvPicPr>
            <p:nvPr/>
          </p:nvPicPr>
          <p:blipFill>
            <a:blip r:embed="rId6" cstate="print"/>
            <a:stretch>
              <a:fillRect/>
            </a:stretch>
          </p:blipFill>
          <p:spPr>
            <a:xfrm>
              <a:off x="2963859" y="3567500"/>
              <a:ext cx="316325" cy="302571"/>
            </a:xfrm>
            <a:prstGeom prst="rect">
              <a:avLst/>
            </a:prstGeom>
          </p:spPr>
        </p:pic>
        <p:pic>
          <p:nvPicPr>
            <p:cNvPr id="10" name="Picture 9"/>
            <p:cNvPicPr>
              <a:picLocks noChangeAspect="1"/>
            </p:cNvPicPr>
            <p:nvPr/>
          </p:nvPicPr>
          <p:blipFill>
            <a:blip r:embed="rId7" cstate="print"/>
            <a:stretch>
              <a:fillRect/>
            </a:stretch>
          </p:blipFill>
          <p:spPr>
            <a:xfrm>
              <a:off x="3018954" y="4044816"/>
              <a:ext cx="228600" cy="238125"/>
            </a:xfrm>
            <a:prstGeom prst="rect">
              <a:avLst/>
            </a:prstGeom>
          </p:spPr>
        </p:pic>
        <p:pic>
          <p:nvPicPr>
            <p:cNvPr id="11" name="Picture 10"/>
            <p:cNvPicPr>
              <a:picLocks noChangeAspect="1"/>
            </p:cNvPicPr>
            <p:nvPr/>
          </p:nvPicPr>
          <p:blipFill>
            <a:blip r:embed="rId8" cstate="print"/>
            <a:stretch>
              <a:fillRect/>
            </a:stretch>
          </p:blipFill>
          <p:spPr>
            <a:xfrm>
              <a:off x="3033902" y="4520911"/>
              <a:ext cx="198704" cy="191607"/>
            </a:xfrm>
            <a:prstGeom prst="rect">
              <a:avLst/>
            </a:prstGeom>
          </p:spPr>
        </p:pic>
      </p:grpSp>
    </p:spTree>
    <p:extLst>
      <p:ext uri="{BB962C8B-B14F-4D97-AF65-F5344CB8AC3E}">
        <p14:creationId xmlns:p14="http://schemas.microsoft.com/office/powerpoint/2010/main" val="143966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6681216" y="645476"/>
            <a:ext cx="5218176" cy="5414646"/>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Times New Roman" panose="02020603050405020304" pitchFamily="18" charset="0"/>
              </a:rPr>
              <a:t>Make your home safer.   Ask someone to help you check.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3"/>
          <p:cNvSpPr txBox="1"/>
          <p:nvPr/>
        </p:nvSpPr>
        <p:spPr>
          <a:xfrm>
            <a:off x="557275" y="1613027"/>
            <a:ext cx="5372100" cy="49657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3600"/>
              </a:spcBef>
              <a:spcAft>
                <a:spcPts val="800"/>
              </a:spcAft>
            </a:pPr>
            <a:endParaRPr lang="en-US" sz="1100" dirty="0">
              <a:effectLst/>
              <a:ea typeface="Calibri" panose="020F0502020204030204" pitchFamily="34" charset="0"/>
              <a:cs typeface="Times New Roman" panose="02020603050405020304" pitchFamily="18" charset="0"/>
            </a:endParaRPr>
          </a:p>
        </p:txBody>
      </p:sp>
      <p:sp>
        <p:nvSpPr>
          <p:cNvPr id="8" name="Oval 7"/>
          <p:cNvSpPr/>
          <p:nvPr/>
        </p:nvSpPr>
        <p:spPr>
          <a:xfrm>
            <a:off x="1820164" y="176213"/>
            <a:ext cx="1524000" cy="154559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600" dirty="0">
                <a:effectLst/>
                <a:ea typeface="Calibri" panose="020F0502020204030204" pitchFamily="34" charset="0"/>
                <a:cs typeface="Times New Roman" panose="02020603050405020304" pitchFamily="18" charset="0"/>
              </a:rPr>
              <a:t>4</a:t>
            </a:r>
            <a:endParaRPr lang="en-US" sz="1100" dirty="0">
              <a:effectLst/>
              <a:ea typeface="Calibri" panose="020F0502020204030204" pitchFamily="34" charset="0"/>
              <a:cs typeface="Times New Roman" panose="02020603050405020304" pitchFamily="18" charset="0"/>
            </a:endParaRPr>
          </a:p>
        </p:txBody>
      </p:sp>
      <p:sp>
        <p:nvSpPr>
          <p:cNvPr id="4"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7"/>
          <p:cNvSpPr>
            <a:spLocks noChangeArrowheads="1"/>
          </p:cNvSpPr>
          <p:nvPr/>
        </p:nvSpPr>
        <p:spPr bwMode="auto">
          <a:xfrm>
            <a:off x="6096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a:spLocks noChangeArrowheads="1"/>
          </p:cNvSpPr>
          <p:nvPr/>
        </p:nvSpPr>
        <p:spPr bwMode="auto">
          <a:xfrm>
            <a:off x="0" y="4429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0"/>
          <p:cNvSpPr>
            <a:spLocks noChangeArrowheads="1"/>
          </p:cNvSpPr>
          <p:nvPr/>
        </p:nvSpPr>
        <p:spPr bwMode="auto">
          <a:xfrm>
            <a:off x="0" y="732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0" y="7781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5125" name="Picture 7" descr="A Collector's Home in London - AD Magazine - via Keltainen talo rannal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912" y="2187830"/>
            <a:ext cx="4314825"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10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2945206" y="2643134"/>
            <a:ext cx="2149796" cy="2299648"/>
          </a:xfrm>
          <a:prstGeom prst="rect">
            <a:avLst/>
          </a:prstGeom>
        </p:spPr>
      </p:pic>
      <p:pic>
        <p:nvPicPr>
          <p:cNvPr id="4" name="Content Placeholder 3"/>
          <p:cNvPicPr>
            <a:picLocks noGrp="1" noChangeAspect="1"/>
          </p:cNvPicPr>
          <p:nvPr>
            <p:ph idx="1"/>
          </p:nvPr>
        </p:nvPicPr>
        <p:blipFill>
          <a:blip r:embed="rId4" cstate="print"/>
          <a:stretch>
            <a:fillRect/>
          </a:stretch>
        </p:blipFill>
        <p:spPr>
          <a:xfrm>
            <a:off x="6572815" y="333590"/>
            <a:ext cx="4382632" cy="4247676"/>
          </a:xfrm>
          <a:prstGeom prst="rect">
            <a:avLst/>
          </a:prstGeom>
        </p:spPr>
      </p:pic>
      <p:sp>
        <p:nvSpPr>
          <p:cNvPr id="6" name="Text Box 35"/>
          <p:cNvSpPr txBox="1"/>
          <p:nvPr/>
        </p:nvSpPr>
        <p:spPr>
          <a:xfrm>
            <a:off x="1359154" y="361696"/>
            <a:ext cx="3060700" cy="1574800"/>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 </a:t>
            </a:r>
          </a:p>
        </p:txBody>
      </p:sp>
      <p:pic>
        <p:nvPicPr>
          <p:cNvPr id="7" name="Picture 6"/>
          <p:cNvPicPr/>
          <p:nvPr/>
        </p:nvPicPr>
        <p:blipFill>
          <a:blip r:embed="rId5" cstate="print"/>
          <a:stretch>
            <a:fillRect/>
          </a:stretch>
        </p:blipFill>
        <p:spPr>
          <a:xfrm>
            <a:off x="1542351" y="575056"/>
            <a:ext cx="2694305" cy="1148080"/>
          </a:xfrm>
          <a:prstGeom prst="rect">
            <a:avLst/>
          </a:prstGeom>
          <a:solidFill>
            <a:schemeClr val="accent6">
              <a:lumMod val="40000"/>
              <a:lumOff val="60000"/>
            </a:schemeClr>
          </a:solidFill>
        </p:spPr>
      </p:pic>
      <p:pic>
        <p:nvPicPr>
          <p:cNvPr id="9" name="Picture 8"/>
          <p:cNvPicPr>
            <a:picLocks noChangeAspect="1"/>
          </p:cNvPicPr>
          <p:nvPr/>
        </p:nvPicPr>
        <p:blipFill>
          <a:blip r:embed="rId6" cstate="print"/>
          <a:stretch>
            <a:fillRect/>
          </a:stretch>
        </p:blipFill>
        <p:spPr>
          <a:xfrm>
            <a:off x="986696" y="3792958"/>
            <a:ext cx="2306919" cy="2461538"/>
          </a:xfrm>
          <a:prstGeom prst="rect">
            <a:avLst/>
          </a:prstGeom>
        </p:spPr>
      </p:pic>
      <p:pic>
        <p:nvPicPr>
          <p:cNvPr id="8" name="Picture 7"/>
          <p:cNvPicPr>
            <a:picLocks noChangeAspect="1"/>
          </p:cNvPicPr>
          <p:nvPr/>
        </p:nvPicPr>
        <p:blipFill>
          <a:blip r:embed="rId7" cstate="print"/>
          <a:stretch>
            <a:fillRect/>
          </a:stretch>
        </p:blipFill>
        <p:spPr>
          <a:xfrm>
            <a:off x="743553" y="2335940"/>
            <a:ext cx="1714500" cy="1781175"/>
          </a:xfrm>
          <a:prstGeom prst="rect">
            <a:avLst/>
          </a:prstGeom>
        </p:spPr>
      </p:pic>
      <p:sp>
        <p:nvSpPr>
          <p:cNvPr id="2" name="TextBox 1"/>
          <p:cNvSpPr txBox="1"/>
          <p:nvPr/>
        </p:nvSpPr>
        <p:spPr>
          <a:xfrm>
            <a:off x="3693815" y="5585989"/>
            <a:ext cx="8383508" cy="523220"/>
          </a:xfrm>
          <a:prstGeom prst="rect">
            <a:avLst/>
          </a:prstGeom>
          <a:solidFill>
            <a:schemeClr val="accent6">
              <a:lumMod val="40000"/>
              <a:lumOff val="60000"/>
            </a:schemeClr>
          </a:solidFill>
          <a:ln>
            <a:solidFill>
              <a:schemeClr val="tx1"/>
            </a:solidFill>
          </a:ln>
        </p:spPr>
        <p:txBody>
          <a:bodyPr wrap="square" rtlCol="0">
            <a:spAutoFit/>
          </a:bodyPr>
          <a:lstStyle/>
          <a:p>
            <a:r>
              <a:rPr lang="en-US" sz="2800" b="1" dirty="0" smtClean="0"/>
              <a:t> Living room     Kitchen     Bedroom     Bathroom    Stairs  </a:t>
            </a:r>
            <a:endParaRPr lang="en-US" sz="2800" b="1" dirty="0"/>
          </a:p>
        </p:txBody>
      </p:sp>
    </p:spTree>
    <p:extLst>
      <p:ext uri="{BB962C8B-B14F-4D97-AF65-F5344CB8AC3E}">
        <p14:creationId xmlns:p14="http://schemas.microsoft.com/office/powerpoint/2010/main" val="3771415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222218" y="963484"/>
            <a:ext cx="9741529" cy="5570547"/>
          </a:xfrm>
          <a:prstGeom prst="rect">
            <a:avLst/>
          </a:prstGeom>
        </p:spPr>
      </p:pic>
      <p:sp>
        <p:nvSpPr>
          <p:cNvPr id="3" name="Content Placeholder 2"/>
          <p:cNvSpPr>
            <a:spLocks noGrp="1"/>
          </p:cNvSpPr>
          <p:nvPr>
            <p:ph idx="1"/>
          </p:nvPr>
        </p:nvSpPr>
        <p:spPr>
          <a:xfrm>
            <a:off x="1703560" y="1432439"/>
            <a:ext cx="4249847" cy="758499"/>
          </a:xfrm>
        </p:spPr>
        <p:txBody>
          <a:bodyPr>
            <a:noAutofit/>
          </a:bodyPr>
          <a:lstStyle/>
          <a:p>
            <a:pPr marL="0" indent="0">
              <a:buNone/>
            </a:pPr>
            <a:r>
              <a:rPr lang="en-US" sz="4800" dirty="0" smtClean="0"/>
              <a:t>What if you fall?</a:t>
            </a:r>
            <a:endParaRPr lang="en-US" sz="4800" dirty="0"/>
          </a:p>
        </p:txBody>
      </p:sp>
      <p:pic>
        <p:nvPicPr>
          <p:cNvPr id="4" name="Picture 3"/>
          <p:cNvPicPr>
            <a:picLocks noChangeAspect="1"/>
          </p:cNvPicPr>
          <p:nvPr/>
        </p:nvPicPr>
        <p:blipFill>
          <a:blip r:embed="rId4" cstate="print"/>
          <a:stretch>
            <a:fillRect/>
          </a:stretch>
        </p:blipFill>
        <p:spPr>
          <a:xfrm>
            <a:off x="762000" y="-24063"/>
            <a:ext cx="10668000" cy="762000"/>
          </a:xfrm>
          <a:prstGeom prst="rect">
            <a:avLst/>
          </a:prstGeom>
        </p:spPr>
      </p:pic>
    </p:spTree>
    <p:extLst>
      <p:ext uri="{BB962C8B-B14F-4D97-AF65-F5344CB8AC3E}">
        <p14:creationId xmlns:p14="http://schemas.microsoft.com/office/powerpoint/2010/main" val="3066643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a:off x="6344394" y="3811393"/>
            <a:ext cx="3441604" cy="3263869"/>
          </a:xfrm>
          <a:prstGeom prst="rect">
            <a:avLst/>
          </a:prstGeom>
        </p:spPr>
      </p:pic>
      <p:sp>
        <p:nvSpPr>
          <p:cNvPr id="3" name="Content Placeholder 2"/>
          <p:cNvSpPr>
            <a:spLocks noGrp="1"/>
          </p:cNvSpPr>
          <p:nvPr>
            <p:ph idx="1"/>
          </p:nvPr>
        </p:nvSpPr>
        <p:spPr>
          <a:xfrm>
            <a:off x="762000" y="1025033"/>
            <a:ext cx="9468416" cy="758499"/>
          </a:xfrm>
        </p:spPr>
        <p:txBody>
          <a:bodyPr>
            <a:noAutofit/>
          </a:bodyPr>
          <a:lstStyle/>
          <a:p>
            <a:pPr marL="0" indent="0">
              <a:buNone/>
            </a:pPr>
            <a:r>
              <a:rPr lang="en-US" sz="4800" dirty="0" smtClean="0"/>
              <a:t>Practice how to get up from a fall.</a:t>
            </a:r>
            <a:endParaRPr lang="en-US" sz="4800" dirty="0"/>
          </a:p>
        </p:txBody>
      </p:sp>
      <p:pic>
        <p:nvPicPr>
          <p:cNvPr id="4" name="Picture 3"/>
          <p:cNvPicPr>
            <a:picLocks noChangeAspect="1"/>
          </p:cNvPicPr>
          <p:nvPr/>
        </p:nvPicPr>
        <p:blipFill>
          <a:blip r:embed="rId4" cstate="print"/>
          <a:stretch>
            <a:fillRect/>
          </a:stretch>
        </p:blipFill>
        <p:spPr>
          <a:xfrm>
            <a:off x="762000" y="-24063"/>
            <a:ext cx="10668000" cy="762000"/>
          </a:xfrm>
          <a:prstGeom prst="rect">
            <a:avLst/>
          </a:prstGeom>
        </p:spPr>
      </p:pic>
      <p:pic>
        <p:nvPicPr>
          <p:cNvPr id="6" name="Picture 5"/>
          <p:cNvPicPr>
            <a:picLocks noChangeAspect="1"/>
          </p:cNvPicPr>
          <p:nvPr/>
        </p:nvPicPr>
        <p:blipFill>
          <a:blip r:embed="rId5" cstate="print"/>
          <a:stretch>
            <a:fillRect/>
          </a:stretch>
        </p:blipFill>
        <p:spPr>
          <a:xfrm>
            <a:off x="8738053" y="1602159"/>
            <a:ext cx="2829619" cy="2461179"/>
          </a:xfrm>
          <a:prstGeom prst="rect">
            <a:avLst/>
          </a:prstGeom>
        </p:spPr>
      </p:pic>
      <p:sp>
        <p:nvSpPr>
          <p:cNvPr id="7" name="TextBox 6"/>
          <p:cNvSpPr txBox="1"/>
          <p:nvPr/>
        </p:nvSpPr>
        <p:spPr>
          <a:xfrm>
            <a:off x="262549" y="1874066"/>
            <a:ext cx="4209863" cy="1938992"/>
          </a:xfrm>
          <a:prstGeom prst="rect">
            <a:avLst/>
          </a:prstGeom>
          <a:noFill/>
        </p:spPr>
        <p:txBody>
          <a:bodyPr wrap="square" rtlCol="0">
            <a:spAutoFit/>
          </a:bodyPr>
          <a:lstStyle/>
          <a:p>
            <a:pPr marL="342900" indent="-342900">
              <a:buAutoNum type="arabicPeriod"/>
            </a:pPr>
            <a:r>
              <a:rPr lang="en-US" sz="2400" dirty="0" smtClean="0"/>
              <a:t>Calm down</a:t>
            </a:r>
          </a:p>
          <a:p>
            <a:pPr marL="342900" indent="-342900">
              <a:buAutoNum type="arabicPeriod"/>
            </a:pPr>
            <a:r>
              <a:rPr lang="en-US" sz="2400" dirty="0" smtClean="0"/>
              <a:t>Check your body</a:t>
            </a:r>
          </a:p>
          <a:p>
            <a:pPr marL="342900" indent="-342900">
              <a:buAutoNum type="arabicPeriod"/>
            </a:pPr>
            <a:r>
              <a:rPr lang="en-US" sz="2400" dirty="0" smtClean="0"/>
              <a:t>If you are injured call for help</a:t>
            </a:r>
          </a:p>
          <a:p>
            <a:pPr marL="342900" indent="-342900">
              <a:buAutoNum type="arabicPeriod"/>
            </a:pPr>
            <a:r>
              <a:rPr lang="en-US" sz="2400" dirty="0" smtClean="0"/>
              <a:t>If not, look for a sturdy piece of furniture, couch or chair</a:t>
            </a:r>
            <a:endParaRPr lang="en-US" sz="2400" dirty="0"/>
          </a:p>
        </p:txBody>
      </p:sp>
      <p:pic>
        <p:nvPicPr>
          <p:cNvPr id="10" name="Picture 9"/>
          <p:cNvPicPr>
            <a:picLocks noChangeAspect="1"/>
          </p:cNvPicPr>
          <p:nvPr/>
        </p:nvPicPr>
        <p:blipFill>
          <a:blip r:embed="rId6" cstate="print"/>
          <a:stretch>
            <a:fillRect/>
          </a:stretch>
        </p:blipFill>
        <p:spPr>
          <a:xfrm>
            <a:off x="9455003" y="4025980"/>
            <a:ext cx="3035345" cy="2832020"/>
          </a:xfrm>
          <a:prstGeom prst="rect">
            <a:avLst/>
          </a:prstGeom>
        </p:spPr>
      </p:pic>
      <p:pic>
        <p:nvPicPr>
          <p:cNvPr id="12" name="Picture 11"/>
          <p:cNvPicPr>
            <a:picLocks noChangeAspect="1"/>
          </p:cNvPicPr>
          <p:nvPr/>
        </p:nvPicPr>
        <p:blipFill>
          <a:blip r:embed="rId7" cstate="print"/>
          <a:stretch>
            <a:fillRect/>
          </a:stretch>
        </p:blipFill>
        <p:spPr>
          <a:xfrm>
            <a:off x="3007539" y="3809025"/>
            <a:ext cx="3437875" cy="3048975"/>
          </a:xfrm>
          <a:prstGeom prst="rect">
            <a:avLst/>
          </a:prstGeom>
        </p:spPr>
      </p:pic>
      <p:pic>
        <p:nvPicPr>
          <p:cNvPr id="5" name="Picture 4"/>
          <p:cNvPicPr>
            <a:picLocks noChangeAspect="1"/>
          </p:cNvPicPr>
          <p:nvPr/>
        </p:nvPicPr>
        <p:blipFill>
          <a:blip r:embed="rId8" cstate="print"/>
          <a:stretch>
            <a:fillRect/>
          </a:stretch>
        </p:blipFill>
        <p:spPr>
          <a:xfrm>
            <a:off x="5649153" y="1712341"/>
            <a:ext cx="2748265" cy="2321810"/>
          </a:xfrm>
          <a:prstGeom prst="rect">
            <a:avLst/>
          </a:prstGeom>
        </p:spPr>
      </p:pic>
      <p:pic>
        <p:nvPicPr>
          <p:cNvPr id="8" name="Picture 7"/>
          <p:cNvPicPr>
            <a:picLocks noChangeAspect="1"/>
          </p:cNvPicPr>
          <p:nvPr/>
        </p:nvPicPr>
        <p:blipFill>
          <a:blip r:embed="rId9" cstate="print"/>
          <a:stretch>
            <a:fillRect/>
          </a:stretch>
        </p:blipFill>
        <p:spPr>
          <a:xfrm>
            <a:off x="6418" y="4063338"/>
            <a:ext cx="3295934" cy="2844623"/>
          </a:xfrm>
          <a:prstGeom prst="rect">
            <a:avLst/>
          </a:prstGeom>
        </p:spPr>
      </p:pic>
      <p:sp>
        <p:nvSpPr>
          <p:cNvPr id="14" name="TextBox 13"/>
          <p:cNvSpPr txBox="1"/>
          <p:nvPr/>
        </p:nvSpPr>
        <p:spPr>
          <a:xfrm>
            <a:off x="10555580" y="20917"/>
            <a:ext cx="834189" cy="369332"/>
          </a:xfrm>
          <a:prstGeom prst="rect">
            <a:avLst/>
          </a:prstGeom>
          <a:noFill/>
        </p:spPr>
        <p:txBody>
          <a:bodyPr wrap="square" rtlCol="0">
            <a:spAutoFit/>
          </a:bodyPr>
          <a:lstStyle/>
          <a:p>
            <a:r>
              <a:rPr lang="en-US" dirty="0" smtClean="0">
                <a:hlinkClick r:id="rId10"/>
              </a:rPr>
              <a:t>Video</a:t>
            </a:r>
            <a:r>
              <a:rPr lang="en-US" dirty="0" smtClean="0"/>
              <a:t> </a:t>
            </a:r>
            <a:endParaRPr lang="en-US" dirty="0"/>
          </a:p>
        </p:txBody>
      </p:sp>
      <p:sp>
        <p:nvSpPr>
          <p:cNvPr id="15" name="TextBox 14"/>
          <p:cNvSpPr txBox="1"/>
          <p:nvPr/>
        </p:nvSpPr>
        <p:spPr>
          <a:xfrm>
            <a:off x="10547307" y="327487"/>
            <a:ext cx="954882" cy="369332"/>
          </a:xfrm>
          <a:prstGeom prst="rect">
            <a:avLst/>
          </a:prstGeom>
          <a:noFill/>
        </p:spPr>
        <p:txBody>
          <a:bodyPr wrap="square" rtlCol="0">
            <a:spAutoFit/>
          </a:bodyPr>
          <a:lstStyle/>
          <a:p>
            <a:r>
              <a:rPr lang="en-US" dirty="0" smtClean="0">
                <a:hlinkClick r:id="rId11"/>
              </a:rPr>
              <a:t>Video</a:t>
            </a:r>
            <a:r>
              <a:rPr lang="en-US" dirty="0" smtClean="0"/>
              <a:t>  </a:t>
            </a:r>
            <a:endParaRPr lang="en-US" dirty="0"/>
          </a:p>
        </p:txBody>
      </p:sp>
    </p:spTree>
    <p:extLst>
      <p:ext uri="{BB962C8B-B14F-4D97-AF65-F5344CB8AC3E}">
        <p14:creationId xmlns:p14="http://schemas.microsoft.com/office/powerpoint/2010/main" val="12315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762000" y="-24063"/>
            <a:ext cx="10668000" cy="762000"/>
          </a:xfrm>
          <a:prstGeom prst="rect">
            <a:avLst/>
          </a:prstGeom>
        </p:spPr>
      </p:pic>
      <p:sp>
        <p:nvSpPr>
          <p:cNvPr id="14" name="TextBox 13"/>
          <p:cNvSpPr txBox="1"/>
          <p:nvPr/>
        </p:nvSpPr>
        <p:spPr>
          <a:xfrm>
            <a:off x="10555580" y="20917"/>
            <a:ext cx="834189" cy="369332"/>
          </a:xfrm>
          <a:prstGeom prst="rect">
            <a:avLst/>
          </a:prstGeom>
          <a:noFill/>
        </p:spPr>
        <p:txBody>
          <a:bodyPr wrap="square" rtlCol="0">
            <a:spAutoFit/>
          </a:bodyPr>
          <a:lstStyle/>
          <a:p>
            <a:r>
              <a:rPr lang="en-US" dirty="0" smtClean="0">
                <a:hlinkClick r:id="rId4"/>
              </a:rPr>
              <a:t>Video</a:t>
            </a:r>
            <a:r>
              <a:rPr lang="en-US" dirty="0" smtClean="0"/>
              <a:t> </a:t>
            </a:r>
            <a:endParaRPr lang="en-US" dirty="0"/>
          </a:p>
        </p:txBody>
      </p:sp>
      <p:sp>
        <p:nvSpPr>
          <p:cNvPr id="15" name="TextBox 14"/>
          <p:cNvSpPr txBox="1"/>
          <p:nvPr/>
        </p:nvSpPr>
        <p:spPr>
          <a:xfrm>
            <a:off x="10547307" y="327487"/>
            <a:ext cx="954882" cy="369332"/>
          </a:xfrm>
          <a:prstGeom prst="rect">
            <a:avLst/>
          </a:prstGeom>
          <a:noFill/>
        </p:spPr>
        <p:txBody>
          <a:bodyPr wrap="square" rtlCol="0">
            <a:spAutoFit/>
          </a:bodyPr>
          <a:lstStyle/>
          <a:p>
            <a:r>
              <a:rPr lang="en-US" dirty="0" smtClean="0">
                <a:hlinkClick r:id="rId5"/>
              </a:rPr>
              <a:t>Video</a:t>
            </a:r>
            <a:r>
              <a:rPr lang="en-US" dirty="0" smtClean="0"/>
              <a:t>  </a:t>
            </a:r>
            <a:endParaRPr lang="en-US" dirty="0"/>
          </a:p>
        </p:txBody>
      </p:sp>
      <p:sp>
        <p:nvSpPr>
          <p:cNvPr id="16" name="TextBox 15"/>
          <p:cNvSpPr txBox="1"/>
          <p:nvPr/>
        </p:nvSpPr>
        <p:spPr>
          <a:xfrm>
            <a:off x="576775" y="1012875"/>
            <a:ext cx="11338560" cy="4924425"/>
          </a:xfrm>
          <a:prstGeom prst="rect">
            <a:avLst/>
          </a:prstGeom>
          <a:solidFill>
            <a:schemeClr val="accent4">
              <a:lumMod val="40000"/>
              <a:lumOff val="60000"/>
            </a:schemeClr>
          </a:solidFill>
        </p:spPr>
        <p:txBody>
          <a:bodyPr wrap="square" rtlCol="0">
            <a:spAutoFit/>
          </a:bodyPr>
          <a:lstStyle/>
          <a:p>
            <a:r>
              <a:rPr lang="en-US" sz="5400" dirty="0" smtClean="0"/>
              <a:t>What if you can’t get up or are hurt?</a:t>
            </a:r>
          </a:p>
          <a:p>
            <a:pPr marL="285750" indent="-285750">
              <a:spcAft>
                <a:spcPts val="1200"/>
              </a:spcAft>
              <a:buFont typeface="Arial" panose="020B0604020202020204" pitchFamily="34" charset="0"/>
              <a:buChar char="•"/>
            </a:pPr>
            <a:r>
              <a:rPr lang="en-US" sz="4400" dirty="0" smtClean="0"/>
              <a:t>Cry out, yell</a:t>
            </a:r>
          </a:p>
          <a:p>
            <a:pPr marL="285750" indent="-285750">
              <a:spcAft>
                <a:spcPts val="1200"/>
              </a:spcAft>
              <a:buFont typeface="Arial" panose="020B0604020202020204" pitchFamily="34" charset="0"/>
              <a:buChar char="•"/>
            </a:pPr>
            <a:r>
              <a:rPr lang="en-US" sz="4400" dirty="0" smtClean="0"/>
              <a:t>Bang away</a:t>
            </a:r>
          </a:p>
          <a:p>
            <a:pPr marL="285750" indent="-285750">
              <a:spcAft>
                <a:spcPts val="1200"/>
              </a:spcAft>
              <a:buFont typeface="Arial" panose="020B0604020202020204" pitchFamily="34" charset="0"/>
              <a:buChar char="•"/>
            </a:pPr>
            <a:r>
              <a:rPr lang="en-US" sz="4400" dirty="0" smtClean="0"/>
              <a:t>Slide over to the telephone and call 911</a:t>
            </a:r>
          </a:p>
          <a:p>
            <a:pPr marL="285750" indent="-285750">
              <a:spcAft>
                <a:spcPts val="1200"/>
              </a:spcAft>
              <a:buFont typeface="Arial" panose="020B0604020202020204" pitchFamily="34" charset="0"/>
              <a:buChar char="•"/>
            </a:pPr>
            <a:r>
              <a:rPr lang="en-US" sz="4400" dirty="0" smtClean="0"/>
              <a:t>Use your emergency call device</a:t>
            </a:r>
          </a:p>
          <a:p>
            <a:pPr marL="285750" indent="-285750">
              <a:spcAft>
                <a:spcPts val="1200"/>
              </a:spcAft>
              <a:buFont typeface="Arial" panose="020B0604020202020204" pitchFamily="34" charset="0"/>
              <a:buChar char="•"/>
            </a:pPr>
            <a:r>
              <a:rPr lang="en-US" sz="4400" dirty="0" smtClean="0"/>
              <a:t>Get into a comfortable position and wait</a:t>
            </a:r>
            <a:endParaRPr lang="en-US" sz="4400" dirty="0"/>
          </a:p>
        </p:txBody>
      </p:sp>
      <p:sp>
        <p:nvSpPr>
          <p:cNvPr id="17" name="Content Placeholder 16"/>
          <p:cNvSpPr>
            <a:spLocks noGrp="1"/>
          </p:cNvSpPr>
          <p:nvPr>
            <p:ph idx="1"/>
          </p:nvPr>
        </p:nvSpPr>
        <p:spPr/>
        <p:txBody>
          <a:bodyPr/>
          <a:lstStyle/>
          <a:p>
            <a:endParaRPr lang="en-US" dirty="0"/>
          </a:p>
        </p:txBody>
      </p:sp>
    </p:spTree>
    <p:extLst>
      <p:ext uri="{BB962C8B-B14F-4D97-AF65-F5344CB8AC3E}">
        <p14:creationId xmlns:p14="http://schemas.microsoft.com/office/powerpoint/2010/main" val="12315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12"/>
          <p:cNvSpPr txBox="1"/>
          <p:nvPr/>
        </p:nvSpPr>
        <p:spPr>
          <a:xfrm>
            <a:off x="6208401" y="3170767"/>
            <a:ext cx="2854143" cy="2720758"/>
          </a:xfrm>
          <a:prstGeom prst="rect">
            <a:avLst/>
          </a:prstGeom>
          <a:solidFill>
            <a:schemeClr val="accent4">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3600"/>
              </a:spcBef>
              <a:spcAft>
                <a:spcPts val="800"/>
              </a:spcAft>
            </a:pPr>
            <a:endParaRPr lang="en-US" sz="1100" dirty="0">
              <a:effectLst/>
              <a:ea typeface="Calibri" panose="020F0502020204030204" pitchFamily="34" charset="0"/>
              <a:cs typeface="Times New Roman" panose="02020603050405020304" pitchFamily="18" charset="0"/>
            </a:endParaRPr>
          </a:p>
        </p:txBody>
      </p:sp>
      <p:pic>
        <p:nvPicPr>
          <p:cNvPr id="21" name="Picture 6" descr="http://www.visionbesteyecare.com/sites/default/files/image/page/exa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786" y="3401115"/>
            <a:ext cx="2220073" cy="2252183"/>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7094095" y="2670786"/>
            <a:ext cx="794657" cy="817571"/>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4000" dirty="0">
                <a:effectLst/>
                <a:ea typeface="Calibri" panose="020F0502020204030204" pitchFamily="34" charset="0"/>
                <a:cs typeface="Times New Roman" panose="02020603050405020304" pitchFamily="18" charset="0"/>
              </a:rPr>
              <a:t>3</a:t>
            </a:r>
          </a:p>
        </p:txBody>
      </p:sp>
      <p:pic>
        <p:nvPicPr>
          <p:cNvPr id="15" name="Picture 14"/>
          <p:cNvPicPr>
            <a:picLocks noChangeAspect="1"/>
          </p:cNvPicPr>
          <p:nvPr/>
        </p:nvPicPr>
        <p:blipFill>
          <a:blip r:embed="rId4" cstate="print"/>
          <a:stretch>
            <a:fillRect/>
          </a:stretch>
        </p:blipFill>
        <p:spPr>
          <a:xfrm>
            <a:off x="3278530" y="2479571"/>
            <a:ext cx="2703695" cy="3427597"/>
          </a:xfrm>
          <a:prstGeom prst="rect">
            <a:avLst/>
          </a:prstGeom>
        </p:spPr>
      </p:pic>
      <p:grpSp>
        <p:nvGrpSpPr>
          <p:cNvPr id="3" name="Group 2"/>
          <p:cNvGrpSpPr/>
          <p:nvPr/>
        </p:nvGrpSpPr>
        <p:grpSpPr>
          <a:xfrm>
            <a:off x="9207373" y="2552762"/>
            <a:ext cx="2815629" cy="3328335"/>
            <a:chOff x="557275" y="457201"/>
            <a:chExt cx="5538725" cy="6121526"/>
          </a:xfrm>
        </p:grpSpPr>
        <p:sp>
          <p:nvSpPr>
            <p:cNvPr id="7" name="Text Box 23"/>
            <p:cNvSpPr txBox="1"/>
            <p:nvPr/>
          </p:nvSpPr>
          <p:spPr>
            <a:xfrm>
              <a:off x="557275" y="1613026"/>
              <a:ext cx="5372098" cy="4965701"/>
            </a:xfrm>
            <a:prstGeom prst="rect">
              <a:avLst/>
            </a:prstGeom>
            <a:solidFill>
              <a:schemeClr val="accent6">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3600"/>
                </a:spcBef>
                <a:spcAft>
                  <a:spcPts val="800"/>
                </a:spcAft>
              </a:pPr>
              <a:endParaRPr lang="en-US" sz="1100" dirty="0">
                <a:effectLst/>
                <a:ea typeface="Calibri" panose="020F0502020204030204" pitchFamily="34" charset="0"/>
                <a:cs typeface="Times New Roman" panose="02020603050405020304" pitchFamily="18" charset="0"/>
              </a:endParaRPr>
            </a:p>
          </p:txBody>
        </p:sp>
        <p:pic>
          <p:nvPicPr>
            <p:cNvPr id="5125" name="Picture 7" descr="A Collector's Home in London - AD Magazine - via Keltainen talo rannall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913" y="2187831"/>
              <a:ext cx="4314825" cy="397192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227427" y="507382"/>
              <a:ext cx="1524001" cy="154559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4000" dirty="0">
                  <a:effectLst/>
                  <a:ea typeface="Calibri" panose="020F0502020204030204" pitchFamily="34" charset="0"/>
                  <a:cs typeface="Times New Roman" panose="02020603050405020304" pitchFamily="18" charset="0"/>
                </a:rPr>
                <a:t>4</a:t>
              </a:r>
            </a:p>
          </p:txBody>
        </p:sp>
        <p:sp>
          <p:nvSpPr>
            <p:cNvPr id="5" name="Rectangle 7"/>
            <p:cNvSpPr>
              <a:spLocks noChangeArrowheads="1"/>
            </p:cNvSpPr>
            <p:nvPr/>
          </p:nvSpPr>
          <p:spPr bwMode="auto">
            <a:xfrm>
              <a:off x="6096000" y="457201"/>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pic>
        <p:nvPicPr>
          <p:cNvPr id="16" name="Picture 15"/>
          <p:cNvPicPr>
            <a:picLocks noChangeAspect="1"/>
          </p:cNvPicPr>
          <p:nvPr/>
        </p:nvPicPr>
        <p:blipFill>
          <a:blip r:embed="rId6" cstate="print"/>
          <a:stretch>
            <a:fillRect/>
          </a:stretch>
        </p:blipFill>
        <p:spPr>
          <a:xfrm>
            <a:off x="762000" y="0"/>
            <a:ext cx="10668000" cy="762000"/>
          </a:xfrm>
          <a:prstGeom prst="rect">
            <a:avLst/>
          </a:prstGeom>
        </p:spPr>
      </p:pic>
      <p:sp>
        <p:nvSpPr>
          <p:cNvPr id="10" name="Rectangle 10"/>
          <p:cNvSpPr>
            <a:spLocks noChangeArrowheads="1"/>
          </p:cNvSpPr>
          <p:nvPr/>
        </p:nvSpPr>
        <p:spPr bwMode="auto">
          <a:xfrm>
            <a:off x="0" y="732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
            </a:r>
            <a:br>
              <a:rPr kumimoji="0" lang="en-US" sz="1800" b="0" i="0" u="none" strike="noStrike" cap="none" normalizeH="0" baseline="0" dirty="0" smtClean="0">
                <a:ln>
                  <a:noFill/>
                </a:ln>
                <a:solidFill>
                  <a:schemeClr val="tx1"/>
                </a:solidFill>
                <a:effectLst/>
                <a:latin typeface="Arial" panose="020B0604020202020204" pitchFamily="34" charset="0"/>
              </a:rPr>
            </a:b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0" y="7781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24" name="Picture 23"/>
          <p:cNvPicPr>
            <a:picLocks noChangeAspect="1"/>
          </p:cNvPicPr>
          <p:nvPr/>
        </p:nvPicPr>
        <p:blipFill>
          <a:blip r:embed="rId7" cstate="print"/>
          <a:stretch>
            <a:fillRect/>
          </a:stretch>
        </p:blipFill>
        <p:spPr>
          <a:xfrm rot="4402287">
            <a:off x="3658823" y="2627177"/>
            <a:ext cx="4539337" cy="4839023"/>
          </a:xfrm>
          <a:prstGeom prst="rect">
            <a:avLst/>
          </a:prstGeom>
        </p:spPr>
      </p:pic>
      <p:sp>
        <p:nvSpPr>
          <p:cNvPr id="20" name="Rectangle 7"/>
          <p:cNvSpPr>
            <a:spLocks noChangeArrowheads="1"/>
          </p:cNvSpPr>
          <p:nvPr/>
        </p:nvSpPr>
        <p:spPr bwMode="auto">
          <a:xfrm>
            <a:off x="6096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25" name="TextBox 24"/>
          <p:cNvSpPr txBox="1"/>
          <p:nvPr/>
        </p:nvSpPr>
        <p:spPr>
          <a:xfrm>
            <a:off x="153909" y="1216422"/>
            <a:ext cx="12119572" cy="646331"/>
          </a:xfrm>
          <a:prstGeom prst="rect">
            <a:avLst/>
          </a:prstGeom>
          <a:noFill/>
        </p:spPr>
        <p:txBody>
          <a:bodyPr wrap="square" rtlCol="0">
            <a:spAutoFit/>
          </a:bodyPr>
          <a:lstStyle/>
          <a:p>
            <a:r>
              <a:rPr lang="en-US" sz="3600" dirty="0" smtClean="0"/>
              <a:t>Four important things to do prevent falls and stay independent</a:t>
            </a:r>
            <a:endParaRPr lang="en-US" sz="3600" dirty="0"/>
          </a:p>
        </p:txBody>
      </p:sp>
      <p:sp>
        <p:nvSpPr>
          <p:cNvPr id="9" name="Rectangle 8"/>
          <p:cNvSpPr>
            <a:spLocks noChangeArrowheads="1"/>
          </p:cNvSpPr>
          <p:nvPr/>
        </p:nvSpPr>
        <p:spPr bwMode="auto">
          <a:xfrm>
            <a:off x="81481" y="52955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23" name="Picture 22"/>
          <p:cNvPicPr>
            <a:picLocks noChangeAspect="1"/>
          </p:cNvPicPr>
          <p:nvPr/>
        </p:nvPicPr>
        <p:blipFill>
          <a:blip r:embed="rId8" cstate="print"/>
          <a:stretch>
            <a:fillRect/>
          </a:stretch>
        </p:blipFill>
        <p:spPr>
          <a:xfrm>
            <a:off x="213273" y="2463538"/>
            <a:ext cx="2821735" cy="3443630"/>
          </a:xfrm>
          <a:prstGeom prst="rect">
            <a:avLst/>
          </a:prstGeom>
        </p:spPr>
      </p:pic>
      <p:sp>
        <p:nvSpPr>
          <p:cNvPr id="19" name="Rectangle 7"/>
          <p:cNvSpPr>
            <a:spLocks noChangeArrowheads="1"/>
          </p:cNvSpPr>
          <p:nvPr/>
        </p:nvSpPr>
        <p:spPr bwMode="auto">
          <a:xfrm>
            <a:off x="9170137" y="271572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27" name="TextBox 26"/>
          <p:cNvSpPr txBox="1"/>
          <p:nvPr/>
        </p:nvSpPr>
        <p:spPr>
          <a:xfrm>
            <a:off x="0" y="4610924"/>
            <a:ext cx="12178936" cy="646331"/>
          </a:xfrm>
          <a:prstGeom prst="rect">
            <a:avLst/>
          </a:prstGeom>
          <a:solidFill>
            <a:srgbClr val="D9CDD8"/>
          </a:solidFill>
        </p:spPr>
        <p:txBody>
          <a:bodyPr wrap="square" rtlCol="0">
            <a:spAutoFit/>
          </a:bodyPr>
          <a:lstStyle/>
          <a:p>
            <a:r>
              <a:rPr lang="en-US" sz="3600" dirty="0" smtClean="0"/>
              <a:t>*  </a:t>
            </a:r>
            <a:r>
              <a:rPr lang="en-US" sz="3200" dirty="0" smtClean="0"/>
              <a:t>And you did a self-assessment that you can share with your doctor</a:t>
            </a:r>
            <a:endParaRPr lang="en-US" sz="3200" dirty="0"/>
          </a:p>
        </p:txBody>
      </p:sp>
    </p:spTree>
    <p:extLst>
      <p:ext uri="{BB962C8B-B14F-4D97-AF65-F5344CB8AC3E}">
        <p14:creationId xmlns:p14="http://schemas.microsoft.com/office/powerpoint/2010/main" val="304848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365125"/>
            <a:ext cx="11228832" cy="5999099"/>
          </a:xfrm>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2700" dirty="0" smtClean="0">
                <a:latin typeface="+mn-lt"/>
              </a:rPr>
              <a:t>Adapted from: CDC STEADI Stopping Elderly Accidents, Deaths &amp; Injuries Materials for Health Care Providers </a:t>
            </a:r>
            <a:br>
              <a:rPr lang="en-US" sz="2700" dirty="0" smtClean="0">
                <a:latin typeface="+mn-lt"/>
              </a:rPr>
            </a:br>
            <a:r>
              <a:rPr lang="en-US" sz="2700" dirty="0" smtClean="0">
                <a:latin typeface="+mn-lt"/>
              </a:rPr>
              <a:t>from: CDC.gov/homeandrecreationalsafety/Falls/steadi/materials.html</a:t>
            </a:r>
            <a:br>
              <a:rPr lang="en-US" sz="2700" dirty="0" smtClean="0">
                <a:latin typeface="+mn-lt"/>
              </a:rPr>
            </a:br>
            <a:r>
              <a:rPr lang="en-US" sz="2700" dirty="0">
                <a:latin typeface="+mn-lt"/>
              </a:rPr>
              <a:t/>
            </a:r>
            <a:br>
              <a:rPr lang="en-US" sz="2700" dirty="0">
                <a:latin typeface="+mn-lt"/>
              </a:rPr>
            </a:br>
            <a:r>
              <a:rPr lang="en-US" sz="2700" dirty="0" smtClean="0">
                <a:latin typeface="+mn-lt"/>
              </a:rPr>
              <a:t>Material also adapted with permission from Lori Eber, JD, Gerontologist, How to Prevent Falls Community Education Event: May 16, 2012</a:t>
            </a:r>
            <a:br>
              <a:rPr lang="en-US" sz="2700" dirty="0" smtClean="0">
                <a:latin typeface="+mn-lt"/>
              </a:rPr>
            </a:br>
            <a:r>
              <a:rPr lang="en-US" sz="2700" dirty="0">
                <a:latin typeface="+mn-lt"/>
              </a:rPr>
              <a:t/>
            </a:r>
            <a:br>
              <a:rPr lang="en-US" sz="2700" dirty="0">
                <a:latin typeface="+mn-lt"/>
              </a:rPr>
            </a:br>
            <a:r>
              <a:rPr lang="en-US" sz="2700" dirty="0" smtClean="0">
                <a:latin typeface="+mn-lt"/>
              </a:rPr>
              <a:t>Exercises from </a:t>
            </a:r>
            <a:r>
              <a:rPr lang="en-US" sz="2700" dirty="0">
                <a:latin typeface="+mn-lt"/>
              </a:rPr>
              <a:t>NIH Go4Life </a:t>
            </a:r>
            <a:r>
              <a:rPr lang="en-US" sz="2700" dirty="0" smtClean="0">
                <a:latin typeface="+mn-lt"/>
              </a:rPr>
              <a:t>from:  </a:t>
            </a:r>
            <a:r>
              <a:rPr lang="en-US" sz="2700" dirty="0">
                <a:latin typeface="+mn-lt"/>
              </a:rPr>
              <a:t>https://go4life.nia.nih.gov/</a:t>
            </a:r>
            <a:r>
              <a:rPr lang="en-US" sz="2700" dirty="0" smtClean="0">
                <a:latin typeface="+mn-lt"/>
              </a:rPr>
              <a:t/>
            </a:r>
            <a:br>
              <a:rPr lang="en-US" sz="2700" dirty="0" smtClean="0">
                <a:latin typeface="+mn-lt"/>
              </a:rPr>
            </a:br>
            <a:r>
              <a:rPr lang="en-US" sz="2700" dirty="0">
                <a:latin typeface="+mn-lt"/>
              </a:rPr>
              <a:t/>
            </a:r>
            <a:br>
              <a:rPr lang="en-US" sz="2700" dirty="0">
                <a:latin typeface="+mn-lt"/>
              </a:rPr>
            </a:br>
            <a:r>
              <a:rPr lang="en-US" sz="2700" dirty="0" smtClean="0">
                <a:latin typeface="+mn-lt"/>
              </a:rPr>
              <a:t>How to Get up for the Floor adapted from Alberta Health Services handout </a:t>
            </a:r>
            <a:endParaRPr lang="en-US" sz="2700" dirty="0">
              <a:latin typeface="+mn-lt"/>
            </a:endParaRPr>
          </a:p>
        </p:txBody>
      </p:sp>
      <p:pic>
        <p:nvPicPr>
          <p:cNvPr id="5" name="Picture 4"/>
          <p:cNvPicPr>
            <a:picLocks noChangeAspect="1"/>
          </p:cNvPicPr>
          <p:nvPr/>
        </p:nvPicPr>
        <p:blipFill>
          <a:blip r:embed="rId3" cstate="print"/>
          <a:stretch>
            <a:fillRect/>
          </a:stretch>
        </p:blipFill>
        <p:spPr>
          <a:xfrm>
            <a:off x="720599" y="1811026"/>
            <a:ext cx="4648200" cy="514350"/>
          </a:xfrm>
          <a:prstGeom prst="rect">
            <a:avLst/>
          </a:prstGeom>
        </p:spPr>
      </p:pic>
      <p:pic>
        <p:nvPicPr>
          <p:cNvPr id="6" name="Picture 5"/>
          <p:cNvPicPr>
            <a:picLocks noChangeAspect="1"/>
          </p:cNvPicPr>
          <p:nvPr/>
        </p:nvPicPr>
        <p:blipFill>
          <a:blip r:embed="rId4" cstate="print"/>
          <a:stretch>
            <a:fillRect/>
          </a:stretch>
        </p:blipFill>
        <p:spPr>
          <a:xfrm>
            <a:off x="720599" y="971104"/>
            <a:ext cx="5019675" cy="581025"/>
          </a:xfrm>
          <a:prstGeom prst="rect">
            <a:avLst/>
          </a:prstGeom>
        </p:spPr>
      </p:pic>
      <p:pic>
        <p:nvPicPr>
          <p:cNvPr id="4" name="Picture 3"/>
          <p:cNvPicPr>
            <a:picLocks noChangeAspect="1"/>
          </p:cNvPicPr>
          <p:nvPr/>
        </p:nvPicPr>
        <p:blipFill>
          <a:blip r:embed="rId5" cstate="print"/>
          <a:stretch>
            <a:fillRect/>
          </a:stretch>
        </p:blipFill>
        <p:spPr>
          <a:xfrm>
            <a:off x="10225534" y="1906466"/>
            <a:ext cx="1571625" cy="542925"/>
          </a:xfrm>
          <a:prstGeom prst="rect">
            <a:avLst/>
          </a:prstGeom>
        </p:spPr>
      </p:pic>
      <p:sp>
        <p:nvSpPr>
          <p:cNvPr id="7" name="TextBox 6"/>
          <p:cNvSpPr txBox="1"/>
          <p:nvPr/>
        </p:nvSpPr>
        <p:spPr>
          <a:xfrm>
            <a:off x="6168454" y="105579"/>
            <a:ext cx="6328373" cy="1446550"/>
          </a:xfrm>
          <a:prstGeom prst="rect">
            <a:avLst/>
          </a:prstGeom>
          <a:noFill/>
        </p:spPr>
        <p:txBody>
          <a:bodyPr wrap="square" rtlCol="0">
            <a:spAutoFit/>
          </a:bodyPr>
          <a:lstStyle/>
          <a:p>
            <a:r>
              <a:rPr lang="en-US" sz="8800" dirty="0" smtClean="0">
                <a:solidFill>
                  <a:schemeClr val="accent5">
                    <a:lumMod val="75000"/>
                  </a:schemeClr>
                </a:solidFill>
              </a:rPr>
              <a:t>Thank you!</a:t>
            </a:r>
            <a:endParaRPr lang="en-US" sz="8800" dirty="0">
              <a:solidFill>
                <a:schemeClr val="accent5">
                  <a:lumMod val="75000"/>
                </a:schemeClr>
              </a:solidFill>
            </a:endParaRPr>
          </a:p>
        </p:txBody>
      </p:sp>
      <p:pic>
        <p:nvPicPr>
          <p:cNvPr id="3" name="Picture 2"/>
          <p:cNvPicPr>
            <a:picLocks noChangeAspect="1"/>
          </p:cNvPicPr>
          <p:nvPr/>
        </p:nvPicPr>
        <p:blipFill>
          <a:blip r:embed="rId6" cstate="print"/>
          <a:stretch>
            <a:fillRect/>
          </a:stretch>
        </p:blipFill>
        <p:spPr>
          <a:xfrm>
            <a:off x="5503991" y="1751071"/>
            <a:ext cx="4586350" cy="574305"/>
          </a:xfrm>
          <a:prstGeom prst="rect">
            <a:avLst/>
          </a:prstGeom>
        </p:spPr>
      </p:pic>
    </p:spTree>
    <p:extLst>
      <p:ext uri="{BB962C8B-B14F-4D97-AF65-F5344CB8AC3E}">
        <p14:creationId xmlns:p14="http://schemas.microsoft.com/office/powerpoint/2010/main" val="2908652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221" y="597736"/>
            <a:ext cx="10515600" cy="1325563"/>
          </a:xfrm>
        </p:spPr>
        <p:txBody>
          <a:bodyPr/>
          <a:lstStyle/>
          <a:p>
            <a:r>
              <a:rPr lang="en-US" b="1" dirty="0" smtClean="0"/>
              <a:t>The scary statistics</a:t>
            </a:r>
            <a:endParaRPr lang="en-US" b="1" dirty="0"/>
          </a:p>
        </p:txBody>
      </p:sp>
      <p:sp>
        <p:nvSpPr>
          <p:cNvPr id="3" name="Content Placeholder 2"/>
          <p:cNvSpPr>
            <a:spLocks noGrp="1"/>
          </p:cNvSpPr>
          <p:nvPr>
            <p:ph idx="1"/>
          </p:nvPr>
        </p:nvSpPr>
        <p:spPr>
          <a:xfrm>
            <a:off x="553453" y="1825624"/>
            <a:ext cx="11237494" cy="4831850"/>
          </a:xfrm>
        </p:spPr>
        <p:txBody>
          <a:bodyPr>
            <a:normAutofit lnSpcReduction="10000"/>
          </a:bodyPr>
          <a:lstStyle/>
          <a:p>
            <a:r>
              <a:rPr lang="en-US" sz="3200" dirty="0" smtClean="0"/>
              <a:t>Leading cause of accidental deaths in people 65+</a:t>
            </a:r>
          </a:p>
          <a:p>
            <a:r>
              <a:rPr lang="en-US" sz="3200" dirty="0" smtClean="0"/>
              <a:t>Most common cause of ER visits for people 65+</a:t>
            </a:r>
          </a:p>
          <a:p>
            <a:r>
              <a:rPr lang="en-US" sz="3200" dirty="0" smtClean="0"/>
              <a:t>40% of those hospitalized do not return to </a:t>
            </a:r>
          </a:p>
          <a:p>
            <a:pPr marL="0" indent="0">
              <a:buNone/>
            </a:pPr>
            <a:r>
              <a:rPr lang="en-US" sz="3200" dirty="0"/>
              <a:t>	</a:t>
            </a:r>
            <a:r>
              <a:rPr lang="en-US" sz="3200" dirty="0" smtClean="0"/>
              <a:t>independent living</a:t>
            </a:r>
          </a:p>
          <a:p>
            <a:r>
              <a:rPr lang="en-US" sz="3200" dirty="0" smtClean="0"/>
              <a:t>Question:  How many people fall every year?   </a:t>
            </a:r>
          </a:p>
          <a:p>
            <a:pPr marL="1828800" lvl="4" indent="0">
              <a:buNone/>
            </a:pPr>
            <a:r>
              <a:rPr lang="en-US" dirty="0"/>
              <a:t>	</a:t>
            </a:r>
            <a:r>
              <a:rPr lang="en-US" sz="3600" dirty="0" smtClean="0"/>
              <a:t>a.  1 in 10</a:t>
            </a:r>
          </a:p>
          <a:p>
            <a:pPr marL="1828800" lvl="4" indent="0">
              <a:buNone/>
            </a:pPr>
            <a:r>
              <a:rPr lang="en-US" sz="3600" dirty="0" smtClean="0"/>
              <a:t>	b.   1 in 5</a:t>
            </a:r>
          </a:p>
          <a:p>
            <a:pPr marL="1828800" lvl="4" indent="0">
              <a:buNone/>
            </a:pPr>
            <a:r>
              <a:rPr lang="en-US" sz="3600" dirty="0" smtClean="0"/>
              <a:t>	c.   1 in 3</a:t>
            </a:r>
          </a:p>
          <a:p>
            <a:r>
              <a:rPr lang="en-US" sz="3200" dirty="0" smtClean="0"/>
              <a:t>Question:  Who falls more often men or women?</a:t>
            </a:r>
          </a:p>
        </p:txBody>
      </p:sp>
      <p:pic>
        <p:nvPicPr>
          <p:cNvPr id="4" name="Picture 3"/>
          <p:cNvPicPr>
            <a:picLocks noChangeAspect="1"/>
          </p:cNvPicPr>
          <p:nvPr/>
        </p:nvPicPr>
        <p:blipFill>
          <a:blip r:embed="rId3" cstate="print"/>
          <a:stretch>
            <a:fillRect/>
          </a:stretch>
        </p:blipFill>
        <p:spPr>
          <a:xfrm>
            <a:off x="762000" y="96253"/>
            <a:ext cx="10668000" cy="762000"/>
          </a:xfrm>
          <a:prstGeom prst="rect">
            <a:avLst/>
          </a:prstGeom>
        </p:spPr>
      </p:pic>
      <p:pic>
        <p:nvPicPr>
          <p:cNvPr id="5" name="Picture 4"/>
          <p:cNvPicPr>
            <a:picLocks noChangeAspect="1"/>
          </p:cNvPicPr>
          <p:nvPr/>
        </p:nvPicPr>
        <p:blipFill>
          <a:blip r:embed="rId4" cstate="print"/>
          <a:stretch>
            <a:fillRect/>
          </a:stretch>
        </p:blipFill>
        <p:spPr>
          <a:xfrm>
            <a:off x="9463946" y="2696286"/>
            <a:ext cx="2218419" cy="2586728"/>
          </a:xfrm>
          <a:prstGeom prst="rect">
            <a:avLst/>
          </a:prstGeom>
        </p:spPr>
      </p:pic>
    </p:spTree>
    <p:extLst>
      <p:ext uri="{BB962C8B-B14F-4D97-AF65-F5344CB8AC3E}">
        <p14:creationId xmlns:p14="http://schemas.microsoft.com/office/powerpoint/2010/main" val="171404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Why Fear Is the Most Terrifying and Dangerous Doggy Behavi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658" y="2039437"/>
            <a:ext cx="3846634" cy="24105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stretch>
            <a:fillRect/>
          </a:stretch>
        </p:blipFill>
        <p:spPr>
          <a:xfrm>
            <a:off x="762000" y="-24063"/>
            <a:ext cx="10668000" cy="762000"/>
          </a:xfrm>
          <a:prstGeom prst="rect">
            <a:avLst/>
          </a:prstGeom>
        </p:spPr>
      </p:pic>
      <p:sp>
        <p:nvSpPr>
          <p:cNvPr id="2" name="Title 1"/>
          <p:cNvSpPr>
            <a:spLocks noGrp="1"/>
          </p:cNvSpPr>
          <p:nvPr>
            <p:ph type="title"/>
          </p:nvPr>
        </p:nvSpPr>
        <p:spPr>
          <a:xfrm>
            <a:off x="564835" y="713874"/>
            <a:ext cx="11250176" cy="1325563"/>
          </a:xfrm>
        </p:spPr>
        <p:txBody>
          <a:bodyPr>
            <a:normAutofit fontScale="90000"/>
          </a:bodyPr>
          <a:lstStyle/>
          <a:p>
            <a:r>
              <a:rPr lang="en-US" sz="4800" dirty="0" smtClean="0"/>
              <a:t>Do you or someone you know have “fallophobia”?</a:t>
            </a:r>
            <a:endParaRPr lang="en-US" sz="4800" dirty="0"/>
          </a:p>
        </p:txBody>
      </p:sp>
      <p:sp>
        <p:nvSpPr>
          <p:cNvPr id="3" name="Content Placeholder 2"/>
          <p:cNvSpPr>
            <a:spLocks noGrp="1"/>
          </p:cNvSpPr>
          <p:nvPr>
            <p:ph idx="1"/>
          </p:nvPr>
        </p:nvSpPr>
        <p:spPr>
          <a:xfrm>
            <a:off x="645370" y="1668245"/>
            <a:ext cx="11089105" cy="4468479"/>
          </a:xfrm>
        </p:spPr>
        <p:txBody>
          <a:bodyPr>
            <a:normAutofit/>
          </a:bodyPr>
          <a:lstStyle/>
          <a:p>
            <a:pPr marL="0" indent="0">
              <a:buNone/>
            </a:pPr>
            <a:r>
              <a:rPr lang="en-US" sz="3200" dirty="0" smtClean="0"/>
              <a:t>Have you fallen in the past?</a:t>
            </a:r>
          </a:p>
          <a:p>
            <a:pPr marL="0" indent="0">
              <a:buNone/>
            </a:pPr>
            <a:r>
              <a:rPr lang="en-US" sz="3200" dirty="0" smtClean="0"/>
              <a:t>Are you afraid that you may fall again?</a:t>
            </a:r>
          </a:p>
          <a:p>
            <a:pPr marL="0" indent="0">
              <a:buNone/>
            </a:pPr>
            <a:endParaRPr lang="en-US" dirty="0" smtClean="0"/>
          </a:p>
          <a:p>
            <a:pPr marL="0" indent="0">
              <a:buNone/>
            </a:pPr>
            <a:endParaRPr lang="en-US" dirty="0"/>
          </a:p>
          <a:p>
            <a:pPr marL="0" indent="0">
              <a:buNone/>
            </a:pPr>
            <a:r>
              <a:rPr lang="en-US" sz="3200" dirty="0" smtClean="0"/>
              <a:t>Fallophobia can lead to more falls and more health problems.</a:t>
            </a:r>
          </a:p>
          <a:p>
            <a:pPr marL="0" indent="0">
              <a:buNone/>
            </a:pPr>
            <a:r>
              <a:rPr lang="en-US" sz="3200" dirty="0" err="1" smtClean="0"/>
              <a:t>Fallophobia</a:t>
            </a:r>
            <a:r>
              <a:rPr lang="en-US" sz="3200" dirty="0" smtClean="0"/>
              <a:t> can cause you to limit your activities, become weaker and socially isolated.</a:t>
            </a:r>
          </a:p>
          <a:p>
            <a:pPr marL="0" indent="0">
              <a:buNone/>
            </a:pPr>
            <a:r>
              <a:rPr lang="en-US" sz="3200" dirty="0" smtClean="0"/>
              <a:t>	Contact your health provider.</a:t>
            </a:r>
            <a:endParaRPr lang="en-US" sz="3200" dirty="0"/>
          </a:p>
        </p:txBody>
      </p:sp>
      <p:sp>
        <p:nvSpPr>
          <p:cNvPr id="6" name="Right Arrow 5"/>
          <p:cNvSpPr/>
          <p:nvPr/>
        </p:nvSpPr>
        <p:spPr>
          <a:xfrm>
            <a:off x="524656" y="541144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323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762000" y="-24063"/>
            <a:ext cx="10668000" cy="762000"/>
          </a:xfrm>
          <a:prstGeom prst="rect">
            <a:avLst/>
          </a:prstGeom>
        </p:spPr>
      </p:pic>
      <p:sp>
        <p:nvSpPr>
          <p:cNvPr id="2" name="Title 1"/>
          <p:cNvSpPr>
            <a:spLocks noGrp="1"/>
          </p:cNvSpPr>
          <p:nvPr>
            <p:ph type="title"/>
          </p:nvPr>
        </p:nvSpPr>
        <p:spPr>
          <a:xfrm>
            <a:off x="2081020" y="518490"/>
            <a:ext cx="11250176" cy="1325563"/>
          </a:xfrm>
        </p:spPr>
        <p:txBody>
          <a:bodyPr>
            <a:normAutofit/>
          </a:bodyPr>
          <a:lstStyle/>
          <a:p>
            <a:r>
              <a:rPr lang="en-US" sz="4800" b="1" dirty="0" smtClean="0"/>
              <a:t>Why do older adults fall?</a:t>
            </a:r>
            <a:endParaRPr lang="en-US" sz="4800" b="1" dirty="0"/>
          </a:p>
        </p:txBody>
      </p:sp>
      <p:sp>
        <p:nvSpPr>
          <p:cNvPr id="3" name="Content Placeholder 2"/>
          <p:cNvSpPr>
            <a:spLocks noGrp="1"/>
          </p:cNvSpPr>
          <p:nvPr>
            <p:ph idx="1"/>
          </p:nvPr>
        </p:nvSpPr>
        <p:spPr>
          <a:xfrm>
            <a:off x="426160" y="1283417"/>
            <a:ext cx="10981355" cy="3067709"/>
          </a:xfrm>
        </p:spPr>
        <p:txBody>
          <a:bodyPr>
            <a:normAutofit/>
          </a:bodyPr>
          <a:lstStyle/>
          <a:p>
            <a:pPr marL="0" indent="0">
              <a:buNone/>
            </a:pPr>
            <a:endParaRPr lang="en-US" dirty="0" smtClean="0">
              <a:solidFill>
                <a:schemeClr val="accent5">
                  <a:lumMod val="75000"/>
                </a:schemeClr>
              </a:solidFill>
            </a:endParaRPr>
          </a:p>
          <a:p>
            <a:pPr marL="0" indent="0">
              <a:buNone/>
            </a:pPr>
            <a:r>
              <a:rPr lang="en-US" sz="4000" dirty="0" smtClean="0">
                <a:solidFill>
                  <a:schemeClr val="accent5">
                    <a:lumMod val="75000"/>
                  </a:schemeClr>
                </a:solidFill>
              </a:rPr>
              <a:t>There is normal aging of the body:</a:t>
            </a:r>
          </a:p>
          <a:p>
            <a:pPr lvl="1"/>
            <a:r>
              <a:rPr lang="en-US" sz="4000" dirty="0">
                <a:solidFill>
                  <a:schemeClr val="accent5">
                    <a:lumMod val="75000"/>
                  </a:schemeClr>
                </a:solidFill>
              </a:rPr>
              <a:t>D</a:t>
            </a:r>
            <a:r>
              <a:rPr lang="en-US" sz="4000" dirty="0" smtClean="0">
                <a:solidFill>
                  <a:schemeClr val="accent5">
                    <a:lumMod val="75000"/>
                  </a:schemeClr>
                </a:solidFill>
              </a:rPr>
              <a:t>ecreased muscle strength and reflexes</a:t>
            </a:r>
          </a:p>
          <a:p>
            <a:pPr lvl="1"/>
            <a:r>
              <a:rPr lang="en-US" sz="4000" dirty="0">
                <a:solidFill>
                  <a:schemeClr val="accent5">
                    <a:lumMod val="75000"/>
                  </a:schemeClr>
                </a:solidFill>
              </a:rPr>
              <a:t>W</a:t>
            </a:r>
            <a:r>
              <a:rPr lang="en-US" sz="4000" dirty="0" smtClean="0">
                <a:solidFill>
                  <a:schemeClr val="accent5">
                    <a:lumMod val="75000"/>
                  </a:schemeClr>
                </a:solidFill>
              </a:rPr>
              <a:t>orse balance and coordination</a:t>
            </a:r>
          </a:p>
          <a:p>
            <a:pPr lvl="1"/>
            <a:r>
              <a:rPr lang="en-US" sz="4000" dirty="0" smtClean="0">
                <a:solidFill>
                  <a:schemeClr val="accent5">
                    <a:lumMod val="75000"/>
                  </a:schemeClr>
                </a:solidFill>
              </a:rPr>
              <a:t>Impaired vision and hearing</a:t>
            </a:r>
          </a:p>
        </p:txBody>
      </p:sp>
      <p:sp>
        <p:nvSpPr>
          <p:cNvPr id="6" name="Content Placeholder 2"/>
          <p:cNvSpPr txBox="1">
            <a:spLocks/>
          </p:cNvSpPr>
          <p:nvPr/>
        </p:nvSpPr>
        <p:spPr>
          <a:xfrm>
            <a:off x="464695" y="3912433"/>
            <a:ext cx="10957810" cy="2489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None/>
            </a:pPr>
            <a:r>
              <a:rPr lang="en-US" sz="4000" dirty="0" smtClean="0">
                <a:solidFill>
                  <a:schemeClr val="accent6">
                    <a:lumMod val="50000"/>
                  </a:schemeClr>
                </a:solidFill>
              </a:rPr>
              <a:t>More </a:t>
            </a:r>
            <a:r>
              <a:rPr lang="en-US" sz="4000" dirty="0">
                <a:solidFill>
                  <a:schemeClr val="accent6">
                    <a:lumMod val="50000"/>
                  </a:schemeClr>
                </a:solidFill>
              </a:rPr>
              <a:t>likely to have health </a:t>
            </a:r>
            <a:r>
              <a:rPr lang="en-US" sz="4000" dirty="0" smtClean="0">
                <a:solidFill>
                  <a:schemeClr val="accent6">
                    <a:lumMod val="50000"/>
                  </a:schemeClr>
                </a:solidFill>
              </a:rPr>
              <a:t>conditions:</a:t>
            </a:r>
            <a:endParaRPr lang="en-US" sz="4000" dirty="0">
              <a:solidFill>
                <a:schemeClr val="accent6">
                  <a:lumMod val="50000"/>
                </a:schemeClr>
              </a:solidFill>
            </a:endParaRPr>
          </a:p>
          <a:p>
            <a:pPr lvl="1"/>
            <a:r>
              <a:rPr lang="en-US" sz="4000" dirty="0">
                <a:solidFill>
                  <a:schemeClr val="accent6">
                    <a:lumMod val="50000"/>
                  </a:schemeClr>
                </a:solidFill>
              </a:rPr>
              <a:t>Diabetes, heart disease, arthritis, stroke</a:t>
            </a:r>
          </a:p>
          <a:p>
            <a:pPr marL="0" indent="0">
              <a:buFont typeface="Arial" panose="020B0604020202020204" pitchFamily="34" charset="0"/>
              <a:buNone/>
            </a:pPr>
            <a:endParaRPr lang="en-US" sz="4000" dirty="0" smtClean="0">
              <a:solidFill>
                <a:schemeClr val="accent6">
                  <a:lumMod val="50000"/>
                </a:schemeClr>
              </a:solidFill>
            </a:endParaRPr>
          </a:p>
        </p:txBody>
      </p:sp>
    </p:spTree>
    <p:extLst>
      <p:ext uri="{BB962C8B-B14F-4D97-AF65-F5344CB8AC3E}">
        <p14:creationId xmlns:p14="http://schemas.microsoft.com/office/powerpoint/2010/main" val="232688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762000" y="-24063"/>
            <a:ext cx="10668000" cy="762000"/>
          </a:xfrm>
          <a:prstGeom prst="rect">
            <a:avLst/>
          </a:prstGeom>
        </p:spPr>
      </p:pic>
      <p:sp>
        <p:nvSpPr>
          <p:cNvPr id="2" name="Title 1"/>
          <p:cNvSpPr>
            <a:spLocks noGrp="1"/>
          </p:cNvSpPr>
          <p:nvPr>
            <p:ph type="title"/>
          </p:nvPr>
        </p:nvSpPr>
        <p:spPr>
          <a:xfrm>
            <a:off x="2081020" y="518490"/>
            <a:ext cx="11250176" cy="1325563"/>
          </a:xfrm>
        </p:spPr>
        <p:txBody>
          <a:bodyPr>
            <a:normAutofit/>
          </a:bodyPr>
          <a:lstStyle/>
          <a:p>
            <a:r>
              <a:rPr lang="en-US" sz="4800" b="1" dirty="0" smtClean="0"/>
              <a:t>Why do older adults fall?</a:t>
            </a:r>
            <a:endParaRPr lang="en-US" sz="4800" b="1" dirty="0"/>
          </a:p>
        </p:txBody>
      </p:sp>
      <p:sp>
        <p:nvSpPr>
          <p:cNvPr id="3" name="Content Placeholder 2"/>
          <p:cNvSpPr>
            <a:spLocks noGrp="1"/>
          </p:cNvSpPr>
          <p:nvPr>
            <p:ph idx="1"/>
          </p:nvPr>
        </p:nvSpPr>
        <p:spPr>
          <a:xfrm>
            <a:off x="524657" y="1898015"/>
            <a:ext cx="10606601" cy="2374182"/>
          </a:xfrm>
        </p:spPr>
        <p:txBody>
          <a:bodyPr>
            <a:normAutofit fontScale="92500" lnSpcReduction="20000"/>
          </a:bodyPr>
          <a:lstStyle/>
          <a:p>
            <a:pPr marL="0" indent="0">
              <a:buNone/>
            </a:pPr>
            <a:r>
              <a:rPr lang="en-US" sz="4000" dirty="0" smtClean="0">
                <a:solidFill>
                  <a:srgbClr val="002060"/>
                </a:solidFill>
              </a:rPr>
              <a:t>More likely to have poor nutrition and hydration</a:t>
            </a:r>
          </a:p>
          <a:p>
            <a:r>
              <a:rPr lang="en-US" sz="4000" dirty="0" smtClean="0">
                <a:solidFill>
                  <a:srgbClr val="002060"/>
                </a:solidFill>
              </a:rPr>
              <a:t>Insufficient calories and nutrients can cause weakness</a:t>
            </a:r>
          </a:p>
          <a:p>
            <a:r>
              <a:rPr lang="en-US" sz="4000" dirty="0" smtClean="0">
                <a:solidFill>
                  <a:srgbClr val="002060"/>
                </a:solidFill>
              </a:rPr>
              <a:t>Insufficient water can cause weakness, dizziness or fainting</a:t>
            </a:r>
          </a:p>
          <a:p>
            <a:pPr marL="0" indent="0">
              <a:buNone/>
            </a:pPr>
            <a:endParaRPr lang="en-US" dirty="0" smtClean="0"/>
          </a:p>
        </p:txBody>
      </p:sp>
      <p:sp>
        <p:nvSpPr>
          <p:cNvPr id="6" name="Content Placeholder 2"/>
          <p:cNvSpPr txBox="1">
            <a:spLocks/>
          </p:cNvSpPr>
          <p:nvPr/>
        </p:nvSpPr>
        <p:spPr>
          <a:xfrm>
            <a:off x="288758" y="3529264"/>
            <a:ext cx="5807242" cy="3681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sz="2900" dirty="0" smtClean="0"/>
          </a:p>
        </p:txBody>
      </p:sp>
      <p:sp>
        <p:nvSpPr>
          <p:cNvPr id="8" name="Content Placeholder 2"/>
          <p:cNvSpPr txBox="1">
            <a:spLocks/>
          </p:cNvSpPr>
          <p:nvPr/>
        </p:nvSpPr>
        <p:spPr>
          <a:xfrm>
            <a:off x="6173982" y="857464"/>
            <a:ext cx="6248401" cy="3761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sz="2900" dirty="0" smtClean="0">
              <a:solidFill>
                <a:schemeClr val="accent6">
                  <a:lumMod val="75000"/>
                </a:schemeClr>
              </a:solidFill>
            </a:endParaRPr>
          </a:p>
        </p:txBody>
      </p:sp>
      <p:sp>
        <p:nvSpPr>
          <p:cNvPr id="5" name="Rectangle 4"/>
          <p:cNvSpPr/>
          <p:nvPr/>
        </p:nvSpPr>
        <p:spPr>
          <a:xfrm>
            <a:off x="209863" y="4261186"/>
            <a:ext cx="11982137" cy="646331"/>
          </a:xfrm>
          <a:prstGeom prst="rect">
            <a:avLst/>
          </a:prstGeom>
        </p:spPr>
        <p:txBody>
          <a:bodyPr wrap="square">
            <a:spAutoFit/>
          </a:bodyPr>
          <a:lstStyle/>
          <a:p>
            <a:r>
              <a:rPr lang="en-US" sz="3600" dirty="0" smtClean="0">
                <a:solidFill>
                  <a:srgbClr val="7030A0"/>
                </a:solidFill>
              </a:rPr>
              <a:t>Less efficient metabolism causes an increased effect </a:t>
            </a:r>
            <a:r>
              <a:rPr lang="en-US" sz="3600" dirty="0">
                <a:solidFill>
                  <a:srgbClr val="7030A0"/>
                </a:solidFill>
              </a:rPr>
              <a:t>of </a:t>
            </a:r>
            <a:r>
              <a:rPr lang="en-US" sz="3600" dirty="0" smtClean="0">
                <a:solidFill>
                  <a:srgbClr val="7030A0"/>
                </a:solidFill>
              </a:rPr>
              <a:t>alcohol </a:t>
            </a:r>
            <a:endParaRPr lang="en-US" sz="3600" dirty="0">
              <a:solidFill>
                <a:srgbClr val="7030A0"/>
              </a:solidFill>
            </a:endParaRPr>
          </a:p>
        </p:txBody>
      </p:sp>
      <p:sp>
        <p:nvSpPr>
          <p:cNvPr id="9" name="Rectangle 8"/>
          <p:cNvSpPr/>
          <p:nvPr/>
        </p:nvSpPr>
        <p:spPr>
          <a:xfrm>
            <a:off x="270091" y="5083584"/>
            <a:ext cx="10223024" cy="1508105"/>
          </a:xfrm>
          <a:prstGeom prst="rect">
            <a:avLst/>
          </a:prstGeom>
        </p:spPr>
        <p:txBody>
          <a:bodyPr wrap="square">
            <a:spAutoFit/>
          </a:bodyPr>
          <a:lstStyle/>
          <a:p>
            <a:r>
              <a:rPr lang="en-US" sz="3600" dirty="0" smtClean="0">
                <a:solidFill>
                  <a:srgbClr val="00B050"/>
                </a:solidFill>
              </a:rPr>
              <a:t>The environment has hazards</a:t>
            </a:r>
          </a:p>
          <a:p>
            <a:endParaRPr lang="en-US" sz="2000" dirty="0" smtClean="0">
              <a:solidFill>
                <a:srgbClr val="C00000"/>
              </a:solidFill>
            </a:endParaRPr>
          </a:p>
          <a:p>
            <a:r>
              <a:rPr lang="en-US" sz="3600" dirty="0" smtClean="0">
                <a:solidFill>
                  <a:srgbClr val="C00000"/>
                </a:solidFill>
              </a:rPr>
              <a:t>	Medication side effects and interactions</a:t>
            </a:r>
            <a:endParaRPr lang="en-US" sz="3600" dirty="0">
              <a:solidFill>
                <a:srgbClr val="C00000"/>
              </a:solidFill>
            </a:endParaRPr>
          </a:p>
        </p:txBody>
      </p:sp>
      <p:sp>
        <p:nvSpPr>
          <p:cNvPr id="10" name="Right Arrow 9"/>
          <p:cNvSpPr/>
          <p:nvPr/>
        </p:nvSpPr>
        <p:spPr>
          <a:xfrm>
            <a:off x="284813" y="6086007"/>
            <a:ext cx="914400" cy="4197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88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stretch>
            <a:fillRect/>
          </a:stretch>
        </p:blipFill>
        <p:spPr>
          <a:xfrm rot="4402287">
            <a:off x="9627934" y="2321436"/>
            <a:ext cx="2573617" cy="2743526"/>
          </a:xfrm>
          <a:prstGeom prst="rect">
            <a:avLst/>
          </a:prstGeom>
        </p:spPr>
      </p:pic>
      <p:pic>
        <p:nvPicPr>
          <p:cNvPr id="4" name="Picture 3"/>
          <p:cNvPicPr>
            <a:picLocks noChangeAspect="1"/>
          </p:cNvPicPr>
          <p:nvPr/>
        </p:nvPicPr>
        <p:blipFill>
          <a:blip r:embed="rId4" cstate="print"/>
          <a:stretch>
            <a:fillRect/>
          </a:stretch>
        </p:blipFill>
        <p:spPr>
          <a:xfrm>
            <a:off x="819904" y="0"/>
            <a:ext cx="10668000" cy="762000"/>
          </a:xfrm>
          <a:prstGeom prst="rect">
            <a:avLst/>
          </a:prstGeom>
        </p:spPr>
      </p:pic>
      <p:sp>
        <p:nvSpPr>
          <p:cNvPr id="2" name="Title 1"/>
          <p:cNvSpPr>
            <a:spLocks noGrp="1"/>
          </p:cNvSpPr>
          <p:nvPr>
            <p:ph type="title"/>
          </p:nvPr>
        </p:nvSpPr>
        <p:spPr>
          <a:xfrm>
            <a:off x="941824" y="704286"/>
            <a:ext cx="11250176" cy="1325563"/>
          </a:xfrm>
        </p:spPr>
        <p:txBody>
          <a:bodyPr>
            <a:normAutofit/>
          </a:bodyPr>
          <a:lstStyle/>
          <a:p>
            <a:r>
              <a:rPr lang="en-US" sz="6600" dirty="0" smtClean="0"/>
              <a:t>What to do to beat the odds?</a:t>
            </a:r>
            <a:endParaRPr lang="en-US" sz="6600" dirty="0"/>
          </a:p>
        </p:txBody>
      </p:sp>
      <p:sp>
        <p:nvSpPr>
          <p:cNvPr id="10" name="Title 1"/>
          <p:cNvSpPr txBox="1">
            <a:spLocks/>
          </p:cNvSpPr>
          <p:nvPr/>
        </p:nvSpPr>
        <p:spPr>
          <a:xfrm>
            <a:off x="550940" y="1860021"/>
            <a:ext cx="11205927" cy="466942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57250" indent="-857250">
              <a:buFont typeface="Arial" panose="020B0604020202020204" pitchFamily="34" charset="0"/>
              <a:buChar char="•"/>
            </a:pPr>
            <a:r>
              <a:rPr lang="en-US" sz="5700" dirty="0" smtClean="0"/>
              <a:t>Check your personal risk factors with your doctor and treat your health problems.</a:t>
            </a:r>
          </a:p>
          <a:p>
            <a:endParaRPr lang="en-US" sz="3800" dirty="0" smtClean="0"/>
          </a:p>
          <a:p>
            <a:pPr marL="857250" indent="-857250">
              <a:buFont typeface="Arial" panose="020B0604020202020204" pitchFamily="34" charset="0"/>
              <a:buChar char="•"/>
            </a:pPr>
            <a:r>
              <a:rPr lang="en-US" sz="5700" dirty="0" smtClean="0"/>
              <a:t>Four things are really important </a:t>
            </a:r>
          </a:p>
          <a:p>
            <a:pPr lvl="1"/>
            <a:r>
              <a:rPr lang="en-US" sz="4600" dirty="0" smtClean="0"/>
              <a:t>	-  Exercise</a:t>
            </a:r>
          </a:p>
          <a:p>
            <a:pPr lvl="1"/>
            <a:r>
              <a:rPr lang="en-US" sz="4600" dirty="0" smtClean="0"/>
              <a:t>	-  Review the medicines you take</a:t>
            </a:r>
          </a:p>
          <a:p>
            <a:pPr lvl="1"/>
            <a:r>
              <a:rPr lang="en-US" sz="4600" dirty="0" smtClean="0"/>
              <a:t>	-  Check your vision</a:t>
            </a:r>
          </a:p>
          <a:p>
            <a:pPr lvl="1"/>
            <a:r>
              <a:rPr lang="en-US" sz="4600" dirty="0" smtClean="0"/>
              <a:t>	-  Make your home safer</a:t>
            </a:r>
            <a:endParaRPr lang="en-US" sz="4600" dirty="0"/>
          </a:p>
        </p:txBody>
      </p:sp>
      <p:sp>
        <p:nvSpPr>
          <p:cNvPr id="14" name="Oval 13"/>
          <p:cNvSpPr/>
          <p:nvPr/>
        </p:nvSpPr>
        <p:spPr>
          <a:xfrm>
            <a:off x="1228917" y="4309159"/>
            <a:ext cx="504761" cy="519491"/>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600" dirty="0">
                <a:ea typeface="Calibri" panose="020F0502020204030204" pitchFamily="34" charset="0"/>
                <a:cs typeface="Times New Roman" panose="02020603050405020304" pitchFamily="18" charset="0"/>
              </a:rPr>
              <a:t>1</a:t>
            </a:r>
            <a:endParaRPr lang="en-US" sz="3600" dirty="0">
              <a:effectLst/>
              <a:ea typeface="Calibri" panose="020F0502020204030204" pitchFamily="34" charset="0"/>
              <a:cs typeface="Times New Roman" panose="02020603050405020304" pitchFamily="18" charset="0"/>
            </a:endParaRPr>
          </a:p>
        </p:txBody>
      </p:sp>
      <p:sp>
        <p:nvSpPr>
          <p:cNvPr id="15" name="Oval 14"/>
          <p:cNvSpPr/>
          <p:nvPr/>
        </p:nvSpPr>
        <p:spPr>
          <a:xfrm>
            <a:off x="1228918" y="4848982"/>
            <a:ext cx="504761" cy="519491"/>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600" dirty="0">
                <a:ea typeface="Calibri" panose="020F0502020204030204" pitchFamily="34" charset="0"/>
                <a:cs typeface="Times New Roman" panose="02020603050405020304" pitchFamily="18" charset="0"/>
              </a:rPr>
              <a:t>2</a:t>
            </a:r>
            <a:endParaRPr lang="en-US" sz="3600" dirty="0">
              <a:effectLst/>
              <a:ea typeface="Calibri" panose="020F0502020204030204" pitchFamily="34" charset="0"/>
              <a:cs typeface="Times New Roman" panose="02020603050405020304" pitchFamily="18" charset="0"/>
            </a:endParaRPr>
          </a:p>
        </p:txBody>
      </p:sp>
      <p:sp>
        <p:nvSpPr>
          <p:cNvPr id="16" name="Oval 15"/>
          <p:cNvSpPr/>
          <p:nvPr/>
        </p:nvSpPr>
        <p:spPr>
          <a:xfrm>
            <a:off x="1228916" y="5429468"/>
            <a:ext cx="504761" cy="519491"/>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600" dirty="0">
                <a:ea typeface="Calibri" panose="020F0502020204030204" pitchFamily="34" charset="0"/>
                <a:cs typeface="Times New Roman" panose="02020603050405020304" pitchFamily="18" charset="0"/>
              </a:rPr>
              <a:t>3</a:t>
            </a:r>
            <a:endParaRPr lang="en-US" sz="3600" dirty="0">
              <a:effectLst/>
              <a:ea typeface="Calibri" panose="020F0502020204030204" pitchFamily="34" charset="0"/>
              <a:cs typeface="Times New Roman" panose="02020603050405020304" pitchFamily="18" charset="0"/>
            </a:endParaRPr>
          </a:p>
        </p:txBody>
      </p:sp>
      <p:sp>
        <p:nvSpPr>
          <p:cNvPr id="17" name="Oval 16"/>
          <p:cNvSpPr/>
          <p:nvPr/>
        </p:nvSpPr>
        <p:spPr>
          <a:xfrm>
            <a:off x="1228916" y="6009954"/>
            <a:ext cx="504761" cy="519491"/>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3600" dirty="0">
                <a:ea typeface="Calibri" panose="020F0502020204030204" pitchFamily="34" charset="0"/>
                <a:cs typeface="Times New Roman" panose="02020603050405020304" pitchFamily="18" charset="0"/>
              </a:rPr>
              <a:t>4</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379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rot="5400000">
            <a:off x="2606998" y="-282438"/>
            <a:ext cx="6854435" cy="7306961"/>
          </a:xfrm>
          <a:prstGeom prst="rect">
            <a:avLst/>
          </a:prstGeom>
        </p:spPr>
      </p:pic>
    </p:spTree>
    <p:extLst>
      <p:ext uri="{BB962C8B-B14F-4D97-AF65-F5344CB8AC3E}">
        <p14:creationId xmlns:p14="http://schemas.microsoft.com/office/powerpoint/2010/main" val="3371412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2"/>
          <p:cNvSpPr txBox="1">
            <a:spLocks noGrp="1" noChangeArrowheads="1"/>
          </p:cNvSpPr>
          <p:nvPr>
            <p:ph idx="1"/>
          </p:nvPr>
        </p:nvSpPr>
        <p:spPr bwMode="auto">
          <a:xfrm>
            <a:off x="6096000" y="825880"/>
            <a:ext cx="5843016" cy="5172583"/>
          </a:xfrm>
          <a:prstGeom prst="rect">
            <a:avLst/>
          </a:prstGeom>
          <a:solidFill>
            <a:schemeClr val="accent2">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Times New Roman" panose="02020603050405020304" pitchFamily="18" charset="0"/>
              </a:rPr>
              <a:t>Begin an exercise program to improve your leg strength and balance.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8" name="Picture 47"/>
          <p:cNvPicPr/>
          <p:nvPr/>
        </p:nvPicPr>
        <p:blipFill>
          <a:blip r:embed="rId3" cstate="print"/>
          <a:stretch>
            <a:fillRect/>
          </a:stretch>
        </p:blipFill>
        <p:spPr>
          <a:xfrm>
            <a:off x="229616" y="1335151"/>
            <a:ext cx="5588000" cy="5114290"/>
          </a:xfrm>
          <a:prstGeom prst="rect">
            <a:avLst/>
          </a:prstGeom>
          <a:ln>
            <a:solidFill>
              <a:schemeClr val="tx1"/>
            </a:solidFill>
          </a:ln>
        </p:spPr>
      </p:pic>
      <p:sp>
        <p:nvSpPr>
          <p:cNvPr id="35" name="Rectangle 34"/>
          <p:cNvSpPr/>
          <p:nvPr/>
        </p:nvSpPr>
        <p:spPr>
          <a:xfrm>
            <a:off x="5945157" y="3234652"/>
            <a:ext cx="301685" cy="388696"/>
          </a:xfrm>
          <a:prstGeom prst="rect">
            <a:avLst/>
          </a:prstGeom>
        </p:spPr>
        <p:txBody>
          <a:bodyPr wrap="none">
            <a:spAutoFit/>
          </a:bodyPr>
          <a:lstStyle/>
          <a:p>
            <a:pPr algn="ctr">
              <a:lnSpc>
                <a:spcPct val="107000"/>
              </a:lnSpc>
              <a:spcAft>
                <a:spcPts val="80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Oval 51"/>
          <p:cNvSpPr/>
          <p:nvPr/>
        </p:nvSpPr>
        <p:spPr>
          <a:xfrm>
            <a:off x="1749552" y="193421"/>
            <a:ext cx="1524000" cy="154559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600" dirty="0">
                <a:effectLst/>
                <a:ea typeface="Calibri" panose="020F0502020204030204" pitchFamily="34" charset="0"/>
                <a:cs typeface="Times New Roman" panose="02020603050405020304" pitchFamily="18" charset="0"/>
              </a:rPr>
              <a:t>1</a:t>
            </a:r>
            <a:endParaRPr lang="en-US"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195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p:nvPr/>
        </p:nvSpPr>
        <p:spPr>
          <a:xfrm>
            <a:off x="561022" y="1548384"/>
            <a:ext cx="5218176" cy="4974335"/>
          </a:xfrm>
          <a:prstGeom prst="rect">
            <a:avLst/>
          </a:prstGeom>
          <a:solidFill>
            <a:schemeClr val="accent1">
              <a:lumMod val="40000"/>
              <a:lumOff val="6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3600"/>
              </a:spcBef>
              <a:spcAft>
                <a:spcPts val="800"/>
              </a:spcAft>
            </a:pPr>
            <a:endParaRPr lang="en-US" sz="1100" dirty="0">
              <a:effectLst/>
              <a:ea typeface="Calibri" panose="020F0502020204030204" pitchFamily="34" charset="0"/>
              <a:cs typeface="Times New Roman" panose="02020603050405020304" pitchFamily="18" charset="0"/>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012" y="1941013"/>
            <a:ext cx="4429125" cy="4276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6430073" y="1088414"/>
            <a:ext cx="4966335" cy="4907915"/>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6000" b="1" dirty="0">
                <a:effectLst/>
                <a:latin typeface="Calibri" panose="020F0502020204030204" pitchFamily="34" charset="0"/>
                <a:ea typeface="Calibri" panose="020F0502020204030204" pitchFamily="34" charset="0"/>
                <a:cs typeface="Times New Roman" panose="02020603050405020304" pitchFamily="18" charset="0"/>
              </a:rPr>
              <a:t>Ask your doctor or </a:t>
            </a:r>
            <a:r>
              <a:rPr lang="en-US" sz="6000" b="1" dirty="0" smtClean="0">
                <a:effectLst/>
                <a:latin typeface="Calibri" panose="020F0502020204030204" pitchFamily="34" charset="0"/>
                <a:ea typeface="Calibri" panose="020F0502020204030204" pitchFamily="34" charset="0"/>
                <a:cs typeface="Times New Roman" panose="02020603050405020304" pitchFamily="18" charset="0"/>
              </a:rPr>
              <a:t>pharmacist </a:t>
            </a:r>
            <a:r>
              <a:rPr lang="en-US" sz="6000" b="1" dirty="0">
                <a:effectLst/>
                <a:latin typeface="Calibri" panose="020F0502020204030204" pitchFamily="34" charset="0"/>
                <a:ea typeface="Calibri" panose="020F0502020204030204" pitchFamily="34" charset="0"/>
                <a:cs typeface="Times New Roman" panose="02020603050405020304" pitchFamily="18" charset="0"/>
              </a:rPr>
              <a:t>to review your medications.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p:cNvSpPr/>
          <p:nvPr/>
        </p:nvSpPr>
        <p:spPr>
          <a:xfrm>
            <a:off x="2112772" y="315619"/>
            <a:ext cx="1524000" cy="1545590"/>
          </a:xfrm>
          <a:prstGeom prst="ellipse">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7600" dirty="0">
                <a:effectLst/>
                <a:ea typeface="Calibri" panose="020F0502020204030204" pitchFamily="34" charset="0"/>
                <a:cs typeface="Times New Roman" panose="02020603050405020304" pitchFamily="18" charset="0"/>
              </a:rPr>
              <a:t>2</a:t>
            </a:r>
            <a:endParaRPr lang="en-US" sz="1100" dirty="0">
              <a:effectLst/>
              <a:ea typeface="Calibri" panose="020F0502020204030204" pitchFamily="34" charset="0"/>
              <a:cs typeface="Times New Roman" panose="02020603050405020304" pitchFamily="18" charset="0"/>
            </a:endParaRPr>
          </a:p>
        </p:txBody>
      </p:sp>
      <p:sp>
        <p:nvSpPr>
          <p:cNvPr id="4" name="Rectangle 6"/>
          <p:cNvSpPr>
            <a:spLocks noChangeArrowheads="1"/>
          </p:cNvSpPr>
          <p:nvPr/>
        </p:nvSpPr>
        <p:spPr bwMode="auto">
          <a:xfrm>
            <a:off x="682752"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7"/>
          <p:cNvSpPr>
            <a:spLocks noChangeArrowheads="1"/>
          </p:cNvSpPr>
          <p:nvPr/>
        </p:nvSpPr>
        <p:spPr bwMode="auto">
          <a:xfrm>
            <a:off x="6778752"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a:spLocks noChangeArrowheads="1"/>
          </p:cNvSpPr>
          <p:nvPr/>
        </p:nvSpPr>
        <p:spPr bwMode="auto">
          <a:xfrm>
            <a:off x="682752" y="4733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737411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1916</Words>
  <Application>Microsoft Office PowerPoint</Application>
  <PresentationFormat>Widescreen</PresentationFormat>
  <Paragraphs>209</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Candara</vt:lpstr>
      <vt:lpstr>Times New Roman</vt:lpstr>
      <vt:lpstr>Office Theme</vt:lpstr>
      <vt:lpstr>PowerPoint Presentation</vt:lpstr>
      <vt:lpstr>The scary statistics</vt:lpstr>
      <vt:lpstr>Do you or someone you know have “fallophobia”?</vt:lpstr>
      <vt:lpstr>Why do older adults fall?</vt:lpstr>
      <vt:lpstr>Why do older adults fall?</vt:lpstr>
      <vt:lpstr>What to do to beat the odds?</vt:lpstr>
      <vt:lpstr>PowerPoint Presentation</vt:lpstr>
      <vt:lpstr>PowerPoint Presentation</vt:lpstr>
      <vt:lpstr>PowerPoint Presentation</vt:lpstr>
      <vt:lpstr>Medications that increase fall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Adapted from: CDC STEADI Stopping Elderly Accidents, Deaths &amp; Injuries Materials for Health Care Providers  from: CDC.gov/homeandrecreationalsafety/Falls/steadi/materials.html  Material also adapted with permission from Lori Eber, JD, Gerontologist, How to Prevent Falls Community Education Event: May 16, 2012  Exercises from NIH Go4Life from:  https://go4life.nia.nih.gov/  How to Get up for the Floor adapted from Alberta Health Services handout </vt:lpstr>
    </vt:vector>
  </TitlesOfParts>
  <Company>Yolo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Musser</dc:creator>
  <cp:lastModifiedBy>Sheila Allen</cp:lastModifiedBy>
  <cp:revision>66</cp:revision>
  <cp:lastPrinted>2015-08-24T16:20:50Z</cp:lastPrinted>
  <dcterms:created xsi:type="dcterms:W3CDTF">2015-06-22T22:37:30Z</dcterms:created>
  <dcterms:modified xsi:type="dcterms:W3CDTF">2019-12-14T00:34:43Z</dcterms:modified>
</cp:coreProperties>
</file>