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90" r:id="rId4"/>
    <p:sldId id="259" r:id="rId5"/>
    <p:sldId id="273" r:id="rId6"/>
    <p:sldId id="289" r:id="rId7"/>
    <p:sldId id="274" r:id="rId8"/>
    <p:sldId id="267" r:id="rId9"/>
    <p:sldId id="287" r:id="rId10"/>
    <p:sldId id="286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164" autoAdjust="0"/>
    <p:restoredTop sz="94671" autoAdjust="0"/>
  </p:normalViewPr>
  <p:slideViewPr>
    <p:cSldViewPr snapToGrid="0">
      <p:cViewPr varScale="1">
        <p:scale>
          <a:sx n="63" d="100"/>
          <a:sy n="63" d="100"/>
        </p:scale>
        <p:origin x="6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30D73-AC3D-40CD-9567-F5CEB1895E83}" type="datetimeFigureOut">
              <a:rPr lang="en-US" smtClean="0"/>
              <a:t>7/19/2019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C4C77-C14A-4BF1-93B6-328EF8736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16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17824A-4BA1-4454-8D5C-297F413FBA8C}" type="datetimeFigureOut">
              <a:rPr lang="en-US" smtClean="0"/>
              <a:t>7/19/2019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3B86B4-5DB3-4813-B2CB-3CDF864813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8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86B4-5DB3-4813-B2CB-3CDF864813A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39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9407" y="-644179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079507" y="26670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0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3A77-855D-4BC1-A3E1-5F38D5D38B20}" type="datetime1">
              <a:rPr lang="en-US" smtClean="0"/>
              <a:t>7/19/2019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fld id="{3A0FDE0C-17B3-42B5-A293-E74A758C4D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12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1019-2C6A-4D95-B217-57F3B91FC880}" type="datetime1">
              <a:rPr lang="en-US" smtClean="0"/>
              <a:t>7/19/2019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3A0FDE0C-17B3-42B5-A293-E74A758C4DCE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1740-3EF7-45FC-907A-1862704FAF7E}" type="datetime1">
              <a:rPr lang="en-US" smtClean="0"/>
              <a:t>7/19/2019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fld id="{3A0FDE0C-17B3-42B5-A293-E74A758C4D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3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99355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B5-894B-41EF-9CB4-2844B73FFE32}" type="datetime1">
              <a:rPr lang="en-US" smtClean="0"/>
              <a:t>7/19/2019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3A0FDE0C-17B3-42B5-A293-E74A758C4DCE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11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2182" y="152400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42182" y="6245225"/>
            <a:ext cx="2133600" cy="476250"/>
          </a:xfrm>
        </p:spPr>
        <p:txBody>
          <a:bodyPr/>
          <a:lstStyle/>
          <a:p>
            <a:fld id="{F79C52C1-49A4-465E-BE16-1B4A63B2C971}" type="datetime1">
              <a:rPr lang="en-US" smtClean="0"/>
              <a:t>7/19/2019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fld id="{3A0FDE0C-17B3-42B5-A293-E74A758C4D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1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145F-5FC6-43F0-AC55-E8DA3E61390E}" type="datetime1">
              <a:rPr lang="en-US" smtClean="0"/>
              <a:t>7/19/2019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3A0FDE0C-17B3-42B5-A293-E74A758C4DCE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5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228814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+mn-lt"/>
              </a:defRPr>
            </a:lvl1pPr>
          </a:lstStyle>
          <a:p>
            <a:fld id="{04A2E695-30D7-4D6E-92A2-10D3BC13E097}" type="datetime1">
              <a:rPr lang="en-US" smtClean="0"/>
              <a:t>7/19/2019</a:t>
            </a:fld>
            <a:endParaRPr lang="en-US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3A0FDE0C-17B3-42B5-A293-E74A758C4DCE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9E2FFBA-F383-4122-AD93-ECCE34ED89A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04" y="6185807"/>
            <a:ext cx="3048000" cy="59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9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hf hdr="0" ftr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 b="1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Font typeface="Courier New" panose="02070309020205020404" pitchFamily="49" charset="0"/>
        <a:buChar char="o"/>
        <a:defRPr sz="2400">
          <a:latin typeface="+mn-lt"/>
        </a:defRPr>
      </a:lvl3pPr>
      <a:lvl4pPr marL="1600200" indent="-228600" eaLnBrk="1" hangingPunct="1">
        <a:buFont typeface="Wingdings" panose="05000000000000000000" pitchFamily="2" charset="2"/>
        <a:buChar char="§"/>
        <a:defRPr sz="2200" baseline="0">
          <a:latin typeface="+mn-lt"/>
        </a:defRPr>
      </a:lvl4pPr>
      <a:lvl5pPr marL="2057400" indent="-228600" eaLnBrk="1" hangingPunct="1">
        <a:buChar char="»"/>
        <a:defRPr sz="2200" baseline="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svue@healthcollaborative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4198" y="5139018"/>
            <a:ext cx="6194066" cy="925223"/>
          </a:xfrm>
        </p:spPr>
        <p:txBody>
          <a:bodyPr>
            <a:noAutofit/>
          </a:bodyPr>
          <a:lstStyle/>
          <a:p>
            <a:r>
              <a:rPr lang="en-US" sz="2000" dirty="0">
                <a:latin typeface="Bookman Old Style" panose="02050604050505020204" pitchFamily="18" charset="0"/>
              </a:rPr>
              <a:t>Building Partnerships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Promoting Wellness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Changing Lives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205" y="888223"/>
            <a:ext cx="7902053" cy="336987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>California Health Collaborative</a:t>
            </a:r>
            <a:br>
              <a:rPr lang="en-US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</a:br>
            <a:r>
              <a:rPr lang="en-US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>(CHC)</a:t>
            </a:r>
            <a:br>
              <a:rPr lang="en-US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</a:br>
            <a:r>
              <a:rPr lang="en-US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US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</a:br>
            <a:r>
              <a:rPr lang="en-US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>Multipurpose Senior Services Program</a:t>
            </a:r>
            <a:br>
              <a:rPr lang="en-US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</a:br>
            <a:r>
              <a:rPr lang="en-US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>(MSSP)</a:t>
            </a:r>
            <a:endParaRPr lang="en-US" sz="27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jessew\Desktop\Flyers\Logo\CHC logo horizont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734" y="5895833"/>
            <a:ext cx="2831486" cy="65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3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Corbel (Body)"/>
            </a:endParaRPr>
          </a:p>
          <a:p>
            <a:endParaRPr lang="en-US" dirty="0">
              <a:latin typeface="Corbel (Body)"/>
            </a:endParaRPr>
          </a:p>
          <a:p>
            <a:pPr marL="0" indent="0">
              <a:buNone/>
            </a:pPr>
            <a:endParaRPr lang="en-US" dirty="0">
              <a:latin typeface="Corbel (Body)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5802" y="20934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Bookman Old Style" panose="02050604050505020204" pitchFamily="18" charset="0"/>
              </a:rPr>
              <a:t>QUESTIONS?</a:t>
            </a:r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Image result for question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240" y="1945966"/>
            <a:ext cx="351472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6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861" y="4531057"/>
            <a:ext cx="2018216" cy="210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Bookman Old Style" panose="02050604050505020204" pitchFamily="18" charset="0"/>
              </a:rPr>
              <a:t>Statewide, there are 38 MSSP sites serving 48 counties</a:t>
            </a:r>
          </a:p>
          <a:p>
            <a:r>
              <a:rPr lang="en-US" sz="2000" dirty="0" smtClean="0">
                <a:latin typeface="Bookman Old Style" panose="02050604050505020204" pitchFamily="18" charset="0"/>
              </a:rPr>
              <a:t>1915 (c) Waiver - Federal funding with a State match 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California Department of Aging oversees the </a:t>
            </a:r>
            <a:r>
              <a:rPr lang="en-US" sz="2000" dirty="0" smtClean="0">
                <a:latin typeface="Bookman Old Style" panose="02050604050505020204" pitchFamily="18" charset="0"/>
              </a:rPr>
              <a:t>program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Two sites at CHC serving Sacramento, Placer, Yolo, and Yuba </a:t>
            </a:r>
            <a:r>
              <a:rPr lang="en-US" sz="2000" dirty="0" smtClean="0">
                <a:latin typeface="Bookman Old Style" panose="02050604050505020204" pitchFamily="18" charset="0"/>
              </a:rPr>
              <a:t>Counties </a:t>
            </a:r>
            <a:r>
              <a:rPr lang="en-US" sz="1600" dirty="0" smtClean="0">
                <a:latin typeface="Bookman Old Style" panose="02050604050505020204" pitchFamily="18" charset="0"/>
              </a:rPr>
              <a:t>(Yuba – 52; Placer, Sac, Yolo – 276)</a:t>
            </a:r>
            <a:endParaRPr lang="en-US" sz="1600" dirty="0">
              <a:latin typeface="Bookman Old Style" panose="02050604050505020204" pitchFamily="18" charset="0"/>
            </a:endParaRPr>
          </a:p>
          <a:p>
            <a:r>
              <a:rPr lang="en-US" sz="2000" dirty="0" smtClean="0">
                <a:latin typeface="Bookman Old Style" panose="02050604050505020204" pitchFamily="18" charset="0"/>
              </a:rPr>
              <a:t>Case </a:t>
            </a:r>
            <a:r>
              <a:rPr lang="en-US" sz="2000" dirty="0">
                <a:latin typeface="Bookman Old Style" panose="02050604050505020204" pitchFamily="18" charset="0"/>
              </a:rPr>
              <a:t>management </a:t>
            </a:r>
            <a:r>
              <a:rPr lang="en-US" sz="2000" dirty="0" smtClean="0">
                <a:latin typeface="Bookman Old Style" panose="02050604050505020204" pitchFamily="18" charset="0"/>
              </a:rPr>
              <a:t>, care coordination and advocacy services </a:t>
            </a:r>
            <a:r>
              <a:rPr lang="en-US" sz="2000" dirty="0">
                <a:latin typeface="Bookman Old Style" panose="02050604050505020204" pitchFamily="18" charset="0"/>
              </a:rPr>
              <a:t>to frail and low-income seniors </a:t>
            </a:r>
          </a:p>
          <a:p>
            <a:r>
              <a:rPr lang="en-US" sz="2000" dirty="0" smtClean="0">
                <a:latin typeface="Bookman Old Style" panose="02050604050505020204" pitchFamily="18" charset="0"/>
              </a:rPr>
              <a:t>Goal is to </a:t>
            </a:r>
            <a:r>
              <a:rPr lang="en-US" sz="2000" dirty="0">
                <a:latin typeface="Bookman Old Style" panose="02050604050505020204" pitchFamily="18" charset="0"/>
              </a:rPr>
              <a:t>keep seniors safely at home </a:t>
            </a:r>
            <a:r>
              <a:rPr lang="en-US" sz="2000" dirty="0" smtClean="0">
                <a:latin typeface="Bookman Old Style" panose="02050604050505020204" pitchFamily="18" charset="0"/>
              </a:rPr>
              <a:t>for as </a:t>
            </a:r>
            <a:r>
              <a:rPr lang="en-US" sz="2000" dirty="0">
                <a:latin typeface="Bookman Old Style" panose="02050604050505020204" pitchFamily="18" charset="0"/>
              </a:rPr>
              <a:t>long </a:t>
            </a:r>
            <a:r>
              <a:rPr lang="en-US" sz="2000" dirty="0" smtClean="0">
                <a:latin typeface="Bookman Old Style" panose="02050604050505020204" pitchFamily="18" charset="0"/>
              </a:rPr>
              <a:t>                 as possible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V</a:t>
            </a:r>
            <a:r>
              <a:rPr lang="en-US" sz="2000" dirty="0" smtClean="0">
                <a:latin typeface="Bookman Old Style" panose="02050604050505020204" pitchFamily="18" charset="0"/>
              </a:rPr>
              <a:t>oluntary program - participant may cancel                      services at any time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Multipurpose Senior Services Program (MSSP) Overview</a:t>
            </a:r>
          </a:p>
        </p:txBody>
      </p:sp>
    </p:spTree>
    <p:extLst>
      <p:ext uri="{BB962C8B-B14F-4D97-AF65-F5344CB8AC3E}">
        <p14:creationId xmlns:p14="http://schemas.microsoft.com/office/powerpoint/2010/main" val="381366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861" y="4531057"/>
            <a:ext cx="2018216" cy="210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840"/>
            <a:ext cx="8229600" cy="473932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Waitlist by county – currently Yolo County has a very small waitlist</a:t>
            </a:r>
          </a:p>
          <a:p>
            <a:r>
              <a:rPr lang="en-US" sz="2000" dirty="0" smtClean="0">
                <a:latin typeface="Bookman Old Style" panose="02050604050505020204" pitchFamily="18" charset="0"/>
              </a:rPr>
              <a:t>MSSP collaborates with other providers as long as there is no duplication of services:</a:t>
            </a:r>
          </a:p>
          <a:p>
            <a:pPr lvl="1"/>
            <a:r>
              <a:rPr lang="en-US" sz="1600" dirty="0" smtClean="0">
                <a:latin typeface="Bookman Old Style" panose="02050604050505020204" pitchFamily="18" charset="0"/>
              </a:rPr>
              <a:t>IHSS, </a:t>
            </a:r>
          </a:p>
          <a:p>
            <a:pPr lvl="1"/>
            <a:r>
              <a:rPr lang="en-US" sz="1600" dirty="0" smtClean="0">
                <a:latin typeface="Bookman Old Style" panose="02050604050505020204" pitchFamily="18" charset="0"/>
              </a:rPr>
              <a:t>Alta-Regional Center, </a:t>
            </a:r>
          </a:p>
          <a:p>
            <a:pPr lvl="1"/>
            <a:r>
              <a:rPr lang="en-US" sz="1600" dirty="0" smtClean="0">
                <a:latin typeface="Bookman Old Style" panose="02050604050505020204" pitchFamily="18" charset="0"/>
              </a:rPr>
              <a:t>VA, </a:t>
            </a:r>
          </a:p>
          <a:p>
            <a:pPr lvl="1"/>
            <a:r>
              <a:rPr lang="en-US" sz="1600" dirty="0" smtClean="0">
                <a:latin typeface="Bookman Old Style" panose="02050604050505020204" pitchFamily="18" charset="0"/>
              </a:rPr>
              <a:t>RIL, </a:t>
            </a:r>
          </a:p>
          <a:p>
            <a:pPr lvl="1"/>
            <a:r>
              <a:rPr lang="en-US" sz="1600" dirty="0">
                <a:latin typeface="Bookman Old Style" panose="02050604050505020204" pitchFamily="18" charset="0"/>
              </a:rPr>
              <a:t>H</a:t>
            </a:r>
            <a:r>
              <a:rPr lang="en-US" sz="1600" dirty="0" smtClean="0">
                <a:latin typeface="Bookman Old Style" panose="02050604050505020204" pitchFamily="18" charset="0"/>
              </a:rPr>
              <a:t>ospice</a:t>
            </a:r>
          </a:p>
          <a:p>
            <a:r>
              <a:rPr lang="en-US" sz="2000" dirty="0" smtClean="0">
                <a:latin typeface="Bookman Old Style" panose="02050604050505020204" pitchFamily="18" charset="0"/>
              </a:rPr>
              <a:t>Can not receive MSSP and In-Home Operations,          Assisted Living, Home &amp; Community-Based           Alternatives, or AIDS Medi-Cal Waivers, or PACE.</a:t>
            </a:r>
          </a:p>
          <a:p>
            <a:pPr marL="0" indent="0">
              <a:buNone/>
            </a:pPr>
            <a:r>
              <a:rPr lang="en-US" sz="2000" dirty="0">
                <a:latin typeface="Bookman Old Style" panose="02050604050505020204" pitchFamily="18" charset="0"/>
              </a:rPr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Multipurpose Senior Services Program (MSSP) Overview</a:t>
            </a:r>
          </a:p>
        </p:txBody>
      </p:sp>
    </p:spTree>
    <p:extLst>
      <p:ext uri="{BB962C8B-B14F-4D97-AF65-F5344CB8AC3E}">
        <p14:creationId xmlns:p14="http://schemas.microsoft.com/office/powerpoint/2010/main" val="26477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>
                <a:latin typeface="Bookman Old Style" panose="02050604050505020204" pitchFamily="18" charset="0"/>
              </a:rPr>
              <a:t>A frail senior who</a:t>
            </a:r>
            <a:r>
              <a:rPr lang="en-US" sz="2000" b="1" dirty="0">
                <a:latin typeface="Bookman Old Style" panose="020506040505050202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Bookman Old Style" panose="02050604050505020204" pitchFamily="18" charset="0"/>
              </a:rPr>
              <a:t>is 65 years of age or </a:t>
            </a:r>
            <a:r>
              <a:rPr lang="en-US" sz="2000" dirty="0" smtClean="0">
                <a:latin typeface="Bookman Old Style" panose="02050604050505020204" pitchFamily="18" charset="0"/>
              </a:rPr>
              <a:t>better</a:t>
            </a:r>
            <a:endParaRPr lang="en-US" sz="2000" dirty="0">
              <a:latin typeface="Bookman Old Style" panose="02050604050505020204" pitchFamily="18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ookman Old Style" panose="02050604050505020204" pitchFamily="18" charset="0"/>
              </a:rPr>
              <a:t>receives Medi-Cal benefits </a:t>
            </a:r>
            <a:r>
              <a:rPr lang="en-US" sz="2000" dirty="0" smtClean="0">
                <a:latin typeface="Bookman Old Style" panose="02050604050505020204" pitchFamily="18" charset="0"/>
              </a:rPr>
              <a:t>with an </a:t>
            </a:r>
            <a:endParaRPr lang="en-US" sz="20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Bookman Old Style" panose="02050604050505020204" pitchFamily="18" charset="0"/>
              </a:rPr>
              <a:t>     </a:t>
            </a:r>
            <a:r>
              <a:rPr lang="en-US" sz="2000" dirty="0" smtClean="0">
                <a:latin typeface="Bookman Old Style" panose="02050604050505020204" pitchFamily="18" charset="0"/>
              </a:rPr>
              <a:t>eligible aid code(s)</a:t>
            </a:r>
          </a:p>
          <a:p>
            <a:pPr lvl="1"/>
            <a:r>
              <a:rPr lang="en-US" sz="1600" dirty="0" smtClean="0">
                <a:latin typeface="Bookman Old Style" panose="02050604050505020204" pitchFamily="18" charset="0"/>
              </a:rPr>
              <a:t>1E, 2E, 6E, 10, 14, 16, 1H, 20, 24, 26, 60, 64, 66, 6H, 1X &amp; 1Y</a:t>
            </a:r>
          </a:p>
          <a:p>
            <a:pPr lvl="1"/>
            <a:r>
              <a:rPr lang="en-US" sz="1600" dirty="0" smtClean="0">
                <a:latin typeface="Bookman Old Style" panose="02050604050505020204" pitchFamily="18" charset="0"/>
              </a:rPr>
              <a:t>SOC with eligible aid code must be spent down before Waiver funds used</a:t>
            </a:r>
            <a:endParaRPr lang="en-US" sz="2000" dirty="0" smtClean="0">
              <a:latin typeface="Bookman Old Style" panose="0205060405050502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ookman Old Style" panose="02050604050505020204" pitchFamily="18" charset="0"/>
              </a:rPr>
              <a:t>is </a:t>
            </a:r>
            <a:r>
              <a:rPr lang="en-US" sz="2000" dirty="0">
                <a:latin typeface="Bookman Old Style" panose="02050604050505020204" pitchFamily="18" charset="0"/>
              </a:rPr>
              <a:t>at risk of nursing home placement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ookman Old Style" panose="02050604050505020204" pitchFamily="18" charset="0"/>
              </a:rPr>
              <a:t>requires  assistance with at least 3 ADLs (eating, bathing, dressing, transferring, toileting, grooming, medication management and mobility). </a:t>
            </a:r>
          </a:p>
          <a:p>
            <a:pPr marL="0" indent="0">
              <a:buNone/>
            </a:pPr>
            <a:r>
              <a:rPr lang="en-US" sz="2000" b="1" dirty="0" smtClean="0">
                <a:latin typeface="Bodoni MT" panose="02070603080606020203" pitchFamily="18" charset="0"/>
              </a:rPr>
              <a:t>MSSP also provides information on services/resources to non-MSSP participants as needed, following a “no wrong door” philosophy. </a:t>
            </a:r>
            <a:endParaRPr lang="en-US" sz="2000" b="1" dirty="0">
              <a:latin typeface="Bodoni MT" panose="020706030806060202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82" y="152400"/>
            <a:ext cx="8229600" cy="8991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Bookman Old Style" panose="02050604050505020204" pitchFamily="18" charset="0"/>
              </a:rPr>
              <a:t>Who is eligible for MSSP services</a:t>
            </a:r>
            <a:r>
              <a:rPr lang="en-US" sz="3200" b="1" dirty="0"/>
              <a:t>?</a:t>
            </a:r>
            <a:endParaRPr lang="en-US" sz="3200" dirty="0"/>
          </a:p>
        </p:txBody>
      </p:sp>
      <p:pic>
        <p:nvPicPr>
          <p:cNvPr id="5" name="Picture 4" descr="A picture containing person, sitting, man, wall&#10;&#10;Description generated with very high confidence">
            <a:extLst>
              <a:ext uri="{FF2B5EF4-FFF2-40B4-BE49-F238E27FC236}">
                <a16:creationId xmlns:a16="http://schemas.microsoft.com/office/drawing/2014/main" id="{B82F96DA-01BD-4DA9-A177-4CDC025D3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293" y="1171620"/>
            <a:ext cx="3063798" cy="2042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972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7400" b="1" u="sng" dirty="0" smtClean="0">
                <a:latin typeface="Bookman Old Style" panose="02050604050505020204" pitchFamily="18" charset="0"/>
              </a:rPr>
              <a:t>Enrollment Process </a:t>
            </a:r>
          </a:p>
          <a:p>
            <a:pPr marL="0" indent="0">
              <a:buNone/>
            </a:pPr>
            <a:endParaRPr lang="en-US" sz="2400" b="1" u="sng" dirty="0" smtClean="0">
              <a:latin typeface="Bookman Old Style" panose="02050604050505020204" pitchFamily="18" charset="0"/>
            </a:endParaRPr>
          </a:p>
          <a:p>
            <a:endParaRPr lang="en-US" sz="3600" dirty="0">
              <a:latin typeface="Bookman Old Style" panose="02050604050505020204" pitchFamily="18" charset="0"/>
            </a:endParaRPr>
          </a:p>
          <a:p>
            <a:r>
              <a:rPr lang="en-US" sz="5500" dirty="0" smtClean="0">
                <a:latin typeface="Bookman Old Style" panose="02050604050505020204" pitchFamily="18" charset="0"/>
              </a:rPr>
              <a:t>Social Work Care Manager:  In-home </a:t>
            </a:r>
            <a:r>
              <a:rPr lang="en-US" sz="5500" dirty="0">
                <a:latin typeface="Bookman Old Style" panose="02050604050505020204" pitchFamily="18" charset="0"/>
              </a:rPr>
              <a:t>psychosocial assessment addressing psychosocial issues &amp; social determinants of </a:t>
            </a:r>
            <a:r>
              <a:rPr lang="en-US" sz="5500" dirty="0" smtClean="0">
                <a:latin typeface="Bookman Old Style" panose="02050604050505020204" pitchFamily="18" charset="0"/>
              </a:rPr>
              <a:t>health</a:t>
            </a:r>
          </a:p>
          <a:p>
            <a:pPr marL="0" indent="0">
              <a:buNone/>
            </a:pPr>
            <a:endParaRPr lang="en-US" sz="5500" dirty="0">
              <a:latin typeface="Bookman Old Style" panose="02050604050505020204" pitchFamily="18" charset="0"/>
            </a:endParaRPr>
          </a:p>
          <a:p>
            <a:r>
              <a:rPr lang="en-US" sz="5500" dirty="0" smtClean="0">
                <a:latin typeface="Bookman Old Style" panose="02050604050505020204" pitchFamily="18" charset="0"/>
              </a:rPr>
              <a:t>RN Care Manager:  In-home health assessment and in depth medication review </a:t>
            </a:r>
          </a:p>
          <a:p>
            <a:pPr marL="0" indent="0">
              <a:buNone/>
            </a:pPr>
            <a:endParaRPr lang="en-US" sz="5500" dirty="0" smtClean="0">
              <a:latin typeface="Bookman Old Style" panose="02050604050505020204" pitchFamily="18" charset="0"/>
            </a:endParaRPr>
          </a:p>
          <a:p>
            <a:r>
              <a:rPr lang="en-US" sz="5500" dirty="0" smtClean="0">
                <a:latin typeface="Bookman Old Style" panose="02050604050505020204" pitchFamily="18" charset="0"/>
              </a:rPr>
              <a:t>Development of individualized care plan and coordination of services</a:t>
            </a:r>
          </a:p>
          <a:p>
            <a:endParaRPr lang="en-US" sz="5500" dirty="0">
              <a:latin typeface="Bookman Old Style" panose="02050604050505020204" pitchFamily="18" charset="0"/>
            </a:endParaRPr>
          </a:p>
          <a:p>
            <a:r>
              <a:rPr lang="en-US" sz="5500" dirty="0" smtClean="0">
                <a:latin typeface="Bookman Old Style" panose="02050604050505020204" pitchFamily="18" charset="0"/>
              </a:rPr>
              <a:t>Minimum of monthly telephone contacts</a:t>
            </a:r>
          </a:p>
          <a:p>
            <a:endParaRPr lang="en-US" sz="5500" dirty="0">
              <a:latin typeface="Bookman Old Style" panose="02050604050505020204" pitchFamily="18" charset="0"/>
            </a:endParaRPr>
          </a:p>
          <a:p>
            <a:r>
              <a:rPr lang="en-US" sz="5500" dirty="0" smtClean="0">
                <a:latin typeface="Bookman Old Style" panose="02050604050505020204" pitchFamily="18" charset="0"/>
              </a:rPr>
              <a:t>Minimum of quarterly home visits</a:t>
            </a:r>
          </a:p>
          <a:p>
            <a:endParaRPr lang="en-US" sz="5500" dirty="0" smtClean="0">
              <a:latin typeface="Bookman Old Style" panose="02050604050505020204" pitchFamily="18" charset="0"/>
            </a:endParaRPr>
          </a:p>
          <a:p>
            <a:r>
              <a:rPr lang="en-US" sz="5500" dirty="0" smtClean="0">
                <a:latin typeface="Bookman Old Style" panose="02050604050505020204" pitchFamily="18" charset="0"/>
              </a:rPr>
              <a:t>Annual visit by Nurse Care Manager to assess Level of Care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7578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Bookman Old Style" panose="02050604050505020204" pitchFamily="18" charset="0"/>
              </a:rPr>
              <a:t>MSSP Scope of Services</a:t>
            </a: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07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277578"/>
            <a:ext cx="8229600" cy="726481"/>
          </a:xfrm>
        </p:spPr>
        <p:txBody>
          <a:bodyPr/>
          <a:lstStyle/>
          <a:p>
            <a:pPr algn="ctr"/>
            <a:r>
              <a:rPr lang="en-US" dirty="0" smtClean="0">
                <a:latin typeface="Bookman Old Style" panose="02050604050505020204" pitchFamily="18" charset="0"/>
              </a:rPr>
              <a:t>Person-Centered Care Plan</a:t>
            </a:r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" y="1004059"/>
            <a:ext cx="6416040" cy="525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" y="2134674"/>
            <a:ext cx="1691640" cy="646331"/>
          </a:xfrm>
          <a:prstGeom prst="rect">
            <a:avLst/>
          </a:prstGeom>
          <a:solidFill>
            <a:srgbClr val="FFC000">
              <a:alpha val="73000"/>
            </a:srgbClr>
          </a:solidFill>
          <a:ln w="3810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Remain living at home safely</a:t>
            </a:r>
            <a:endParaRPr lang="en-US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" y="4520417"/>
            <a:ext cx="1691640" cy="1477328"/>
          </a:xfrm>
          <a:prstGeom prst="rect">
            <a:avLst/>
          </a:prstGeom>
          <a:solidFill>
            <a:srgbClr val="92D050">
              <a:alpha val="47000"/>
            </a:srgbClr>
          </a:solidFill>
          <a:ln w="3810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IHSS, MDs, MOWs, APS, LSNC, Home Health, ADHC/CBAS</a:t>
            </a:r>
            <a:endParaRPr lang="en-US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4659689"/>
            <a:ext cx="1691640" cy="923330"/>
          </a:xfrm>
          <a:prstGeom prst="rect">
            <a:avLst/>
          </a:prstGeom>
          <a:solidFill>
            <a:schemeClr val="accent4">
              <a:lumMod val="60000"/>
              <a:lumOff val="40000"/>
              <a:alpha val="96000"/>
            </a:schemeClr>
          </a:solidFill>
          <a:ln w="3810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Family, friends, church, pets, informal CGs</a:t>
            </a:r>
            <a:endParaRPr lang="en-US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900" y="1086969"/>
            <a:ext cx="1691640" cy="1477328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 w="3810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Identify strengths, voice &amp; choice, based on identified needs, person-centered </a:t>
            </a:r>
            <a:endParaRPr lang="en-US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cxnSp>
        <p:nvCxnSpPr>
          <p:cNvPr id="9" name="Straight Connector 8"/>
          <p:cNvCxnSpPr>
            <a:endCxn id="4" idx="3"/>
          </p:cNvCxnSpPr>
          <p:nvPr/>
        </p:nvCxnSpPr>
        <p:spPr>
          <a:xfrm flipH="1" flipV="1">
            <a:off x="1828800" y="2457840"/>
            <a:ext cx="579120" cy="261611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82140" y="4968240"/>
            <a:ext cx="525780" cy="213896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1"/>
          </p:cNvCxnSpPr>
          <p:nvPr/>
        </p:nvCxnSpPr>
        <p:spPr>
          <a:xfrm flipH="1">
            <a:off x="6918960" y="1825633"/>
            <a:ext cx="281940" cy="955372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7" idx="1"/>
          </p:cNvCxnSpPr>
          <p:nvPr/>
        </p:nvCxnSpPr>
        <p:spPr>
          <a:xfrm flipV="1">
            <a:off x="6918960" y="5121354"/>
            <a:ext cx="320040" cy="369333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349240" y="1554480"/>
            <a:ext cx="1851660" cy="0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5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264920"/>
            <a:ext cx="8229600" cy="4861243"/>
          </a:xfrm>
        </p:spPr>
        <p:txBody>
          <a:bodyPr>
            <a:normAutofit fontScale="70000" lnSpcReduction="20000"/>
          </a:bodyPr>
          <a:lstStyle/>
          <a:p>
            <a:r>
              <a:rPr lang="en-US" sz="29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Safety equipment/environmental accessibility adaptations: </a:t>
            </a:r>
            <a:r>
              <a:rPr lang="en-US" sz="2300" dirty="0">
                <a:latin typeface="Bookman Old Style" panose="02050604050505020204" pitchFamily="18" charset="0"/>
              </a:rPr>
              <a:t>grab bars, ramps, non-skid mats, </a:t>
            </a:r>
            <a:r>
              <a:rPr lang="en-US" sz="2300" dirty="0" smtClean="0">
                <a:latin typeface="Bookman Old Style" panose="02050604050505020204" pitchFamily="18" charset="0"/>
              </a:rPr>
              <a:t>transfer poles, etc.</a:t>
            </a:r>
            <a:endParaRPr lang="en-US" sz="23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Bookman Old Style" panose="02050604050505020204" pitchFamily="18" charset="0"/>
            </a:endParaRPr>
          </a:p>
          <a:p>
            <a:r>
              <a:rPr lang="en-US" sz="29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Transportation: </a:t>
            </a:r>
            <a:r>
              <a:rPr lang="en-US" sz="2300" dirty="0">
                <a:latin typeface="Bookman Old Style" panose="02050604050505020204" pitchFamily="18" charset="0"/>
              </a:rPr>
              <a:t>t</a:t>
            </a:r>
            <a:r>
              <a:rPr lang="en-US" sz="2300" dirty="0" smtClean="0">
                <a:latin typeface="Bookman Old Style" panose="02050604050505020204" pitchFamily="18" charset="0"/>
              </a:rPr>
              <a:t>axi, Paratransit, gas cards, etc.</a:t>
            </a:r>
          </a:p>
          <a:p>
            <a:pPr marL="0" indent="0">
              <a:buNone/>
            </a:pPr>
            <a:endParaRPr lang="en-US" sz="2400" dirty="0" smtClean="0">
              <a:latin typeface="Bookman Old Style" panose="02050604050505020204" pitchFamily="18" charset="0"/>
            </a:endParaRPr>
          </a:p>
          <a:p>
            <a:r>
              <a:rPr lang="en-US" sz="29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Personal care &amp; hygiene products: </a:t>
            </a:r>
            <a:r>
              <a:rPr lang="en-US" sz="2300" dirty="0" smtClean="0">
                <a:latin typeface="Bookman Old Style" panose="02050604050505020204" pitchFamily="18" charset="0"/>
              </a:rPr>
              <a:t>no-rinse wash, gloves, wipes, sprays, etc. </a:t>
            </a:r>
          </a:p>
          <a:p>
            <a:pPr marL="0" indent="0">
              <a:buNone/>
            </a:pPr>
            <a:endParaRPr lang="en-US" sz="2400" dirty="0" smtClean="0">
              <a:latin typeface="Bookman Old Style" panose="02050604050505020204" pitchFamily="18" charset="0"/>
            </a:endParaRPr>
          </a:p>
          <a:p>
            <a:r>
              <a:rPr lang="en-US" sz="29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Supplemental personal care: </a:t>
            </a:r>
            <a:r>
              <a:rPr lang="en-US" sz="2300" dirty="0" smtClean="0">
                <a:latin typeface="Bookman Old Style" panose="02050604050505020204" pitchFamily="18" charset="0"/>
              </a:rPr>
              <a:t>chore work services, bath service, etc.</a:t>
            </a:r>
          </a:p>
          <a:p>
            <a:endParaRPr lang="en-US" sz="2400" dirty="0">
              <a:latin typeface="Bookman Old Style" panose="020506040505050202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9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Personal Emergency Response System (PERS): </a:t>
            </a:r>
            <a:r>
              <a:rPr lang="en-US" sz="2300" dirty="0" smtClean="0">
                <a:latin typeface="Bookman Old Style" panose="02050604050505020204" pitchFamily="18" charset="0"/>
              </a:rPr>
              <a:t>ERS, fall detection, GPS locator, etc.</a:t>
            </a:r>
          </a:p>
          <a:p>
            <a:pPr>
              <a:spcAft>
                <a:spcPts val="0"/>
              </a:spcAft>
            </a:pPr>
            <a:endParaRPr lang="en-US" sz="2400" dirty="0">
              <a:latin typeface="Bookman Old Style" panose="020506040505050202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9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Minor home repairs/modifications:</a:t>
            </a:r>
            <a:r>
              <a:rPr lang="en-US" sz="2900" dirty="0">
                <a:latin typeface="Bookman Old Style" panose="02050604050505020204" pitchFamily="18" charset="0"/>
              </a:rPr>
              <a:t> </a:t>
            </a:r>
            <a:r>
              <a:rPr lang="en-US" sz="2300" dirty="0" smtClean="0">
                <a:latin typeface="Bookman Old Style" panose="02050604050505020204" pitchFamily="18" charset="0"/>
              </a:rPr>
              <a:t>Handyman services/contractor, gutter cleaning, adaptations, etc.</a:t>
            </a:r>
          </a:p>
          <a:p>
            <a:pPr marL="0" indent="0">
              <a:spcAft>
                <a:spcPts val="0"/>
              </a:spcAft>
              <a:buNone/>
            </a:pPr>
            <a:endParaRPr lang="en-US" sz="2400" dirty="0" smtClean="0">
              <a:latin typeface="Bookman Old Style" panose="020506040505050202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9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Non-Medical Home Equipment: </a:t>
            </a:r>
            <a:r>
              <a:rPr lang="en-US" sz="2300" dirty="0" smtClean="0">
                <a:latin typeface="Bookman Old Style" panose="02050604050505020204" pitchFamily="18" charset="0"/>
              </a:rPr>
              <a:t>furniture, microwaves, A/C, fans/heaters, utensils, etc. </a:t>
            </a:r>
          </a:p>
          <a:p>
            <a:pPr marL="0" indent="0">
              <a:buNone/>
              <a:tabLst>
                <a:tab pos="342900" algn="l"/>
              </a:tabLst>
            </a:pPr>
            <a:r>
              <a:rPr lang="en-US" dirty="0" smtClean="0"/>
              <a:t> </a:t>
            </a:r>
          </a:p>
          <a:p>
            <a:pPr marL="0" indent="0">
              <a:buNone/>
              <a:tabLst>
                <a:tab pos="342900" algn="l"/>
              </a:tabLst>
            </a:pPr>
            <a:r>
              <a:rPr lang="en-US" b="1" dirty="0" smtClean="0"/>
              <a:t> W</a:t>
            </a:r>
            <a:r>
              <a:rPr lang="en-US" b="1" dirty="0" smtClean="0">
                <a:latin typeface="Bookman Old Style" panose="02050604050505020204" pitchFamily="18" charset="0"/>
              </a:rPr>
              <a:t>aiver </a:t>
            </a:r>
            <a:r>
              <a:rPr lang="en-US" b="1" dirty="0">
                <a:latin typeface="Bookman Old Style" panose="02050604050505020204" pitchFamily="18" charset="0"/>
              </a:rPr>
              <a:t>Funds are used as a supplement and have a spending limit.</a:t>
            </a:r>
          </a:p>
          <a:p>
            <a:pPr marL="0" indent="0">
              <a:buNone/>
              <a:tabLst>
                <a:tab pos="342900" algn="l"/>
              </a:tabLst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848" y="250283"/>
            <a:ext cx="8229600" cy="877477"/>
          </a:xfrm>
        </p:spPr>
        <p:txBody>
          <a:bodyPr/>
          <a:lstStyle/>
          <a:p>
            <a:pPr algn="ctr"/>
            <a:r>
              <a:rPr lang="en-US" dirty="0" smtClean="0">
                <a:latin typeface="Bookman Old Style" panose="02050604050505020204" pitchFamily="18" charset="0"/>
              </a:rPr>
              <a:t>MSSP Waiver Funding/Services</a:t>
            </a: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59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56" y="1112521"/>
            <a:ext cx="8229600" cy="4975608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Bookman Old Style" panose="02050604050505020204" pitchFamily="18" charset="0"/>
              </a:rPr>
              <a:t>Registered Nurse  </a:t>
            </a:r>
            <a:r>
              <a:rPr lang="en-US" sz="1800" dirty="0">
                <a:latin typeface="Bookman Old Style" panose="02050604050505020204" pitchFamily="18" charset="0"/>
              </a:rPr>
              <a:t>Care </a:t>
            </a:r>
            <a:r>
              <a:rPr lang="en-US" sz="1800" dirty="0" smtClean="0">
                <a:latin typeface="Bookman Old Style" panose="02050604050505020204" pitchFamily="18" charset="0"/>
              </a:rPr>
              <a:t>Managers – 3 part-time </a:t>
            </a:r>
          </a:p>
          <a:p>
            <a:pPr lvl="1"/>
            <a:r>
              <a:rPr lang="en-US" sz="1400" dirty="0" smtClean="0">
                <a:latin typeface="Bookman Old Style" panose="02050604050505020204" pitchFamily="18" charset="0"/>
              </a:rPr>
              <a:t>Current RN license &amp; experience</a:t>
            </a:r>
          </a:p>
          <a:p>
            <a:r>
              <a:rPr lang="en-US" sz="1800" dirty="0" smtClean="0">
                <a:latin typeface="Bookman Old Style" panose="02050604050505020204" pitchFamily="18" charset="0"/>
              </a:rPr>
              <a:t>Social </a:t>
            </a:r>
            <a:r>
              <a:rPr lang="en-US" sz="1800" dirty="0">
                <a:latin typeface="Bookman Old Style" panose="02050604050505020204" pitchFamily="18" charset="0"/>
              </a:rPr>
              <a:t>Work Care </a:t>
            </a:r>
            <a:r>
              <a:rPr lang="en-US" sz="1800" dirty="0" smtClean="0">
                <a:latin typeface="Bookman Old Style" panose="02050604050505020204" pitchFamily="18" charset="0"/>
              </a:rPr>
              <a:t>Managers – 7</a:t>
            </a:r>
          </a:p>
          <a:p>
            <a:pPr lvl="1"/>
            <a:r>
              <a:rPr lang="en-US" sz="1400" dirty="0" smtClean="0">
                <a:latin typeface="Bookman Old Style" panose="02050604050505020204" pitchFamily="18" charset="0"/>
              </a:rPr>
              <a:t>Min. BA in social service related degree &amp; 2 years experience</a:t>
            </a:r>
            <a:endParaRPr lang="en-US" sz="1400" dirty="0">
              <a:latin typeface="Bookman Old Style" panose="02050604050505020204" pitchFamily="18" charset="0"/>
            </a:endParaRPr>
          </a:p>
          <a:p>
            <a:pPr marL="342900" lvl="1" indent="-342900">
              <a:buFontTx/>
              <a:buChar char="•"/>
            </a:pPr>
            <a:r>
              <a:rPr lang="en-US" sz="1800" dirty="0" smtClean="0">
                <a:latin typeface="Bookman Old Style" panose="02050604050505020204" pitchFamily="18" charset="0"/>
              </a:rPr>
              <a:t>Interns/Volunteers</a:t>
            </a:r>
          </a:p>
          <a:p>
            <a:pPr marL="742950" lvl="2" indent="-342900">
              <a:buFontTx/>
              <a:buChar char="•"/>
            </a:pPr>
            <a:r>
              <a:rPr lang="en-US" sz="1400" dirty="0">
                <a:latin typeface="Bookman Old Style" panose="02050604050505020204" pitchFamily="18" charset="0"/>
              </a:rPr>
              <a:t>BSW, MSW, Gero, BSN</a:t>
            </a:r>
          </a:p>
          <a:p>
            <a:r>
              <a:rPr lang="en-US" sz="1800" dirty="0" smtClean="0">
                <a:latin typeface="Bookman Old Style" panose="02050604050505020204" pitchFamily="18" charset="0"/>
              </a:rPr>
              <a:t>Administrative Staff</a:t>
            </a:r>
          </a:p>
          <a:p>
            <a:pPr lvl="1"/>
            <a:r>
              <a:rPr lang="en-US" sz="1800" dirty="0" smtClean="0">
                <a:latin typeface="Bookman Old Style" panose="02050604050505020204" pitchFamily="18" charset="0"/>
              </a:rPr>
              <a:t>Billing Specialist</a:t>
            </a:r>
          </a:p>
          <a:p>
            <a:pPr lvl="1"/>
            <a:r>
              <a:rPr lang="en-US" sz="1800" dirty="0" smtClean="0">
                <a:latin typeface="Bookman Old Style" panose="02050604050505020204" pitchFamily="18" charset="0"/>
              </a:rPr>
              <a:t>Program Assistant</a:t>
            </a:r>
          </a:p>
          <a:p>
            <a:pPr lvl="1"/>
            <a:r>
              <a:rPr lang="en-US" sz="1800" dirty="0" smtClean="0">
                <a:latin typeface="Bookman Old Style" panose="02050604050505020204" pitchFamily="18" charset="0"/>
              </a:rPr>
              <a:t>Supervising Care Manager</a:t>
            </a:r>
          </a:p>
          <a:p>
            <a:pPr lvl="1"/>
            <a:r>
              <a:rPr lang="en-US" sz="1800" dirty="0" smtClean="0">
                <a:latin typeface="Bookman Old Style" panose="02050604050505020204" pitchFamily="18" charset="0"/>
              </a:rPr>
              <a:t>Asst. Site Director</a:t>
            </a:r>
          </a:p>
          <a:p>
            <a:pPr lvl="1"/>
            <a:r>
              <a:rPr lang="en-US" sz="1800" dirty="0" smtClean="0">
                <a:latin typeface="Bookman Old Style" panose="02050604050505020204" pitchFamily="18" charset="0"/>
              </a:rPr>
              <a:t>Site Director</a:t>
            </a:r>
            <a:endParaRPr lang="en-US" sz="1800" dirty="0">
              <a:latin typeface="Bookman Old Style" panose="02050604050505020204" pitchFamily="18" charset="0"/>
            </a:endParaRPr>
          </a:p>
          <a:p>
            <a:pPr marL="0" lvl="1" indent="0">
              <a:buNone/>
            </a:pPr>
            <a:endParaRPr lang="en-US" sz="1800" dirty="0">
              <a:latin typeface="Bookman Old Style" panose="0205060405050502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82" y="152400"/>
            <a:ext cx="8229600" cy="8991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Bookman Old Style" panose="02050604050505020204" pitchFamily="18" charset="0"/>
              </a:rPr>
              <a:t>MSSP Case Management Staff</a:t>
            </a:r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8" name="Picture 7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D97DEF09-F549-485C-BF48-DB8EB1EDE5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1" y="3328370"/>
            <a:ext cx="3621285" cy="2759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543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Anyone can make a referral</a:t>
            </a:r>
          </a:p>
          <a:p>
            <a:pPr lvl="1"/>
            <a:r>
              <a:rPr lang="en-US" dirty="0" smtClean="0">
                <a:latin typeface="Bookman Old Style" panose="02050604050505020204" pitchFamily="18" charset="0"/>
              </a:rPr>
              <a:t>By phone: 916-374-7739</a:t>
            </a:r>
          </a:p>
          <a:p>
            <a:pPr lvl="1"/>
            <a:r>
              <a:rPr lang="en-US" dirty="0" smtClean="0">
                <a:latin typeface="Bookman Old Style" panose="02050604050505020204" pitchFamily="18" charset="0"/>
              </a:rPr>
              <a:t>By fax: 916-394-5295</a:t>
            </a:r>
          </a:p>
          <a:p>
            <a:pPr lvl="1"/>
            <a:r>
              <a:rPr lang="en-US" dirty="0" smtClean="0">
                <a:latin typeface="Bookman Old Style" panose="02050604050505020204" pitchFamily="18" charset="0"/>
              </a:rPr>
              <a:t>By email: </a:t>
            </a:r>
            <a:r>
              <a:rPr lang="en-US" dirty="0" smtClean="0">
                <a:latin typeface="Bookman Old Style" panose="02050604050505020204" pitchFamily="18" charset="0"/>
                <a:hlinkClick r:id="rId2"/>
              </a:rPr>
              <a:t>svue@healthcollaborative.org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848" y="26393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Bookman Old Style" panose="02050604050505020204" pitchFamily="18" charset="0"/>
              </a:rPr>
              <a:t>Referral Process</a:t>
            </a:r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605" y="3339264"/>
            <a:ext cx="2140728" cy="278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29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Wa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 Wave" id="{F6C8A63A-6534-47BC-A57F-4CAF0DE15118}" vid="{99B7F2A6-8D17-4CBD-AEBF-C3F3D33B5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Wave</Template>
  <TotalTime>2069</TotalTime>
  <Words>616</Words>
  <Application>Microsoft Office PowerPoint</Application>
  <PresentationFormat>On-screen Show (4:3)</PresentationFormat>
  <Paragraphs>90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Aparajita</vt:lpstr>
      <vt:lpstr>Arial</vt:lpstr>
      <vt:lpstr>Bodoni MT</vt:lpstr>
      <vt:lpstr>Bookman Old Style</vt:lpstr>
      <vt:lpstr>Calibri</vt:lpstr>
      <vt:lpstr>Corbel</vt:lpstr>
      <vt:lpstr>Corbel (Body)</vt:lpstr>
      <vt:lpstr>Courier New</vt:lpstr>
      <vt:lpstr>Wingdings</vt:lpstr>
      <vt:lpstr>Blue Wave</vt:lpstr>
      <vt:lpstr>California Health Collaborative (CHC)  Multipurpose Senior Services Program (MSSP)</vt:lpstr>
      <vt:lpstr>Multipurpose Senior Services Program (MSSP) Overview</vt:lpstr>
      <vt:lpstr>Multipurpose Senior Services Program (MSSP) Overview</vt:lpstr>
      <vt:lpstr>Who is eligible for MSSP services?</vt:lpstr>
      <vt:lpstr>MSSP Scope of Services</vt:lpstr>
      <vt:lpstr>Person-Centered Care Plan</vt:lpstr>
      <vt:lpstr>MSSP Waiver Funding/Services</vt:lpstr>
      <vt:lpstr>MSSP Case Management Staff</vt:lpstr>
      <vt:lpstr>Referral Process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 Senior Service Program(MSSP)</dc:title>
  <dc:creator>Jesse Williams - MSSP</dc:creator>
  <cp:lastModifiedBy>Sheila Allen</cp:lastModifiedBy>
  <cp:revision>154</cp:revision>
  <cp:lastPrinted>2019-04-23T20:46:22Z</cp:lastPrinted>
  <dcterms:created xsi:type="dcterms:W3CDTF">2018-01-02T22:51:33Z</dcterms:created>
  <dcterms:modified xsi:type="dcterms:W3CDTF">2019-07-19T20:51:32Z</dcterms:modified>
</cp:coreProperties>
</file>