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58" r:id="rId7"/>
    <p:sldId id="259" r:id="rId8"/>
    <p:sldId id="260" r:id="rId9"/>
    <p:sldId id="263" r:id="rId10"/>
    <p:sldId id="266" r:id="rId11"/>
    <p:sldId id="264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1C347-1AE6-4C37-A37F-D7FEBC35F7E7}" v="6" dt="2019-11-25T20:15:35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53AF-D6AC-41DE-8D4B-3F9C76C8C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4A993-C7CD-4BC1-94ED-7F4F4989C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A06AF-C387-494F-8A39-52A977EA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D6C54-7E73-476F-A626-93FFFFDE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382CB-501A-43F5-AE70-BA70462D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3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7FB3-F3D8-4554-8D0C-0680DEBB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61E09-3264-42E5-A9E5-3D032F8F1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ED088-0D40-47A3-B456-75BFB841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94670-1CF3-4696-8D3A-276359B5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4EA21-58A6-4DAB-B1DF-6797D1B6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AAF92-443A-44C7-B1F3-99E55A46A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DE6E7-717B-42DF-8E20-1E9127643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F9E56-3E37-45A4-81A8-0F07B005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620D1-340A-417B-BC66-DED6BC25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D6046-2552-44E8-98FD-A10D5A49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4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C8510-4B84-433F-A56E-6B5C8BCDD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89F18-E05B-4F68-A7CE-539DBCA3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CA415-541A-4E4D-AE82-AF7A305A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AD134-F6EC-44A0-B6AE-CBE5DB64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E649E-5C23-4964-8019-3BEBC3AB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0714-EFF7-4FE0-9FD3-CD8ABA71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296D5-CB00-4029-BEF8-5270582FE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8A8A2-F4EF-48E3-B89F-F719A3D7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17A33-B911-4C4D-A0A5-47726BD2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D5AC7-EF1F-4BFB-A4A8-20C62136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6018-C660-40DC-B984-65DEE805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D1E52-8DC0-4812-8F79-0EAC4D641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D302E-8AEC-461E-9EDD-1F062CC04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7D72B-B035-4DB5-A942-1204E8CD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30740-5BCB-430C-850D-8F7052D5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49677-571F-4FC0-966B-9D29B605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5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307F-9D45-42B1-924F-D444CC33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F0184-8BFB-4E76-A455-4C1B19B48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4AEC4-BBC6-49A0-90A9-057E34F55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B609A-1028-4EEF-AF86-D98F8D069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96E4D-C9E0-4605-9FA4-73D61C05A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5A087-BAE3-4905-AA84-065A8F68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3589E-ABB9-45DC-800C-736F18F2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962E6-3BE8-484C-BB2F-79888C3D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2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5CB1-04AD-4C86-85C0-2F03035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88B54-F07B-40C7-AAB6-1544F786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A9293-BCFC-4297-905E-8B9EAE44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E0BED-B98A-4D75-870F-EB999E7A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85A0F-B528-45AF-831C-1AED715B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24874-0FE5-402D-AA81-D81F40D0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1F53D-3E36-4852-AF08-171039E2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8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F200-552C-4C5B-8A0F-F18D4118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D1266-DAF9-409D-ACA8-99E26862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8D5CA-0793-4548-892B-C34DEC918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A8A1D-4F3F-4D46-BAE9-F6082D758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E3006-29DF-4752-8FD3-C86B8068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62F04-4DCB-408E-A888-CE6079E1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7E1E-9309-40B1-AE5B-834BF6E7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FD1F90-A0D2-4178-A780-2065ECBCA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1C787-0BAA-473A-BD03-66965D936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CF0E2-1703-4836-9A92-522BE465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B4407-A65C-4EB7-AC11-A220F15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69CB0-079E-44BE-9FC5-99833B57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6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1BA290-2A51-472F-8E11-D8CFA54A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9A199-8CB4-42D2-9CAA-DAA679F17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A2E99-D61C-44A2-B188-205E0C59B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3219-ABAD-4626-982D-6976BF2D4723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54BCF-B71D-43AF-B993-4B943FE8E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8E1E4-75A6-45A5-B181-F16990C52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14D6-B89E-45E2-89F4-C1831CD4C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9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e.ca.gov/sites/senate.ca.gov/files/2019_senate_legislative_deadlines.pdf" TargetMode="External"/><Relationship Id="rId2" Type="http://schemas.openxmlformats.org/officeDocument/2006/relationships/hyperlink" Target="http://findyourrep.legislature.c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ginfo.legislature.ca.gov/faces/billSearchClient.xhtml" TargetMode="External"/><Relationship Id="rId5" Type="http://schemas.openxmlformats.org/officeDocument/2006/relationships/hyperlink" Target="http://www.assembly.ca.gov/" TargetMode="External"/><Relationship Id="rId4" Type="http://schemas.openxmlformats.org/officeDocument/2006/relationships/hyperlink" Target="http://www.senate.ca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ate.ca.gov/" TargetMode="External"/><Relationship Id="rId2" Type="http://schemas.openxmlformats.org/officeDocument/2006/relationships/hyperlink" Target="https://www.senate.ca.gov/sites/senate.ca.gov/files/2019_senate_legislative_deadlin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sembly.ca.gov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8E947-D32B-44C0-8ADA-6F6A08B502A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443536" y="1783959"/>
            <a:ext cx="5037264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1" kern="1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Advocating for Change</a:t>
            </a:r>
            <a:b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 can make a difference!</a:t>
            </a:r>
            <a:b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300" b="1" kern="1200" cap="sm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37DDF-2E40-4481-AAD5-9F538B1CE1A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November 2019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3B3DFA-0C59-4600-8448-CEBE207CB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262391"/>
            <a:ext cx="4047843" cy="29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4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AA49-85DF-4E0D-BAEB-67021458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US" b="1" dirty="0"/>
              <a:t>Legislative Calendar/Deadlines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8C26-45F8-43AE-97FA-D6889F9DE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5077"/>
            <a:ext cx="5181600" cy="4761885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Jan. 1</a:t>
            </a:r>
            <a:r>
              <a:rPr lang="en-US" sz="4800" dirty="0"/>
              <a:t> Statutes take effect </a:t>
            </a:r>
            <a:br>
              <a:rPr lang="en-US" sz="4800" dirty="0"/>
            </a:br>
            <a:r>
              <a:rPr lang="en-US" sz="4800" b="1" dirty="0"/>
              <a:t>Jan. 7</a:t>
            </a:r>
            <a:r>
              <a:rPr lang="en-US" sz="4800" dirty="0"/>
              <a:t> Legislature reconvenes </a:t>
            </a:r>
            <a:br>
              <a:rPr lang="en-US" sz="4800" dirty="0"/>
            </a:br>
            <a:r>
              <a:rPr lang="en-US" sz="4800" b="1" dirty="0"/>
              <a:t>Jan. 10</a:t>
            </a:r>
            <a:r>
              <a:rPr lang="en-US" sz="4800" dirty="0"/>
              <a:t> Budget must be submitted by Governor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Jan. 21</a:t>
            </a:r>
            <a:r>
              <a:rPr lang="en-US" sz="4800" dirty="0"/>
              <a:t> Martin Luther King, Jr. Day.  </a:t>
            </a:r>
            <a:br>
              <a:rPr lang="en-US" sz="4800" dirty="0"/>
            </a:br>
            <a:r>
              <a:rPr lang="en-US" sz="4800" b="1" dirty="0"/>
              <a:t>Jan. 25</a:t>
            </a:r>
            <a:r>
              <a:rPr lang="en-US" sz="4800" dirty="0"/>
              <a:t> Last day to submit </a:t>
            </a:r>
            <a:r>
              <a:rPr lang="en-US" sz="4800" b="1" dirty="0"/>
              <a:t>bill requests</a:t>
            </a:r>
            <a:r>
              <a:rPr lang="en-US" sz="4800" dirty="0"/>
              <a:t> to the Office of Legislative Counsel. 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Feb. 18</a:t>
            </a:r>
            <a:r>
              <a:rPr lang="en-US" sz="4800" dirty="0"/>
              <a:t> Presidents’ Day. 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Feb. 22 </a:t>
            </a:r>
            <a:r>
              <a:rPr lang="en-US" sz="4800" dirty="0"/>
              <a:t>Last day for bills to be </a:t>
            </a:r>
            <a:r>
              <a:rPr lang="en-US" sz="4800" b="1" dirty="0"/>
              <a:t>introduced</a:t>
            </a:r>
            <a:r>
              <a:rPr lang="en-US" sz="4800" dirty="0"/>
              <a:t> 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Mar. 29</a:t>
            </a:r>
            <a:r>
              <a:rPr lang="en-US" sz="4800" dirty="0"/>
              <a:t> Cesar Chavez Day observed. 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Apr. 11 Spring Recess</a:t>
            </a:r>
            <a:r>
              <a:rPr lang="en-US" sz="4800" dirty="0"/>
              <a:t> begins upon adjournment </a:t>
            </a:r>
            <a:br>
              <a:rPr lang="en-US" sz="4800" dirty="0"/>
            </a:br>
            <a:r>
              <a:rPr lang="en-US" sz="4800" b="1" dirty="0"/>
              <a:t>Apr. 22</a:t>
            </a:r>
            <a:r>
              <a:rPr lang="en-US" sz="4800" dirty="0"/>
              <a:t> Legislature reconvenes from Spring Recess </a:t>
            </a:r>
            <a:br>
              <a:rPr lang="en-US" sz="4800" dirty="0"/>
            </a:br>
            <a:r>
              <a:rPr lang="en-US" sz="4800" b="1" dirty="0"/>
              <a:t>Apr. 26</a:t>
            </a:r>
            <a:r>
              <a:rPr lang="en-US" sz="4800" dirty="0"/>
              <a:t> Last day for </a:t>
            </a:r>
            <a:r>
              <a:rPr lang="en-US" sz="4800" b="1" dirty="0"/>
              <a:t>policy committees</a:t>
            </a:r>
            <a:r>
              <a:rPr lang="en-US" sz="4800" dirty="0"/>
              <a:t> to hear and report to fiscal committees </a:t>
            </a:r>
            <a:r>
              <a:rPr lang="en-US" sz="4800" b="1" dirty="0"/>
              <a:t>fiscal bills</a:t>
            </a:r>
            <a:r>
              <a:rPr lang="en-US" sz="4800" dirty="0"/>
              <a:t> introduced in their house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May 3</a:t>
            </a:r>
            <a:r>
              <a:rPr lang="en-US" sz="4800" dirty="0"/>
              <a:t> Last day for </a:t>
            </a:r>
            <a:r>
              <a:rPr lang="en-US" sz="4800" b="1" dirty="0"/>
              <a:t>policy committees</a:t>
            </a:r>
            <a:r>
              <a:rPr lang="en-US" sz="4800" dirty="0"/>
              <a:t> to meet and report to the floor </a:t>
            </a:r>
            <a:r>
              <a:rPr lang="en-US" sz="4800" b="1" dirty="0"/>
              <a:t>non-fiscal bills</a:t>
            </a:r>
            <a:r>
              <a:rPr lang="en-US" sz="4800" dirty="0"/>
              <a:t> introduced in their house </a:t>
            </a:r>
            <a:br>
              <a:rPr lang="en-US" sz="4800" dirty="0"/>
            </a:br>
            <a:r>
              <a:rPr lang="en-US" sz="4800" b="1" dirty="0"/>
              <a:t>May 10</a:t>
            </a:r>
            <a:r>
              <a:rPr lang="en-US" sz="4800" dirty="0"/>
              <a:t> Last day for </a:t>
            </a:r>
            <a:r>
              <a:rPr lang="en-US" sz="4800" b="1" dirty="0"/>
              <a:t>policy committees</a:t>
            </a:r>
            <a:r>
              <a:rPr lang="en-US" sz="4800" dirty="0"/>
              <a:t> to meet prior to June 3  </a:t>
            </a:r>
            <a:br>
              <a:rPr lang="en-US" sz="4800" dirty="0"/>
            </a:br>
            <a:r>
              <a:rPr lang="en-US" sz="4800" b="1" dirty="0"/>
              <a:t>May 17</a:t>
            </a:r>
            <a:r>
              <a:rPr lang="en-US" sz="4800" dirty="0"/>
              <a:t> Last day for </a:t>
            </a:r>
            <a:r>
              <a:rPr lang="en-US" sz="4800" b="1" dirty="0"/>
              <a:t>fiscal committees</a:t>
            </a:r>
            <a:r>
              <a:rPr lang="en-US" sz="4800" dirty="0"/>
              <a:t> to meet and report to the floor bills introduced in their house. Last day for </a:t>
            </a:r>
            <a:r>
              <a:rPr lang="en-US" sz="4800" b="1" dirty="0"/>
              <a:t>fiscal committees</a:t>
            </a:r>
            <a:r>
              <a:rPr lang="en-US" sz="4800" dirty="0"/>
              <a:t> before June 3  </a:t>
            </a:r>
            <a:br>
              <a:rPr lang="en-US" sz="4800" dirty="0"/>
            </a:br>
            <a:r>
              <a:rPr lang="en-US" sz="4800" b="1" dirty="0"/>
              <a:t>May 27</a:t>
            </a:r>
            <a:r>
              <a:rPr lang="en-US" sz="4800" dirty="0"/>
              <a:t> Memorial Day.  </a:t>
            </a:r>
            <a:br>
              <a:rPr lang="en-US" sz="4800" dirty="0"/>
            </a:br>
            <a:r>
              <a:rPr lang="en-US" sz="4800" b="1" dirty="0"/>
              <a:t>May 28-May 31</a:t>
            </a:r>
            <a:r>
              <a:rPr lang="en-US" sz="4800" dirty="0"/>
              <a:t> </a:t>
            </a:r>
            <a:r>
              <a:rPr lang="en-US" sz="4800" b="1" dirty="0"/>
              <a:t>Floor session only</a:t>
            </a:r>
            <a:r>
              <a:rPr lang="en-US" sz="4800" dirty="0"/>
              <a:t>. No committee may meet for any purpose except for Rules Committee, bills referred pursuant to A.R. 77.2, and Conference Committees </a:t>
            </a:r>
            <a:br>
              <a:rPr lang="en-US" sz="4800" dirty="0"/>
            </a:br>
            <a:r>
              <a:rPr lang="en-US" sz="4800" b="1" dirty="0"/>
              <a:t>May 31</a:t>
            </a:r>
            <a:r>
              <a:rPr lang="en-US" sz="4800" dirty="0"/>
              <a:t> Last day for each house to pass bills introduced in that house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D1D9B-7D2C-49E4-BB8A-84E3AA28F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5078"/>
            <a:ext cx="5181600" cy="4761885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June 3</a:t>
            </a:r>
            <a:r>
              <a:rPr lang="en-US" sz="4800" dirty="0"/>
              <a:t> Committee meetings may resume</a:t>
            </a:r>
            <a:br>
              <a:rPr lang="en-US" sz="4800" dirty="0"/>
            </a:br>
            <a:r>
              <a:rPr lang="en-US" sz="4800" b="1" dirty="0"/>
              <a:t>June 15</a:t>
            </a:r>
            <a:r>
              <a:rPr lang="en-US" sz="4800" dirty="0"/>
              <a:t> Budget Bill must be passed by midnight </a:t>
            </a:r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800" b="1" dirty="0"/>
              <a:t>July 4</a:t>
            </a:r>
            <a:r>
              <a:rPr lang="en-US" sz="4800" dirty="0"/>
              <a:t> Independence Day.  </a:t>
            </a:r>
            <a:br>
              <a:rPr lang="en-US" sz="4800" dirty="0"/>
            </a:br>
            <a:r>
              <a:rPr lang="en-US" sz="4800" b="1" dirty="0"/>
              <a:t>July 10</a:t>
            </a:r>
            <a:r>
              <a:rPr lang="en-US" sz="4800" dirty="0"/>
              <a:t> Last day for </a:t>
            </a:r>
            <a:r>
              <a:rPr lang="en-US" sz="4800" b="1" dirty="0"/>
              <a:t>policy committees</a:t>
            </a:r>
            <a:r>
              <a:rPr lang="en-US" sz="4800" dirty="0"/>
              <a:t> to hear and report fiscal bills to fiscal committees </a:t>
            </a:r>
            <a:br>
              <a:rPr lang="en-US" sz="4800" dirty="0"/>
            </a:br>
            <a:r>
              <a:rPr lang="en-US" sz="4800" b="1" dirty="0"/>
              <a:t>July 12 </a:t>
            </a:r>
            <a:r>
              <a:rPr lang="en-US" sz="4800" dirty="0"/>
              <a:t>Last day for </a:t>
            </a:r>
            <a:r>
              <a:rPr lang="en-US" sz="4800" b="1" dirty="0"/>
              <a:t>policy committees</a:t>
            </a:r>
            <a:r>
              <a:rPr lang="en-US" sz="4800" dirty="0"/>
              <a:t> to meet and report bills </a:t>
            </a:r>
            <a:r>
              <a:rPr lang="en-US" sz="4800" b="1" dirty="0"/>
              <a:t>Summer Recess</a:t>
            </a:r>
            <a:r>
              <a:rPr lang="en-US" sz="4800" dirty="0"/>
              <a:t> begins on adjournment, provided Budget Bill has been passed)). </a:t>
            </a:r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800" b="1" dirty="0"/>
              <a:t>Aug. 12</a:t>
            </a:r>
            <a:r>
              <a:rPr lang="en-US" sz="4800" dirty="0"/>
              <a:t> Legislature reconvenes from Summer Recess </a:t>
            </a:r>
            <a:br>
              <a:rPr lang="en-US" sz="4800" dirty="0"/>
            </a:br>
            <a:r>
              <a:rPr lang="en-US" sz="4800" b="1" dirty="0"/>
              <a:t>Aug. 30</a:t>
            </a:r>
            <a:r>
              <a:rPr lang="en-US" sz="4800" dirty="0"/>
              <a:t> Last day for </a:t>
            </a:r>
            <a:r>
              <a:rPr lang="en-US" sz="4800" b="1" dirty="0"/>
              <a:t>fiscal committees</a:t>
            </a:r>
            <a:r>
              <a:rPr lang="en-US" sz="4800" dirty="0"/>
              <a:t> to meet and report bills </a:t>
            </a:r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800" b="1" dirty="0"/>
              <a:t>Sept. 2</a:t>
            </a:r>
            <a:r>
              <a:rPr lang="en-US" sz="4800" dirty="0"/>
              <a:t>  Labor Day. </a:t>
            </a:r>
            <a:br>
              <a:rPr lang="en-US" sz="4800" dirty="0"/>
            </a:br>
            <a:r>
              <a:rPr lang="en-US" sz="4800" b="1" dirty="0"/>
              <a:t>Sept. 3-13 Floor session only</a:t>
            </a:r>
            <a:r>
              <a:rPr lang="en-US" sz="4800" dirty="0"/>
              <a:t>. No committee may meet for any purpose, except Rules Committee, bills referred pursuant to Assembly Rule 77.2, and Conference Committees 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Sept. 6</a:t>
            </a:r>
            <a:r>
              <a:rPr lang="en-US" sz="4800" dirty="0"/>
              <a:t>   Last day to </a:t>
            </a:r>
            <a:r>
              <a:rPr lang="en-US" sz="4800" b="1" dirty="0"/>
              <a:t>amend</a:t>
            </a:r>
            <a:r>
              <a:rPr lang="en-US" sz="4800" dirty="0"/>
              <a:t> on floor</a:t>
            </a:r>
            <a:br>
              <a:rPr lang="en-US" sz="4800" dirty="0"/>
            </a:br>
            <a:r>
              <a:rPr lang="en-US" sz="4800" b="1" dirty="0"/>
              <a:t>Sept. 13</a:t>
            </a:r>
            <a:r>
              <a:rPr lang="en-US" sz="4800" dirty="0"/>
              <a:t> Last day for any bill to be passed. </a:t>
            </a:r>
            <a:r>
              <a:rPr lang="en-US" sz="4800" b="1" dirty="0"/>
              <a:t>Interim Recess</a:t>
            </a:r>
            <a:r>
              <a:rPr lang="en-US" sz="4800" dirty="0"/>
              <a:t> begins upon adjournment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b="1" dirty="0"/>
              <a:t>INTERIM RECESS</a:t>
            </a:r>
            <a:endParaRPr lang="en-US" sz="4800" dirty="0"/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800" b="1" dirty="0"/>
              <a:t>2019</a:t>
            </a:r>
            <a:endParaRPr lang="en-US" sz="4800" dirty="0"/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Oct. 13</a:t>
            </a:r>
            <a:r>
              <a:rPr lang="en-US" sz="4800" dirty="0"/>
              <a:t> Last day for Governor to sign or veto bills passed by the Legislature on or before Sept. 13 and in the Governor's possession after Sept. 13 </a:t>
            </a:r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800" b="1" dirty="0"/>
              <a:t>2020</a:t>
            </a:r>
            <a:endParaRPr lang="en-US" sz="4800" dirty="0"/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Jan. 1 </a:t>
            </a:r>
            <a:r>
              <a:rPr lang="en-US" sz="4800" dirty="0"/>
              <a:t>Statutes take effect </a:t>
            </a:r>
            <a:br>
              <a:rPr lang="en-US" sz="4800" dirty="0"/>
            </a:br>
            <a:r>
              <a:rPr lang="en-US" sz="4800" b="1" dirty="0"/>
              <a:t>Jan. 6</a:t>
            </a:r>
            <a:r>
              <a:rPr lang="en-US" sz="4800" dirty="0"/>
              <a:t> Legislature reconvenes </a:t>
            </a: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4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1067-AD83-4DA3-9B52-B710458E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ACBB-C686-4B2C-9E85-0EB8F354F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563"/>
            <a:ext cx="10515600" cy="4843623"/>
          </a:xfrm>
        </p:spPr>
        <p:txBody>
          <a:bodyPr>
            <a:normAutofit/>
          </a:bodyPr>
          <a:lstStyle/>
          <a:p>
            <a:r>
              <a:rPr lang="en-US" dirty="0"/>
              <a:t>Find your legislator </a:t>
            </a:r>
            <a:r>
              <a:rPr lang="en-US" dirty="0">
                <a:hlinkClick r:id="rId2"/>
              </a:rPr>
              <a:t>http://findyourrep.legislature.ca.gov/</a:t>
            </a:r>
            <a:r>
              <a:rPr lang="en-US" dirty="0"/>
              <a:t> </a:t>
            </a:r>
          </a:p>
          <a:p>
            <a:r>
              <a:rPr lang="en-US" dirty="0"/>
              <a:t>The Legislative Calendar </a:t>
            </a:r>
            <a:r>
              <a:rPr lang="en-US" dirty="0">
                <a:hlinkClick r:id="rId3"/>
              </a:rPr>
              <a:t>https://www.senate.ca.gov/sites/senate.ca.gov/files/2019_senate_legislative_deadlines.pdf</a:t>
            </a:r>
            <a:r>
              <a:rPr lang="en-US" dirty="0"/>
              <a:t> </a:t>
            </a:r>
          </a:p>
          <a:p>
            <a:r>
              <a:rPr lang="en-US" dirty="0"/>
              <a:t>Legislators/Committee Memberships/Activities </a:t>
            </a:r>
            <a:r>
              <a:rPr lang="en-US" i="1" dirty="0">
                <a:hlinkClick r:id="rId4"/>
              </a:rPr>
              <a:t>www.senate.ca.gov</a:t>
            </a:r>
            <a:r>
              <a:rPr lang="en-US" i="1" dirty="0"/>
              <a:t> or </a:t>
            </a:r>
            <a:r>
              <a:rPr lang="en-US" i="1" dirty="0">
                <a:hlinkClick r:id="rId5"/>
              </a:rPr>
              <a:t>www.assembly.ca.gov</a:t>
            </a:r>
            <a:r>
              <a:rPr lang="en-US" dirty="0"/>
              <a:t>)</a:t>
            </a:r>
          </a:p>
          <a:p>
            <a:r>
              <a:rPr lang="en-US" dirty="0"/>
              <a:t>Track Legislation </a:t>
            </a:r>
            <a:r>
              <a:rPr lang="en-US" dirty="0">
                <a:hlinkClick r:id="rId6"/>
              </a:rPr>
              <a:t>http://leginfo.legislature.ca.gov/faces/billSearchClient.xhtml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9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8BA4D-EF3C-4420-9E52-DE43B5AF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Advocacy Begins at Home!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1EEE1-E61D-48E3-B1C8-B2747F76B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3200" dirty="0"/>
              <a:t>Knowledge is Power and Relationships Matter!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3200" dirty="0"/>
              <a:t>Elected officials respond to their constituents and constituent groups.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3200" dirty="0"/>
              <a:t>In-person meetings are a powerful way to influence decisions.</a:t>
            </a:r>
          </a:p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sz="3200" dirty="0"/>
              <a:t>Meeting and developing relationships with staff are important too.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3200" dirty="0"/>
              <a:t>Repetition and consistency of message are essential.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2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7E953-D13C-47C7-93CE-6412A244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Opportunities for Action!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C339-1800-439F-812C-F3CB3DD57B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City Councils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County Boards of Supervisors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Adopt Age-friendly policies and programs</a:t>
            </a:r>
          </a:p>
          <a:p>
            <a:pPr lvl="1">
              <a:buClr>
                <a:schemeClr val="accent1"/>
              </a:buClr>
            </a:pPr>
            <a:r>
              <a:rPr lang="en-US" sz="2000" dirty="0"/>
              <a:t>housing and transportation</a:t>
            </a:r>
          </a:p>
          <a:p>
            <a:pPr lvl="1">
              <a:buClr>
                <a:schemeClr val="accent1"/>
              </a:buClr>
            </a:pPr>
            <a:r>
              <a:rPr lang="en-US" sz="2000" dirty="0"/>
              <a:t>universal design/access</a:t>
            </a:r>
          </a:p>
          <a:p>
            <a:pPr lvl="1">
              <a:buClr>
                <a:schemeClr val="accent1"/>
              </a:buClr>
            </a:pPr>
            <a:r>
              <a:rPr lang="en-US" sz="2000" dirty="0"/>
              <a:t>parks &amp; recreation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Become an Age-Friendly City or County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Pass resolutions supporting state legislation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Partner with/contribute to your organizations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6EB45-582A-4170-A3A5-82A3F3AF83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/>
              <a:t>You!</a:t>
            </a:r>
          </a:p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US" sz="2400" dirty="0"/>
              <a:t>Meet with Supervisors and Council Members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Maintain contact and communications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Attend Council and Board meetings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Propose policies and programs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Invite elected officials to your events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Research &amp; develop grant proposals</a:t>
            </a:r>
          </a:p>
          <a:p>
            <a:pPr>
              <a:buClr>
                <a:schemeClr val="accent2"/>
              </a:buClr>
            </a:pPr>
            <a:r>
              <a:rPr lang="en-US" sz="2400" dirty="0"/>
              <a:t>Serve on a commission, advisory board, or working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1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CE80-6390-4DE1-9D9C-E890A020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Legislator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8F57B-BE09-4ED3-A790-D0009851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/>
              <a:t>Introduce bills, vote for or against bills you support or oppose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Fight for a budget item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Write letters in support of a grant request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Conduct casework/agency intervention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Partner with you to host a local event or be a sponsor for one of yours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Hold a Town Hall where seniors can express their concerns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Send staff to your meetings to listen and provide updates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en-US" dirty="0"/>
              <a:t>Lend support to a local project, e.g., adult day services, expanded food services.</a:t>
            </a:r>
          </a:p>
        </p:txBody>
      </p:sp>
    </p:spTree>
    <p:extLst>
      <p:ext uri="{BB962C8B-B14F-4D97-AF65-F5344CB8AC3E}">
        <p14:creationId xmlns:p14="http://schemas.microsoft.com/office/powerpoint/2010/main" val="73520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4CEA-325F-469A-8457-E0A3BCFE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412FD-7296-468D-9151-23F01936F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dirty="0"/>
              <a:t>Be a resource for further information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Legislative proposals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More detailed information on senior issues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Access to experts on aging and long-term care</a:t>
            </a:r>
          </a:p>
          <a:p>
            <a:pPr>
              <a:buClr>
                <a:schemeClr val="accent2"/>
              </a:buClr>
            </a:pPr>
            <a:r>
              <a:rPr lang="en-US" dirty="0"/>
              <a:t>Support their legislative agenda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Letters of support to Committees and the Governor for their bills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Testimony in support of their legislation at public hearings</a:t>
            </a:r>
          </a:p>
          <a:p>
            <a:pPr>
              <a:buClr>
                <a:schemeClr val="accent2"/>
              </a:buClr>
            </a:pPr>
            <a:r>
              <a:rPr lang="en-US" dirty="0"/>
              <a:t>Share connections and increase visibility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Introductions to area organizations and their members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Invitations to local events</a:t>
            </a:r>
          </a:p>
          <a:p>
            <a:pPr lvl="1">
              <a:buClr>
                <a:schemeClr val="accent1"/>
              </a:buClr>
            </a:pPr>
            <a:r>
              <a:rPr lang="en-US" dirty="0"/>
              <a:t>Assistance in organizing local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9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82990-954E-4040-8130-96472C08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Meeting with your Senator or Assembly Member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4C60-A153-487E-AEFD-113BA7DF5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Meetings with State Legislators are hard to schedule in the Capitol.</a:t>
            </a:r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Call and ask the </a:t>
            </a:r>
            <a:r>
              <a:rPr lang="en-US" sz="3600" u="sng" dirty="0"/>
              <a:t>scheduler</a:t>
            </a:r>
            <a:r>
              <a:rPr lang="en-US" sz="3600" dirty="0"/>
              <a:t> for a meeting </a:t>
            </a:r>
            <a:r>
              <a:rPr lang="en-US" sz="3600" u="sng" dirty="0"/>
              <a:t>in the District</a:t>
            </a:r>
            <a:r>
              <a:rPr lang="en-US" sz="3600" dirty="0"/>
              <a:t> – </a:t>
            </a:r>
            <a:r>
              <a:rPr lang="en-US" sz="3600" u="sng" dirty="0"/>
              <a:t>Thursday afternoon or Friday, or during Spring, Summer and Fall Recess.</a:t>
            </a:r>
            <a:endParaRPr lang="en-US" sz="3600" dirty="0"/>
          </a:p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Find your Legislators and their office phone numbers here: </a:t>
            </a:r>
            <a:r>
              <a:rPr lang="en-US" sz="3600" dirty="0">
                <a:solidFill>
                  <a:schemeClr val="accent1"/>
                </a:solidFill>
              </a:rPr>
              <a:t>http://findyourrep.legislature.ca.gov/.</a:t>
            </a:r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sz="3500" dirty="0"/>
              <a:t>Understand Legislation and Budget </a:t>
            </a:r>
            <a:r>
              <a:rPr lang="en-US" sz="3500" u="sng" dirty="0"/>
              <a:t>Timing</a:t>
            </a:r>
            <a:r>
              <a:rPr lang="en-US" sz="3500" dirty="0"/>
              <a:t> and </a:t>
            </a:r>
            <a:r>
              <a:rPr lang="en-US" sz="3500" u="sng" dirty="0"/>
              <a:t>Process</a:t>
            </a:r>
            <a:r>
              <a:rPr lang="en-US" sz="3500" dirty="0"/>
              <a:t>. (</a:t>
            </a:r>
            <a:r>
              <a:rPr lang="en-US" sz="3500" dirty="0">
                <a:hlinkClick r:id="rId2"/>
              </a:rPr>
              <a:t>https://www.senate.ca.gov/sites/senate.ca.gov/files/2019_senate_legislative_deadlines.pdf</a:t>
            </a:r>
            <a:r>
              <a:rPr lang="en-US" sz="3500" dirty="0"/>
              <a:t>) 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sz="3500" dirty="0"/>
              <a:t>Review the Legislator’s website and note legislation and committee assignments.  Check voting record on key A&amp;LTC bills. (</a:t>
            </a:r>
            <a:r>
              <a:rPr lang="en-US" sz="3500" i="1" dirty="0">
                <a:hlinkClick r:id="rId3"/>
              </a:rPr>
              <a:t>www.senate.ca.gov</a:t>
            </a:r>
            <a:r>
              <a:rPr lang="en-US" sz="3500" i="1" dirty="0"/>
              <a:t> or </a:t>
            </a:r>
            <a:r>
              <a:rPr lang="en-US" sz="3500" i="1" dirty="0">
                <a:hlinkClick r:id="rId4"/>
              </a:rPr>
              <a:t>www.assembly.ca.gov</a:t>
            </a:r>
            <a:r>
              <a:rPr lang="en-US" sz="3500" i="1" dirty="0"/>
              <a:t> </a:t>
            </a:r>
            <a:r>
              <a:rPr lang="en-US" sz="3500" dirty="0"/>
              <a:t>)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Create documents summarizing localized facts, issues, organizations, and contact information.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Think through in advance what stories you can tell </a:t>
            </a:r>
            <a:r>
              <a:rPr lang="en-US" sz="3600" u="sng" dirty="0"/>
              <a:t>from your own experience</a:t>
            </a:r>
            <a:r>
              <a:rPr lang="en-US" sz="3600" dirty="0"/>
              <a:t> that help illustrate the challenges seniors face today.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sz="3600" dirty="0"/>
              <a:t>Prepare a clear and concise </a:t>
            </a:r>
            <a:r>
              <a:rPr lang="en-US" sz="3600" b="1" dirty="0"/>
              <a:t>ASK</a:t>
            </a:r>
            <a:r>
              <a:rPr lang="en-US" sz="36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0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3A6B-2151-479A-A12B-A0E169FB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D95C-8F39-4318-BB94-329C40FDB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Take notes, or if in a group, designate a note-taker in advance.</a:t>
            </a:r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The Leader thanks the legislator and staff for the meeting and group members introduce themselves and their organization(s).</a:t>
            </a:r>
            <a:endParaRPr lang="en-US" sz="2400" dirty="0"/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The Leader presents the packet (take two) and quickly summarizes each document (</a:t>
            </a:r>
            <a:r>
              <a:rPr lang="en-US" sz="2100" i="1" dirty="0"/>
              <a:t>Do not read the documents verbatim, just touch on the highlights. Practice in advance</a:t>
            </a:r>
            <a:r>
              <a:rPr lang="en-US" i="1" dirty="0"/>
              <a:t>).</a:t>
            </a:r>
            <a:endParaRPr lang="en-US" sz="2400" dirty="0"/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Team members tell their stories.</a:t>
            </a:r>
            <a:endParaRPr lang="en-US" sz="2400" dirty="0"/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Reply to any questions or promise to follow-up with answers or more information.</a:t>
            </a:r>
            <a:endParaRPr lang="en-US" sz="2400" dirty="0"/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In the face of disagreement, be polite and offer to provide further information. </a:t>
            </a:r>
            <a:endParaRPr lang="en-US" sz="2400" dirty="0"/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Leave and take follow-up contact information. </a:t>
            </a:r>
          </a:p>
          <a:p>
            <a:pPr lvl="0">
              <a:lnSpc>
                <a:spcPct val="100000"/>
              </a:lnSpc>
              <a:buClr>
                <a:schemeClr val="accent2">
                  <a:lumMod val="75000"/>
                </a:schemeClr>
              </a:buClr>
            </a:pPr>
            <a:r>
              <a:rPr lang="en-US" dirty="0"/>
              <a:t>Follow-up with thank you notes to the legislator, the scheduler, and the staff person who was in the meeting.</a:t>
            </a:r>
          </a:p>
        </p:txBody>
      </p:sp>
    </p:spTree>
    <p:extLst>
      <p:ext uri="{BB962C8B-B14F-4D97-AF65-F5344CB8AC3E}">
        <p14:creationId xmlns:p14="http://schemas.microsoft.com/office/powerpoint/2010/main" val="2097442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28F0-2EC1-4955-B68F-4E1FAC19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Contact to Create 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3DA8-9435-4E7E-ADA3-0E611DEA2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2">
                  <a:lumMod val="75000"/>
                </a:schemeClr>
              </a:buClr>
            </a:pPr>
            <a:r>
              <a:rPr lang="en-US" dirty="0"/>
              <a:t>Follow-up the meeting by sending any information that was promised to the designated staff or District Director.</a:t>
            </a:r>
          </a:p>
          <a:p>
            <a:pPr lvl="0"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dirty="0"/>
              <a:t>Occasionally send reports or articles of interest.</a:t>
            </a:r>
          </a:p>
          <a:p>
            <a:pPr lvl="0">
              <a:spcBef>
                <a:spcPts val="1800"/>
              </a:spcBef>
              <a:buClr>
                <a:schemeClr val="accent2">
                  <a:lumMod val="75000"/>
                </a:schemeClr>
              </a:buClr>
            </a:pPr>
            <a:r>
              <a:rPr lang="en-US" dirty="0"/>
              <a:t>Invite the Legislator to visit senior services (e.g., day care center or residential facility, congregate meal site) or to senior organization events e.g., fundraisers/awards banquets.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EEBC47-1884-4E40-A613-804704BC799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87" y="279918"/>
            <a:ext cx="8144297" cy="6382139"/>
          </a:xfrm>
        </p:spPr>
      </p:pic>
    </p:spTree>
    <p:extLst>
      <p:ext uri="{BB962C8B-B14F-4D97-AF65-F5344CB8AC3E}">
        <p14:creationId xmlns:p14="http://schemas.microsoft.com/office/powerpoint/2010/main" val="423666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1218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Advocating for Change You can make a difference!   </vt:lpstr>
      <vt:lpstr>Advocacy Begins at Home!</vt:lpstr>
      <vt:lpstr>Opportunities for Action!</vt:lpstr>
      <vt:lpstr>State Legislator Roles</vt:lpstr>
      <vt:lpstr>Your Role</vt:lpstr>
      <vt:lpstr> Meeting with your Senator or Assembly Member </vt:lpstr>
      <vt:lpstr>The Meeting</vt:lpstr>
      <vt:lpstr>Further Contact to Create a Relationship</vt:lpstr>
      <vt:lpstr>PowerPoint Presentation</vt:lpstr>
      <vt:lpstr>Legislative Calendar/Deadlines 2019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Advocating for Change You can make a difference!</dc:title>
  <dc:creator>Suzanne Reed</dc:creator>
  <cp:lastModifiedBy>Sarah Allen-Sutter</cp:lastModifiedBy>
  <cp:revision>2</cp:revision>
  <dcterms:created xsi:type="dcterms:W3CDTF">2019-11-25T20:16:01Z</dcterms:created>
  <dcterms:modified xsi:type="dcterms:W3CDTF">2020-03-11T16:27:12Z</dcterms:modified>
</cp:coreProperties>
</file>